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5"/>
  </p:notesMasterIdLst>
  <p:handoutMasterIdLst>
    <p:handoutMasterId r:id="rId26"/>
  </p:handoutMasterIdLst>
  <p:sldIdLst>
    <p:sldId id="341" r:id="rId2"/>
    <p:sldId id="355" r:id="rId3"/>
    <p:sldId id="357" r:id="rId4"/>
    <p:sldId id="369" r:id="rId5"/>
    <p:sldId id="370" r:id="rId6"/>
    <p:sldId id="371" r:id="rId7"/>
    <p:sldId id="356" r:id="rId8"/>
    <p:sldId id="358" r:id="rId9"/>
    <p:sldId id="343" r:id="rId10"/>
    <p:sldId id="345" r:id="rId11"/>
    <p:sldId id="346" r:id="rId12"/>
    <p:sldId id="347" r:id="rId13"/>
    <p:sldId id="344" r:id="rId14"/>
    <p:sldId id="351" r:id="rId15"/>
    <p:sldId id="342" r:id="rId16"/>
    <p:sldId id="350" r:id="rId17"/>
    <p:sldId id="353" r:id="rId18"/>
    <p:sldId id="364" r:id="rId19"/>
    <p:sldId id="363" r:id="rId20"/>
    <p:sldId id="365" r:id="rId21"/>
    <p:sldId id="359" r:id="rId22"/>
    <p:sldId id="362" r:id="rId23"/>
    <p:sldId id="366" r:id="rId24"/>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n Ingram" initials="EI" lastIdx="13" clrIdx="0">
    <p:extLst>
      <p:ext uri="{19B8F6BF-5375-455C-9EA6-DF929625EA0E}">
        <p15:presenceInfo xmlns:p15="http://schemas.microsoft.com/office/powerpoint/2012/main" userId="S-1-5-21-527237240-492894223-682003330-178232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D0000"/>
    <a:srgbClr val="C80200"/>
    <a:srgbClr val="9E0D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87793" autoAdjust="0"/>
  </p:normalViewPr>
  <p:slideViewPr>
    <p:cSldViewPr>
      <p:cViewPr varScale="1">
        <p:scale>
          <a:sx n="69" d="100"/>
          <a:sy n="69" d="100"/>
        </p:scale>
        <p:origin x="1605"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07F6A8DD-28AD-4240-9D0E-B255B6D69268}" type="datetimeFigureOut">
              <a:rPr lang="en-US" smtClean="0"/>
              <a:t>5/4/2017</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B9132BEB-F840-4647-A86B-8164791D1702}" type="slidenum">
              <a:rPr lang="en-US" smtClean="0"/>
              <a:t>‹#›</a:t>
            </a:fld>
            <a:endParaRPr lang="en-US"/>
          </a:p>
        </p:txBody>
      </p:sp>
    </p:spTree>
    <p:extLst>
      <p:ext uri="{BB962C8B-B14F-4D97-AF65-F5344CB8AC3E}">
        <p14:creationId xmlns:p14="http://schemas.microsoft.com/office/powerpoint/2010/main" val="920899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3E63F286-2452-4402-B6EC-78384F9AA375}" type="datetimeFigureOut">
              <a:rPr lang="en-US" smtClean="0"/>
              <a:t>5/4/2017</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5CEA918C-9457-474F-8392-648E597DAA3E}" type="slidenum">
              <a:rPr lang="en-US" smtClean="0"/>
              <a:t>‹#›</a:t>
            </a:fld>
            <a:endParaRPr lang="en-US"/>
          </a:p>
        </p:txBody>
      </p:sp>
    </p:spTree>
    <p:extLst>
      <p:ext uri="{BB962C8B-B14F-4D97-AF65-F5344CB8AC3E}">
        <p14:creationId xmlns:p14="http://schemas.microsoft.com/office/powerpoint/2010/main" val="1641713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Begin</a:t>
            </a:r>
            <a:r>
              <a:rPr lang="en-US" baseline="0" dirty="0"/>
              <a:t> lesson by asking students if they are able to roll their tongue.  Let them pair up with a partner to decide if they are able to roll their tongues.  Record how many kids in the class can and can’t roll their tongues.  Record these numbers on the board.  70% of people in the world can roll their tongue.  </a:t>
            </a:r>
          </a:p>
          <a:p>
            <a:r>
              <a:rPr lang="en-US" baseline="0" dirty="0"/>
              <a:t>Ask students why some people are able to roll their tongue while others aren’t.  </a:t>
            </a:r>
          </a:p>
          <a:p>
            <a:r>
              <a:rPr lang="en-US" baseline="0" dirty="0"/>
              <a:t>	</a:t>
            </a:r>
            <a:r>
              <a:rPr lang="en-US" i="1" baseline="0" dirty="0"/>
              <a:t>Students might mention genetics, parent’s ability to roll tongue, practice, etc.  </a:t>
            </a:r>
          </a:p>
          <a:p>
            <a:r>
              <a:rPr lang="en-US" b="0" i="0" baseline="0" dirty="0"/>
              <a:t>Tell students that genetics plays a role. And we have learned recently that environment may also be important. Students may be able to train themselves to roll their tongue. Over a decade ago, scientists believed this trait was controlled by a single gene. We now know it’s more complicated than that.</a:t>
            </a:r>
            <a:endParaRPr lang="en-US" b="0" i="0" dirty="0"/>
          </a:p>
        </p:txBody>
      </p:sp>
      <p:sp>
        <p:nvSpPr>
          <p:cNvPr id="4" name="Slide Number Placeholder 3"/>
          <p:cNvSpPr>
            <a:spLocks noGrp="1"/>
          </p:cNvSpPr>
          <p:nvPr>
            <p:ph type="sldNum" sz="quarter" idx="10"/>
          </p:nvPr>
        </p:nvSpPr>
        <p:spPr/>
        <p:txBody>
          <a:bodyPr/>
          <a:lstStyle/>
          <a:p>
            <a:fld id="{5CEA918C-9457-474F-8392-648E597DAA3E}" type="slidenum">
              <a:rPr lang="en-US" smtClean="0"/>
              <a:t>2</a:t>
            </a:fld>
            <a:endParaRPr lang="en-US"/>
          </a:p>
        </p:txBody>
      </p:sp>
    </p:spTree>
    <p:extLst>
      <p:ext uri="{BB962C8B-B14F-4D97-AF65-F5344CB8AC3E}">
        <p14:creationId xmlns:p14="http://schemas.microsoft.com/office/powerpoint/2010/main" val="399569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Watch the</a:t>
            </a:r>
            <a:r>
              <a:rPr lang="en-US" baseline="0" dirty="0"/>
              <a:t> YouTube video about </a:t>
            </a:r>
            <a:r>
              <a:rPr lang="en-US" baseline="0" dirty="0" err="1"/>
              <a:t>Gitta</a:t>
            </a:r>
            <a:r>
              <a:rPr lang="en-US" baseline="0" dirty="0"/>
              <a:t>.  The video is less than 3 minutes.  Instruct students to focus on the lamb’s ability to move and the physical characteristics instead of subtitles.  Sheep breeders  use selective breeding to get desirable traits, but somethings intended traits appear.  Why might this be?  </a:t>
            </a:r>
            <a:endParaRPr lang="en-US" dirty="0"/>
          </a:p>
        </p:txBody>
      </p:sp>
      <p:sp>
        <p:nvSpPr>
          <p:cNvPr id="4" name="Slide Number Placeholder 3"/>
          <p:cNvSpPr>
            <a:spLocks noGrp="1"/>
          </p:cNvSpPr>
          <p:nvPr>
            <p:ph type="sldNum" sz="quarter" idx="10"/>
          </p:nvPr>
        </p:nvSpPr>
        <p:spPr/>
        <p:txBody>
          <a:bodyPr/>
          <a:lstStyle/>
          <a:p>
            <a:fld id="{5CEA918C-9457-474F-8392-648E597DAA3E}" type="slidenum">
              <a:rPr lang="en-US" smtClean="0"/>
              <a:t>11</a:t>
            </a:fld>
            <a:endParaRPr lang="en-US"/>
          </a:p>
        </p:txBody>
      </p:sp>
    </p:spTree>
    <p:extLst>
      <p:ext uri="{BB962C8B-B14F-4D97-AF65-F5344CB8AC3E}">
        <p14:creationId xmlns:p14="http://schemas.microsoft.com/office/powerpoint/2010/main" val="2124342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watching the video, ask</a:t>
            </a:r>
            <a:r>
              <a:rPr lang="en-US" baseline="0" dirty="0"/>
              <a:t> students the following questions:  </a:t>
            </a:r>
          </a:p>
          <a:p>
            <a:r>
              <a:rPr lang="en-US" dirty="0"/>
              <a:t>What did you notice about </a:t>
            </a:r>
            <a:r>
              <a:rPr lang="en-US" dirty="0" err="1"/>
              <a:t>Gitta</a:t>
            </a:r>
            <a:r>
              <a:rPr lang="en-US" dirty="0"/>
              <a:t>?</a:t>
            </a:r>
          </a:p>
          <a:p>
            <a:r>
              <a:rPr lang="en-US" dirty="0"/>
              <a:t>	</a:t>
            </a:r>
            <a:r>
              <a:rPr lang="en-US" i="1" dirty="0" err="1"/>
              <a:t>Gitta</a:t>
            </a:r>
            <a:r>
              <a:rPr lang="en-US" i="1" baseline="0" dirty="0"/>
              <a:t> has troubles moving.  She doses not walk normally .  Her legs are long and bent.</a:t>
            </a:r>
          </a:p>
          <a:p>
            <a:r>
              <a:rPr lang="en-US" baseline="0" dirty="0"/>
              <a:t>How does this impact the lamb?</a:t>
            </a:r>
          </a:p>
          <a:p>
            <a:r>
              <a:rPr lang="en-US" baseline="0" dirty="0"/>
              <a:t>	</a:t>
            </a:r>
            <a:r>
              <a:rPr lang="en-US" i="1" baseline="0" dirty="0" err="1"/>
              <a:t>Gitta</a:t>
            </a:r>
            <a:r>
              <a:rPr lang="en-US" i="1" baseline="0" dirty="0"/>
              <a:t> struggles getting around.  She does not move like a normal lamb.  It’s difficult for her to do basic activities.  </a:t>
            </a:r>
          </a:p>
          <a:p>
            <a:r>
              <a:rPr lang="en-US" baseline="0" dirty="0"/>
              <a:t>How does this impact the sheep breeder?</a:t>
            </a:r>
          </a:p>
          <a:p>
            <a:r>
              <a:rPr lang="en-US" baseline="0" dirty="0"/>
              <a:t>	</a:t>
            </a:r>
            <a:r>
              <a:rPr lang="en-US" i="1" baseline="0" dirty="0" err="1"/>
              <a:t>Gitta</a:t>
            </a:r>
            <a:r>
              <a:rPr lang="en-US" i="1" baseline="0" dirty="0"/>
              <a:t> may not live as long as the average sheep.  She will not be able to be used for breeding.  </a:t>
            </a:r>
          </a:p>
          <a:p>
            <a:r>
              <a:rPr lang="en-US" baseline="0" dirty="0"/>
              <a:t>	</a:t>
            </a:r>
            <a:endParaRPr lang="en-US" dirty="0"/>
          </a:p>
        </p:txBody>
      </p:sp>
      <p:sp>
        <p:nvSpPr>
          <p:cNvPr id="4" name="Slide Number Placeholder 3"/>
          <p:cNvSpPr>
            <a:spLocks noGrp="1"/>
          </p:cNvSpPr>
          <p:nvPr>
            <p:ph type="sldNum" sz="quarter" idx="10"/>
          </p:nvPr>
        </p:nvSpPr>
        <p:spPr/>
        <p:txBody>
          <a:bodyPr/>
          <a:lstStyle/>
          <a:p>
            <a:fld id="{5CEA918C-9457-474F-8392-648E597DAA3E}" type="slidenum">
              <a:rPr lang="en-US" smtClean="0"/>
              <a:t>12</a:t>
            </a:fld>
            <a:endParaRPr lang="en-US"/>
          </a:p>
        </p:txBody>
      </p:sp>
    </p:spTree>
    <p:extLst>
      <p:ext uri="{BB962C8B-B14F-4D97-AF65-F5344CB8AC3E}">
        <p14:creationId xmlns:p14="http://schemas.microsoft.com/office/powerpoint/2010/main" val="32029441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Gitta</a:t>
            </a:r>
            <a:r>
              <a:rPr lang="en-US" dirty="0"/>
              <a:t> has a syndrome known</a:t>
            </a:r>
            <a:r>
              <a:rPr lang="en-US" baseline="0" dirty="0"/>
              <a:t> as spider leg syndrome.  </a:t>
            </a:r>
            <a:r>
              <a:rPr lang="en-US" dirty="0"/>
              <a:t>Let’s take a quick look at spider leg syndrome.  Since</a:t>
            </a:r>
            <a:r>
              <a:rPr lang="en-US" baseline="0" dirty="0"/>
              <a:t> it is a genetic disease, farmers can use Punnett squares to determine the likelihood of the offspring also having the disorder. </a:t>
            </a:r>
            <a:endParaRPr lang="en-US" dirty="0"/>
          </a:p>
        </p:txBody>
      </p:sp>
      <p:sp>
        <p:nvSpPr>
          <p:cNvPr id="4" name="Slide Number Placeholder 3"/>
          <p:cNvSpPr>
            <a:spLocks noGrp="1"/>
          </p:cNvSpPr>
          <p:nvPr>
            <p:ph type="sldNum" sz="quarter" idx="10"/>
          </p:nvPr>
        </p:nvSpPr>
        <p:spPr/>
        <p:txBody>
          <a:bodyPr/>
          <a:lstStyle/>
          <a:p>
            <a:fld id="{5CEA918C-9457-474F-8392-648E597DAA3E}" type="slidenum">
              <a:rPr lang="en-US" smtClean="0"/>
              <a:t>13</a:t>
            </a:fld>
            <a:endParaRPr lang="en-US"/>
          </a:p>
        </p:txBody>
      </p:sp>
    </p:spTree>
    <p:extLst>
      <p:ext uri="{BB962C8B-B14F-4D97-AF65-F5344CB8AC3E}">
        <p14:creationId xmlns:p14="http://schemas.microsoft.com/office/powerpoint/2010/main" val="3455912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that SLS is a recessive disorder.  Offspring will either have the NN, Nn, or nn alleles.  </a:t>
            </a:r>
          </a:p>
        </p:txBody>
      </p:sp>
      <p:sp>
        <p:nvSpPr>
          <p:cNvPr id="4" name="Slide Number Placeholder 3"/>
          <p:cNvSpPr>
            <a:spLocks noGrp="1"/>
          </p:cNvSpPr>
          <p:nvPr>
            <p:ph type="sldNum" sz="quarter" idx="10"/>
          </p:nvPr>
        </p:nvSpPr>
        <p:spPr/>
        <p:txBody>
          <a:bodyPr/>
          <a:lstStyle/>
          <a:p>
            <a:fld id="{5CEA918C-9457-474F-8392-648E597DAA3E}" type="slidenum">
              <a:rPr lang="en-US" smtClean="0"/>
              <a:t>14</a:t>
            </a:fld>
            <a:endParaRPr lang="en-US"/>
          </a:p>
        </p:txBody>
      </p:sp>
    </p:spTree>
    <p:extLst>
      <p:ext uri="{BB962C8B-B14F-4D97-AF65-F5344CB8AC3E}">
        <p14:creationId xmlns:p14="http://schemas.microsoft.com/office/powerpoint/2010/main" val="2589051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is some basic sheep vocabulary.  This will be important to know as we continue on with the rest of the lesson.  </a:t>
            </a:r>
            <a:endParaRPr lang="en-US" dirty="0"/>
          </a:p>
        </p:txBody>
      </p:sp>
      <p:sp>
        <p:nvSpPr>
          <p:cNvPr id="4" name="Slide Number Placeholder 3"/>
          <p:cNvSpPr>
            <a:spLocks noGrp="1"/>
          </p:cNvSpPr>
          <p:nvPr>
            <p:ph type="sldNum" sz="quarter" idx="10"/>
          </p:nvPr>
        </p:nvSpPr>
        <p:spPr/>
        <p:txBody>
          <a:bodyPr/>
          <a:lstStyle/>
          <a:p>
            <a:fld id="{5CEA918C-9457-474F-8392-648E597DAA3E}" type="slidenum">
              <a:rPr lang="en-US" smtClean="0"/>
              <a:t>15</a:t>
            </a:fld>
            <a:endParaRPr lang="en-US"/>
          </a:p>
        </p:txBody>
      </p:sp>
    </p:spTree>
    <p:extLst>
      <p:ext uri="{BB962C8B-B14F-4D97-AF65-F5344CB8AC3E}">
        <p14:creationId xmlns:p14="http://schemas.microsoft.com/office/powerpoint/2010/main" val="15715322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Turn to</a:t>
            </a:r>
            <a:r>
              <a:rPr lang="en-US" baseline="0" dirty="0"/>
              <a:t> page #2 on your worksheet and complete question #1.  Imagine you a sheep farmer.  Complete the Punnett square.  </a:t>
            </a:r>
            <a:endParaRPr lang="en-US" dirty="0"/>
          </a:p>
        </p:txBody>
      </p:sp>
      <p:sp>
        <p:nvSpPr>
          <p:cNvPr id="4" name="Slide Number Placeholder 3"/>
          <p:cNvSpPr>
            <a:spLocks noGrp="1"/>
          </p:cNvSpPr>
          <p:nvPr>
            <p:ph type="sldNum" sz="quarter" idx="10"/>
          </p:nvPr>
        </p:nvSpPr>
        <p:spPr/>
        <p:txBody>
          <a:bodyPr/>
          <a:lstStyle/>
          <a:p>
            <a:fld id="{5CEA918C-9457-474F-8392-648E597DAA3E}" type="slidenum">
              <a:rPr lang="en-US" smtClean="0"/>
              <a:t>16</a:t>
            </a:fld>
            <a:endParaRPr lang="en-US"/>
          </a:p>
        </p:txBody>
      </p:sp>
    </p:spTree>
    <p:extLst>
      <p:ext uri="{BB962C8B-B14F-4D97-AF65-F5344CB8AC3E}">
        <p14:creationId xmlns:p14="http://schemas.microsoft.com/office/powerpoint/2010/main" val="1236183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a:t>
            </a:r>
            <a:r>
              <a:rPr lang="en-US" baseline="0" dirty="0"/>
              <a:t> the completed Punnett square.  Have students complete following questions.  </a:t>
            </a:r>
          </a:p>
          <a:p>
            <a:endParaRPr lang="en-US" dirty="0"/>
          </a:p>
        </p:txBody>
      </p:sp>
      <p:sp>
        <p:nvSpPr>
          <p:cNvPr id="4" name="Slide Number Placeholder 3"/>
          <p:cNvSpPr>
            <a:spLocks noGrp="1"/>
          </p:cNvSpPr>
          <p:nvPr>
            <p:ph type="sldNum" sz="quarter" idx="10"/>
          </p:nvPr>
        </p:nvSpPr>
        <p:spPr/>
        <p:txBody>
          <a:bodyPr/>
          <a:lstStyle/>
          <a:p>
            <a:fld id="{5CEA918C-9457-474F-8392-648E597DAA3E}" type="slidenum">
              <a:rPr lang="en-US" smtClean="0"/>
              <a:t>17</a:t>
            </a:fld>
            <a:endParaRPr lang="en-US"/>
          </a:p>
        </p:txBody>
      </p:sp>
    </p:spTree>
    <p:extLst>
      <p:ext uri="{BB962C8B-B14F-4D97-AF65-F5344CB8AC3E}">
        <p14:creationId xmlns:p14="http://schemas.microsoft.com/office/powerpoint/2010/main" val="32432575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a:t>
            </a:r>
            <a:r>
              <a:rPr lang="en-US" baseline="0" dirty="0"/>
              <a:t> #2 is very similar to question #1.  This time the ram is not a carrier.  Complete the Punnett square.</a:t>
            </a:r>
            <a:endParaRPr lang="en-US" dirty="0"/>
          </a:p>
        </p:txBody>
      </p:sp>
      <p:sp>
        <p:nvSpPr>
          <p:cNvPr id="4" name="Slide Number Placeholder 3"/>
          <p:cNvSpPr>
            <a:spLocks noGrp="1"/>
          </p:cNvSpPr>
          <p:nvPr>
            <p:ph type="sldNum" sz="quarter" idx="10"/>
          </p:nvPr>
        </p:nvSpPr>
        <p:spPr/>
        <p:txBody>
          <a:bodyPr/>
          <a:lstStyle/>
          <a:p>
            <a:fld id="{5CEA918C-9457-474F-8392-648E597DAA3E}" type="slidenum">
              <a:rPr lang="en-US" smtClean="0"/>
              <a:t>18</a:t>
            </a:fld>
            <a:endParaRPr lang="en-US"/>
          </a:p>
        </p:txBody>
      </p:sp>
    </p:spTree>
    <p:extLst>
      <p:ext uri="{BB962C8B-B14F-4D97-AF65-F5344CB8AC3E}">
        <p14:creationId xmlns:p14="http://schemas.microsoft.com/office/powerpoint/2010/main" val="12324773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completed Punnett</a:t>
            </a:r>
            <a:r>
              <a:rPr lang="en-US" baseline="0" dirty="0"/>
              <a:t> square.  Have students answer the following questions.  </a:t>
            </a:r>
            <a:endParaRPr lang="en-US" dirty="0"/>
          </a:p>
        </p:txBody>
      </p:sp>
      <p:sp>
        <p:nvSpPr>
          <p:cNvPr id="4" name="Slide Number Placeholder 3"/>
          <p:cNvSpPr>
            <a:spLocks noGrp="1"/>
          </p:cNvSpPr>
          <p:nvPr>
            <p:ph type="sldNum" sz="quarter" idx="10"/>
          </p:nvPr>
        </p:nvSpPr>
        <p:spPr/>
        <p:txBody>
          <a:bodyPr/>
          <a:lstStyle/>
          <a:p>
            <a:fld id="{5CEA918C-9457-474F-8392-648E597DAA3E}" type="slidenum">
              <a:rPr lang="en-US" smtClean="0"/>
              <a:t>19</a:t>
            </a:fld>
            <a:endParaRPr lang="en-US"/>
          </a:p>
        </p:txBody>
      </p:sp>
    </p:spTree>
    <p:extLst>
      <p:ext uri="{BB962C8B-B14F-4D97-AF65-F5344CB8AC3E}">
        <p14:creationId xmlns:p14="http://schemas.microsoft.com/office/powerpoint/2010/main" val="37929919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a:t>
            </a:r>
            <a:r>
              <a:rPr lang="en-US" baseline="0" dirty="0"/>
              <a:t> #3 requires some critical thinking.  Carefully read the question and fill in the blanks.  </a:t>
            </a:r>
            <a:endParaRPr lang="en-US" dirty="0"/>
          </a:p>
        </p:txBody>
      </p:sp>
      <p:sp>
        <p:nvSpPr>
          <p:cNvPr id="4" name="Slide Number Placeholder 3"/>
          <p:cNvSpPr>
            <a:spLocks noGrp="1"/>
          </p:cNvSpPr>
          <p:nvPr>
            <p:ph type="sldNum" sz="quarter" idx="10"/>
          </p:nvPr>
        </p:nvSpPr>
        <p:spPr/>
        <p:txBody>
          <a:bodyPr/>
          <a:lstStyle/>
          <a:p>
            <a:fld id="{5CEA918C-9457-474F-8392-648E597DAA3E}" type="slidenum">
              <a:rPr lang="en-US" smtClean="0"/>
              <a:t>20</a:t>
            </a:fld>
            <a:endParaRPr lang="en-US"/>
          </a:p>
        </p:txBody>
      </p:sp>
    </p:spTree>
    <p:extLst>
      <p:ext uri="{BB962C8B-B14F-4D97-AF65-F5344CB8AC3E}">
        <p14:creationId xmlns:p14="http://schemas.microsoft.com/office/powerpoint/2010/main" val="2597409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Punnett Squares are simple</a:t>
            </a:r>
            <a:r>
              <a:rPr lang="en-US" baseline="0" dirty="0"/>
              <a:t> tables used by geneticists to determine the outcome of various combinations of alleles.  The father’s alleles are on top, and the mother’s alleles are on the side.  The boxes contain possible allele combinations for the offspring.  As you can see, all of the offspring would possess the dominant allele.  </a:t>
            </a:r>
            <a:endParaRPr lang="en-US" dirty="0"/>
          </a:p>
        </p:txBody>
      </p:sp>
      <p:sp>
        <p:nvSpPr>
          <p:cNvPr id="4" name="Slide Number Placeholder 3"/>
          <p:cNvSpPr>
            <a:spLocks noGrp="1"/>
          </p:cNvSpPr>
          <p:nvPr>
            <p:ph type="sldNum" sz="quarter" idx="10"/>
          </p:nvPr>
        </p:nvSpPr>
        <p:spPr/>
        <p:txBody>
          <a:bodyPr/>
          <a:lstStyle/>
          <a:p>
            <a:fld id="{5CEA918C-9457-474F-8392-648E597DAA3E}" type="slidenum">
              <a:rPr lang="en-US" smtClean="0"/>
              <a:t>3</a:t>
            </a:fld>
            <a:endParaRPr lang="en-US"/>
          </a:p>
        </p:txBody>
      </p:sp>
    </p:spTree>
    <p:extLst>
      <p:ext uri="{BB962C8B-B14F-4D97-AF65-F5344CB8AC3E}">
        <p14:creationId xmlns:p14="http://schemas.microsoft.com/office/powerpoint/2010/main" val="5996403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is the ram’s genotype and the completed Punnett square.  </a:t>
            </a:r>
            <a:endParaRPr lang="en-US" dirty="0"/>
          </a:p>
        </p:txBody>
      </p:sp>
      <p:sp>
        <p:nvSpPr>
          <p:cNvPr id="4" name="Slide Number Placeholder 3"/>
          <p:cNvSpPr>
            <a:spLocks noGrp="1"/>
          </p:cNvSpPr>
          <p:nvPr>
            <p:ph type="sldNum" sz="quarter" idx="10"/>
          </p:nvPr>
        </p:nvSpPr>
        <p:spPr/>
        <p:txBody>
          <a:bodyPr/>
          <a:lstStyle/>
          <a:p>
            <a:fld id="{5CEA918C-9457-474F-8392-648E597DAA3E}" type="slidenum">
              <a:rPr lang="en-US" smtClean="0"/>
              <a:t>21</a:t>
            </a:fld>
            <a:endParaRPr lang="en-US"/>
          </a:p>
        </p:txBody>
      </p:sp>
    </p:spTree>
    <p:extLst>
      <p:ext uri="{BB962C8B-B14F-4D97-AF65-F5344CB8AC3E}">
        <p14:creationId xmlns:p14="http://schemas.microsoft.com/office/powerpoint/2010/main" val="84354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picture</a:t>
            </a:r>
            <a:r>
              <a:rPr lang="en-US" baseline="0" dirty="0"/>
              <a:t> on the left shows an electrophoresis gel test.  The differences in the bands show if the sheep is healthy, a carrier, or affected by SLS.  The photo on the right shows tests that UC Davis performs.  As you can see, it costs a sheep breeder $20/animal to test it for SLS. 	</a:t>
            </a:r>
            <a:r>
              <a:rPr lang="en-US" i="1" baseline="0" dirty="0"/>
              <a:t>Students should mention testing rams because they will pass their genes off to more offspring than a single ewe.  This is a more cost effective strategy.  </a:t>
            </a:r>
            <a:endParaRPr lang="en-US" dirty="0"/>
          </a:p>
        </p:txBody>
      </p:sp>
      <p:sp>
        <p:nvSpPr>
          <p:cNvPr id="4" name="Slide Number Placeholder 3"/>
          <p:cNvSpPr>
            <a:spLocks noGrp="1"/>
          </p:cNvSpPr>
          <p:nvPr>
            <p:ph type="sldNum" sz="quarter" idx="10"/>
          </p:nvPr>
        </p:nvSpPr>
        <p:spPr/>
        <p:txBody>
          <a:bodyPr/>
          <a:lstStyle/>
          <a:p>
            <a:fld id="{5CEA918C-9457-474F-8392-648E597DAA3E}" type="slidenum">
              <a:rPr lang="en-US" smtClean="0"/>
              <a:t>22</a:t>
            </a:fld>
            <a:endParaRPr lang="en-US"/>
          </a:p>
        </p:txBody>
      </p:sp>
    </p:spTree>
    <p:extLst>
      <p:ext uri="{BB962C8B-B14F-4D97-AF65-F5344CB8AC3E}">
        <p14:creationId xmlns:p14="http://schemas.microsoft.com/office/powerpoint/2010/main" val="988754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feasible, have students play</a:t>
            </a:r>
            <a:r>
              <a:rPr lang="en-US" baseline="0" dirty="0"/>
              <a:t> the Cyber Sheep online interactive game!</a:t>
            </a:r>
            <a:endParaRPr lang="en-US" dirty="0"/>
          </a:p>
        </p:txBody>
      </p:sp>
      <p:sp>
        <p:nvSpPr>
          <p:cNvPr id="4" name="Slide Number Placeholder 3"/>
          <p:cNvSpPr>
            <a:spLocks noGrp="1"/>
          </p:cNvSpPr>
          <p:nvPr>
            <p:ph type="sldNum" sz="quarter" idx="10"/>
          </p:nvPr>
        </p:nvSpPr>
        <p:spPr/>
        <p:txBody>
          <a:bodyPr/>
          <a:lstStyle/>
          <a:p>
            <a:fld id="{5CEA918C-9457-474F-8392-648E597DAA3E}" type="slidenum">
              <a:rPr lang="en-US" smtClean="0"/>
              <a:t>23</a:t>
            </a:fld>
            <a:endParaRPr lang="en-US"/>
          </a:p>
        </p:txBody>
      </p:sp>
    </p:spTree>
    <p:extLst>
      <p:ext uri="{BB962C8B-B14F-4D97-AF65-F5344CB8AC3E}">
        <p14:creationId xmlns:p14="http://schemas.microsoft.com/office/powerpoint/2010/main" val="3875208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Punnett Squares are simple</a:t>
            </a:r>
            <a:r>
              <a:rPr lang="en-US" baseline="0" dirty="0"/>
              <a:t> tables used by geneticists to determine the outcome of various combinations of alleles.  The father’s alleles are on top, and the mother’s alleles are on the side.  The boxes contain possible allele combinations for the offspring.  As you can see, all of the offspring would possess the dominant allele.  Repeat Punnett squares as necessary until students understand the concept</a:t>
            </a:r>
            <a:endParaRPr lang="en-US" dirty="0"/>
          </a:p>
        </p:txBody>
      </p:sp>
      <p:sp>
        <p:nvSpPr>
          <p:cNvPr id="4" name="Slide Number Placeholder 3"/>
          <p:cNvSpPr>
            <a:spLocks noGrp="1"/>
          </p:cNvSpPr>
          <p:nvPr>
            <p:ph type="sldNum" sz="quarter" idx="10"/>
          </p:nvPr>
        </p:nvSpPr>
        <p:spPr/>
        <p:txBody>
          <a:bodyPr/>
          <a:lstStyle/>
          <a:p>
            <a:fld id="{5CEA918C-9457-474F-8392-648E597DAA3E}" type="slidenum">
              <a:rPr lang="en-US" smtClean="0"/>
              <a:t>4</a:t>
            </a:fld>
            <a:endParaRPr lang="en-US"/>
          </a:p>
        </p:txBody>
      </p:sp>
    </p:spTree>
    <p:extLst>
      <p:ext uri="{BB962C8B-B14F-4D97-AF65-F5344CB8AC3E}">
        <p14:creationId xmlns:p14="http://schemas.microsoft.com/office/powerpoint/2010/main" val="809634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Mendelian traits</a:t>
            </a:r>
            <a:r>
              <a:rPr lang="en-US" baseline="0" dirty="0"/>
              <a:t> are controlled by a single gene.  Tongue rolling is not classified as a true Mendelian trait anymore.  However, ear wax is  controlled by a single gene.  The YouTube video explains how ear wax is a true Mendelian trait.  </a:t>
            </a:r>
            <a:endParaRPr lang="en-US" dirty="0"/>
          </a:p>
        </p:txBody>
      </p:sp>
      <p:sp>
        <p:nvSpPr>
          <p:cNvPr id="4" name="Slide Number Placeholder 3"/>
          <p:cNvSpPr>
            <a:spLocks noGrp="1"/>
          </p:cNvSpPr>
          <p:nvPr>
            <p:ph type="sldNum" sz="quarter" idx="10"/>
          </p:nvPr>
        </p:nvSpPr>
        <p:spPr/>
        <p:txBody>
          <a:bodyPr/>
          <a:lstStyle/>
          <a:p>
            <a:fld id="{5CEA918C-9457-474F-8392-648E597DAA3E}" type="slidenum">
              <a:rPr lang="en-US" smtClean="0"/>
              <a:t>5</a:t>
            </a:fld>
            <a:endParaRPr lang="en-US"/>
          </a:p>
        </p:txBody>
      </p:sp>
    </p:spTree>
    <p:extLst>
      <p:ext uri="{BB962C8B-B14F-4D97-AF65-F5344CB8AC3E}">
        <p14:creationId xmlns:p14="http://schemas.microsoft.com/office/powerpoint/2010/main" val="1304590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example of a Mendelian</a:t>
            </a:r>
            <a:r>
              <a:rPr lang="en-US" baseline="0" dirty="0"/>
              <a:t> trait is blood type. </a:t>
            </a:r>
            <a:r>
              <a:rPr lang="en-US" dirty="0"/>
              <a:t>If your students</a:t>
            </a:r>
            <a:r>
              <a:rPr lang="en-US" baseline="0" dirty="0"/>
              <a:t> are not familiar with genetics vocabulary, have them watch this YouTube video for a quick review of genetics vocabulary. If your students are familiar with genetics, continue on with lesson.  </a:t>
            </a:r>
            <a:endParaRPr lang="en-US" dirty="0"/>
          </a:p>
        </p:txBody>
      </p:sp>
      <p:sp>
        <p:nvSpPr>
          <p:cNvPr id="4" name="Slide Number Placeholder 3"/>
          <p:cNvSpPr>
            <a:spLocks noGrp="1"/>
          </p:cNvSpPr>
          <p:nvPr>
            <p:ph type="sldNum" sz="quarter" idx="10"/>
          </p:nvPr>
        </p:nvSpPr>
        <p:spPr/>
        <p:txBody>
          <a:bodyPr/>
          <a:lstStyle/>
          <a:p>
            <a:fld id="{5CEA918C-9457-474F-8392-648E597DAA3E}" type="slidenum">
              <a:rPr lang="en-US" smtClean="0"/>
              <a:t>6</a:t>
            </a:fld>
            <a:endParaRPr lang="en-US"/>
          </a:p>
        </p:txBody>
      </p:sp>
    </p:spTree>
    <p:extLst>
      <p:ext uri="{BB962C8B-B14F-4D97-AF65-F5344CB8AC3E}">
        <p14:creationId xmlns:p14="http://schemas.microsoft.com/office/powerpoint/2010/main" val="2875361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review some</a:t>
            </a:r>
            <a:r>
              <a:rPr lang="en-US" baseline="0" dirty="0"/>
              <a:t> basic genetics vocabulary.  Being familiar with these terms is important to continue on with the rest of the lesson.  </a:t>
            </a:r>
            <a:endParaRPr lang="en-US" dirty="0"/>
          </a:p>
        </p:txBody>
      </p:sp>
      <p:sp>
        <p:nvSpPr>
          <p:cNvPr id="4" name="Slide Number Placeholder 3"/>
          <p:cNvSpPr>
            <a:spLocks noGrp="1"/>
          </p:cNvSpPr>
          <p:nvPr>
            <p:ph type="sldNum" sz="quarter" idx="10"/>
          </p:nvPr>
        </p:nvSpPr>
        <p:spPr/>
        <p:txBody>
          <a:bodyPr/>
          <a:lstStyle/>
          <a:p>
            <a:fld id="{5CEA918C-9457-474F-8392-648E597DAA3E}" type="slidenum">
              <a:rPr lang="en-US" smtClean="0"/>
              <a:t>7</a:t>
            </a:fld>
            <a:endParaRPr lang="en-US"/>
          </a:p>
        </p:txBody>
      </p:sp>
    </p:spTree>
    <p:extLst>
      <p:ext uri="{BB962C8B-B14F-4D97-AF65-F5344CB8AC3E}">
        <p14:creationId xmlns:p14="http://schemas.microsoft.com/office/powerpoint/2010/main" val="2828712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the parents’ genes</a:t>
            </a:r>
            <a:r>
              <a:rPr lang="en-US" baseline="0" dirty="0"/>
              <a:t> impact or affect possible offspring?  </a:t>
            </a:r>
          </a:p>
          <a:p>
            <a:r>
              <a:rPr lang="en-US" i="1" baseline="0" dirty="0"/>
              <a:t>	Offspring will inherit traits from their parents and be similar to their parents.</a:t>
            </a:r>
          </a:p>
          <a:p>
            <a:r>
              <a:rPr lang="en-US" dirty="0"/>
              <a:t>Why is it important to predict the phenotype of future offspring?</a:t>
            </a:r>
          </a:p>
          <a:p>
            <a:r>
              <a:rPr lang="en-US" dirty="0"/>
              <a:t>	</a:t>
            </a:r>
            <a:r>
              <a:rPr lang="en-US" i="1" dirty="0"/>
              <a:t>If a</a:t>
            </a:r>
            <a:r>
              <a:rPr lang="en-US" i="1" baseline="0" dirty="0"/>
              <a:t> parent possesses an undesirable characteristic, you can see what the chances are that the offspring will also possess this undesirable characteristic.  </a:t>
            </a:r>
            <a:endParaRPr lang="en-US" dirty="0"/>
          </a:p>
        </p:txBody>
      </p:sp>
      <p:sp>
        <p:nvSpPr>
          <p:cNvPr id="4" name="Slide Number Placeholder 3"/>
          <p:cNvSpPr>
            <a:spLocks noGrp="1"/>
          </p:cNvSpPr>
          <p:nvPr>
            <p:ph type="sldNum" sz="quarter" idx="10"/>
          </p:nvPr>
        </p:nvSpPr>
        <p:spPr/>
        <p:txBody>
          <a:bodyPr/>
          <a:lstStyle/>
          <a:p>
            <a:fld id="{5CEA918C-9457-474F-8392-648E597DAA3E}" type="slidenum">
              <a:rPr lang="en-US" smtClean="0"/>
              <a:t>8</a:t>
            </a:fld>
            <a:endParaRPr lang="en-US"/>
          </a:p>
        </p:txBody>
      </p:sp>
    </p:spTree>
    <p:extLst>
      <p:ext uri="{BB962C8B-B14F-4D97-AF65-F5344CB8AC3E}">
        <p14:creationId xmlns:p14="http://schemas.microsoft.com/office/powerpoint/2010/main" val="2712902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Sheep</a:t>
            </a:r>
            <a:r>
              <a:rPr lang="en-US" baseline="0" dirty="0"/>
              <a:t> are a common livestock animal raised in the United States.  We are going to use sheep to apply genetics information.  Here’s some basic information about sheep.  </a:t>
            </a:r>
          </a:p>
          <a:p>
            <a:r>
              <a:rPr lang="en-US" baseline="0" dirty="0"/>
              <a:t>Look at the three photos of sheep on the screen. What are some of the differences you see in them?  Which ones might be better at producing wool?  Meat?  </a:t>
            </a:r>
            <a:endParaRPr lang="en-US" dirty="0"/>
          </a:p>
        </p:txBody>
      </p:sp>
      <p:sp>
        <p:nvSpPr>
          <p:cNvPr id="4" name="Slide Number Placeholder 3"/>
          <p:cNvSpPr>
            <a:spLocks noGrp="1"/>
          </p:cNvSpPr>
          <p:nvPr>
            <p:ph type="sldNum" sz="quarter" idx="10"/>
          </p:nvPr>
        </p:nvSpPr>
        <p:spPr/>
        <p:txBody>
          <a:bodyPr/>
          <a:lstStyle/>
          <a:p>
            <a:fld id="{5CEA918C-9457-474F-8392-648E597DAA3E}" type="slidenum">
              <a:rPr lang="en-US" smtClean="0"/>
              <a:t>9</a:t>
            </a:fld>
            <a:endParaRPr lang="en-US"/>
          </a:p>
        </p:txBody>
      </p:sp>
    </p:spTree>
    <p:extLst>
      <p:ext uri="{BB962C8B-B14F-4D97-AF65-F5344CB8AC3E}">
        <p14:creationId xmlns:p14="http://schemas.microsoft.com/office/powerpoint/2010/main" val="4188237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a:t>
            </a:r>
            <a:r>
              <a:rPr lang="en-US" baseline="0" dirty="0"/>
              <a:t> difference between natural and selective breeding.  The genetics video from Utah is a great way to show students how these processes take place.  </a:t>
            </a:r>
            <a:endParaRPr lang="en-US" dirty="0"/>
          </a:p>
        </p:txBody>
      </p:sp>
      <p:sp>
        <p:nvSpPr>
          <p:cNvPr id="4" name="Slide Number Placeholder 3"/>
          <p:cNvSpPr>
            <a:spLocks noGrp="1"/>
          </p:cNvSpPr>
          <p:nvPr>
            <p:ph type="sldNum" sz="quarter" idx="10"/>
          </p:nvPr>
        </p:nvSpPr>
        <p:spPr/>
        <p:txBody>
          <a:bodyPr/>
          <a:lstStyle/>
          <a:p>
            <a:fld id="{5CEA918C-9457-474F-8392-648E597DAA3E}" type="slidenum">
              <a:rPr lang="en-US" smtClean="0"/>
              <a:t>10</a:t>
            </a:fld>
            <a:endParaRPr lang="en-US"/>
          </a:p>
        </p:txBody>
      </p:sp>
    </p:spTree>
    <p:extLst>
      <p:ext uri="{BB962C8B-B14F-4D97-AF65-F5344CB8AC3E}">
        <p14:creationId xmlns:p14="http://schemas.microsoft.com/office/powerpoint/2010/main" val="39397042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18870341-0E0B-436F-B88B-FD8919F756F0}"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858BE0-16E5-4A39-963B-79D5FF644BAF}" type="slidenum">
              <a:rPr lang="en-US" smtClean="0"/>
              <a:t>‹#›</a:t>
            </a:fld>
            <a:endParaRPr lang="en-US"/>
          </a:p>
        </p:txBody>
      </p:sp>
      <p:sp>
        <p:nvSpPr>
          <p:cNvPr id="7" name="Rectangle 6"/>
          <p:cNvSpPr/>
          <p:nvPr userDrawn="1"/>
        </p:nvSpPr>
        <p:spPr>
          <a:xfrm>
            <a:off x="0" y="0"/>
            <a:ext cx="9144000" cy="228600"/>
          </a:xfrm>
          <a:prstGeom prst="rect">
            <a:avLst/>
          </a:prstGeom>
          <a:solidFill>
            <a:srgbClr val="C80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6636039"/>
            <a:ext cx="9144000" cy="228600"/>
          </a:xfrm>
          <a:prstGeom prst="rect">
            <a:avLst/>
          </a:prstGeom>
          <a:solidFill>
            <a:srgbClr val="C80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261109"/>
            <a:ext cx="9144000" cy="595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6536641"/>
            <a:ext cx="9144000" cy="595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p:nvPr userDrawn="1"/>
        </p:nvPicPr>
        <p:blipFill>
          <a:blip r:embed="rId2"/>
          <a:stretch>
            <a:fillRect/>
          </a:stretch>
        </p:blipFill>
        <p:spPr>
          <a:xfrm>
            <a:off x="134194" y="5927166"/>
            <a:ext cx="1858645" cy="513715"/>
          </a:xfrm>
          <a:prstGeom prst="rect">
            <a:avLst/>
          </a:prstGeom>
        </p:spPr>
      </p:pic>
      <p:pic>
        <p:nvPicPr>
          <p:cNvPr id="12" name="Picture 11"/>
          <p:cNvPicPr/>
          <p:nvPr userDrawn="1"/>
        </p:nvPicPr>
        <p:blipFill>
          <a:blip r:embed="rId3" cstate="print">
            <a:extLst>
              <a:ext uri="{28A0092B-C50C-407E-A947-70E740481C1C}">
                <a14:useLocalDpi xmlns:a14="http://schemas.microsoft.com/office/drawing/2010/main" val="0"/>
              </a:ext>
            </a:extLst>
          </a:blip>
          <a:stretch>
            <a:fillRect/>
          </a:stretch>
        </p:blipFill>
        <p:spPr>
          <a:xfrm>
            <a:off x="6705600" y="5941646"/>
            <a:ext cx="2313305" cy="502920"/>
          </a:xfrm>
          <a:prstGeom prst="rect">
            <a:avLst/>
          </a:prstGeom>
        </p:spPr>
      </p:pic>
    </p:spTree>
    <p:extLst>
      <p:ext uri="{BB962C8B-B14F-4D97-AF65-F5344CB8AC3E}">
        <p14:creationId xmlns:p14="http://schemas.microsoft.com/office/powerpoint/2010/main" val="3216747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870341-0E0B-436F-B88B-FD8919F756F0}"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858BE0-16E5-4A39-963B-79D5FF644BAF}" type="slidenum">
              <a:rPr lang="en-US" smtClean="0"/>
              <a:t>‹#›</a:t>
            </a:fld>
            <a:endParaRPr lang="en-US"/>
          </a:p>
        </p:txBody>
      </p:sp>
    </p:spTree>
    <p:extLst>
      <p:ext uri="{BB962C8B-B14F-4D97-AF65-F5344CB8AC3E}">
        <p14:creationId xmlns:p14="http://schemas.microsoft.com/office/powerpoint/2010/main" val="659378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870341-0E0B-436F-B88B-FD8919F756F0}"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858BE0-16E5-4A39-963B-79D5FF644BAF}" type="slidenum">
              <a:rPr lang="en-US" smtClean="0"/>
              <a:t>‹#›</a:t>
            </a:fld>
            <a:endParaRPr lang="en-US"/>
          </a:p>
        </p:txBody>
      </p:sp>
    </p:spTree>
    <p:extLst>
      <p:ext uri="{BB962C8B-B14F-4D97-AF65-F5344CB8AC3E}">
        <p14:creationId xmlns:p14="http://schemas.microsoft.com/office/powerpoint/2010/main" val="722823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A7B981-451A-4099-8BDA-665EC569731E}"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E87F6F-17EA-41A7-86EF-F38DE7D45096}" type="slidenum">
              <a:rPr lang="en-US" smtClean="0"/>
              <a:t>‹#›</a:t>
            </a:fld>
            <a:endParaRPr lang="en-US"/>
          </a:p>
        </p:txBody>
      </p:sp>
    </p:spTree>
    <p:extLst>
      <p:ext uri="{BB962C8B-B14F-4D97-AF65-F5344CB8AC3E}">
        <p14:creationId xmlns:p14="http://schemas.microsoft.com/office/powerpoint/2010/main" val="3801645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870341-0E0B-436F-B88B-FD8919F756F0}"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858BE0-16E5-4A39-963B-79D5FF644BAF}" type="slidenum">
              <a:rPr lang="en-US" smtClean="0"/>
              <a:t>‹#›</a:t>
            </a:fld>
            <a:endParaRPr lang="en-US"/>
          </a:p>
        </p:txBody>
      </p:sp>
    </p:spTree>
    <p:extLst>
      <p:ext uri="{BB962C8B-B14F-4D97-AF65-F5344CB8AC3E}">
        <p14:creationId xmlns:p14="http://schemas.microsoft.com/office/powerpoint/2010/main" val="1459695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870341-0E0B-436F-B88B-FD8919F756F0}" type="datetimeFigureOut">
              <a:rPr lang="en-US" smtClean="0"/>
              <a:t>5/4/2017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858BE0-16E5-4A39-963B-79D5FF644BAF}" type="slidenum">
              <a:rPr lang="en-US" smtClean="0"/>
              <a:t>‹#›</a:t>
            </a:fld>
            <a:endParaRPr lang="en-US"/>
          </a:p>
        </p:txBody>
      </p:sp>
    </p:spTree>
    <p:extLst>
      <p:ext uri="{BB962C8B-B14F-4D97-AF65-F5344CB8AC3E}">
        <p14:creationId xmlns:p14="http://schemas.microsoft.com/office/powerpoint/2010/main" val="3315935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870341-0E0B-436F-B88B-FD8919F756F0}" type="datetimeFigureOut">
              <a:rPr lang="en-US" smtClean="0"/>
              <a:t>5/4/2017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858BE0-16E5-4A39-963B-79D5FF644BAF}" type="slidenum">
              <a:rPr lang="en-US" smtClean="0"/>
              <a:t>‹#›</a:t>
            </a:fld>
            <a:endParaRPr lang="en-US"/>
          </a:p>
        </p:txBody>
      </p:sp>
    </p:spTree>
    <p:extLst>
      <p:ext uri="{BB962C8B-B14F-4D97-AF65-F5344CB8AC3E}">
        <p14:creationId xmlns:p14="http://schemas.microsoft.com/office/powerpoint/2010/main" val="2656911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870341-0E0B-436F-B88B-FD8919F756F0}" type="datetimeFigureOut">
              <a:rPr lang="en-US" smtClean="0"/>
              <a:t>5/4/2017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858BE0-16E5-4A39-963B-79D5FF644BAF}" type="slidenum">
              <a:rPr lang="en-US" smtClean="0"/>
              <a:t>‹#›</a:t>
            </a:fld>
            <a:endParaRPr lang="en-US"/>
          </a:p>
        </p:txBody>
      </p:sp>
    </p:spTree>
    <p:extLst>
      <p:ext uri="{BB962C8B-B14F-4D97-AF65-F5344CB8AC3E}">
        <p14:creationId xmlns:p14="http://schemas.microsoft.com/office/powerpoint/2010/main" val="2212326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870341-0E0B-436F-B88B-FD8919F756F0}" type="datetimeFigureOut">
              <a:rPr lang="en-US" smtClean="0"/>
              <a:t>5/4/2017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858BE0-16E5-4A39-963B-79D5FF644BAF}" type="slidenum">
              <a:rPr lang="en-US" smtClean="0"/>
              <a:t>‹#›</a:t>
            </a:fld>
            <a:endParaRPr lang="en-US"/>
          </a:p>
        </p:txBody>
      </p:sp>
    </p:spTree>
    <p:extLst>
      <p:ext uri="{BB962C8B-B14F-4D97-AF65-F5344CB8AC3E}">
        <p14:creationId xmlns:p14="http://schemas.microsoft.com/office/powerpoint/2010/main" val="1736088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8870341-0E0B-436F-B88B-FD8919F756F0}" type="datetimeFigureOut">
              <a:rPr lang="en-US" smtClean="0"/>
              <a:t>5/4/2017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858BE0-16E5-4A39-963B-79D5FF644BAF}" type="slidenum">
              <a:rPr lang="en-US" smtClean="0"/>
              <a:t>‹#›</a:t>
            </a:fld>
            <a:endParaRPr lang="en-US"/>
          </a:p>
        </p:txBody>
      </p:sp>
    </p:spTree>
    <p:extLst>
      <p:ext uri="{BB962C8B-B14F-4D97-AF65-F5344CB8AC3E}">
        <p14:creationId xmlns:p14="http://schemas.microsoft.com/office/powerpoint/2010/main" val="2924102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8870341-0E0B-436F-B88B-FD8919F756F0}" type="datetimeFigureOut">
              <a:rPr lang="en-US" smtClean="0"/>
              <a:t>5/4/2017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858BE0-16E5-4A39-963B-79D5FF644BAF}" type="slidenum">
              <a:rPr lang="en-US" smtClean="0"/>
              <a:t>‹#›</a:t>
            </a:fld>
            <a:endParaRPr lang="en-US"/>
          </a:p>
        </p:txBody>
      </p:sp>
    </p:spTree>
    <p:extLst>
      <p:ext uri="{BB962C8B-B14F-4D97-AF65-F5344CB8AC3E}">
        <p14:creationId xmlns:p14="http://schemas.microsoft.com/office/powerpoint/2010/main" val="2363256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8870341-0E0B-436F-B88B-FD8919F756F0}" type="datetimeFigureOut">
              <a:rPr lang="en-US" smtClean="0"/>
              <a:t>5/4/2017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4858BE0-16E5-4A39-963B-79D5FF644BAF}" type="slidenum">
              <a:rPr lang="en-US" smtClean="0"/>
              <a:t>‹#›</a:t>
            </a:fld>
            <a:endParaRPr lang="en-US"/>
          </a:p>
        </p:txBody>
      </p:sp>
      <p:sp>
        <p:nvSpPr>
          <p:cNvPr id="7" name="Rectangle 6"/>
          <p:cNvSpPr/>
          <p:nvPr userDrawn="1"/>
        </p:nvSpPr>
        <p:spPr>
          <a:xfrm>
            <a:off x="0" y="0"/>
            <a:ext cx="9144000" cy="228600"/>
          </a:xfrm>
          <a:prstGeom prst="rect">
            <a:avLst/>
          </a:prstGeom>
          <a:solidFill>
            <a:srgbClr val="C80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6636039"/>
            <a:ext cx="9144000" cy="228600"/>
          </a:xfrm>
          <a:prstGeom prst="rect">
            <a:avLst/>
          </a:prstGeom>
          <a:solidFill>
            <a:srgbClr val="C80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261109"/>
            <a:ext cx="9144000" cy="595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6536641"/>
            <a:ext cx="9144000" cy="595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p:nvPr userDrawn="1"/>
        </p:nvPicPr>
        <p:blipFill>
          <a:blip r:embed="rId13"/>
          <a:stretch>
            <a:fillRect/>
          </a:stretch>
        </p:blipFill>
        <p:spPr>
          <a:xfrm>
            <a:off x="134194" y="5927166"/>
            <a:ext cx="1858645" cy="513715"/>
          </a:xfrm>
          <a:prstGeom prst="rect">
            <a:avLst/>
          </a:prstGeom>
        </p:spPr>
      </p:pic>
      <p:pic>
        <p:nvPicPr>
          <p:cNvPr id="12" name="Picture 11"/>
          <p:cNvPicPr/>
          <p:nvPr userDrawn="1"/>
        </p:nvPicPr>
        <p:blipFill>
          <a:blip r:embed="rId14" cstate="print">
            <a:extLst>
              <a:ext uri="{28A0092B-C50C-407E-A947-70E740481C1C}">
                <a14:useLocalDpi xmlns:a14="http://schemas.microsoft.com/office/drawing/2010/main" val="0"/>
              </a:ext>
            </a:extLst>
          </a:blip>
          <a:stretch>
            <a:fillRect/>
          </a:stretch>
        </p:blipFill>
        <p:spPr>
          <a:xfrm>
            <a:off x="6705600" y="5941646"/>
            <a:ext cx="2313305" cy="502920"/>
          </a:xfrm>
          <a:prstGeom prst="rect">
            <a:avLst/>
          </a:prstGeom>
        </p:spPr>
      </p:pic>
    </p:spTree>
    <p:extLst>
      <p:ext uri="{BB962C8B-B14F-4D97-AF65-F5344CB8AC3E}">
        <p14:creationId xmlns:p14="http://schemas.microsoft.com/office/powerpoint/2010/main" val="390996053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learn.genetics.utah.edu/content/selection/artificial/"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b8tkOPAY56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hyperlink" Target="mailto:rlewis5@unl.edu"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youtube.com/watch?v=CBezq1fFUEA"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NR3779ef9yQ"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295400" y="1312173"/>
            <a:ext cx="6858000" cy="741218"/>
          </a:xfrm>
        </p:spPr>
        <p:txBody>
          <a:bodyPr>
            <a:noAutofit/>
          </a:bodyPr>
          <a:lstStyle/>
          <a:p>
            <a:r>
              <a:rPr lang="en-US" sz="4800" b="1" dirty="0">
                <a:effectLst>
                  <a:outerShdw blurRad="38100" dist="38100" dir="2700000" algn="tl">
                    <a:srgbClr val="000000">
                      <a:alpha val="43137"/>
                    </a:srgbClr>
                  </a:outerShdw>
                </a:effectLst>
              </a:rPr>
              <a:t>Selectively Breeding Sheep</a:t>
            </a:r>
          </a:p>
        </p:txBody>
      </p:sp>
      <p:pic>
        <p:nvPicPr>
          <p:cNvPr id="12" name="Picture 11"/>
          <p:cNvPicPr>
            <a:picLocks noChangeAspect="1"/>
          </p:cNvPicPr>
          <p:nvPr/>
        </p:nvPicPr>
        <p:blipFill>
          <a:blip r:embed="rId2"/>
          <a:stretch>
            <a:fillRect/>
          </a:stretch>
        </p:blipFill>
        <p:spPr>
          <a:xfrm>
            <a:off x="914400" y="2968399"/>
            <a:ext cx="4152203" cy="2112653"/>
          </a:xfrm>
          <a:prstGeom prst="rect">
            <a:avLst/>
          </a:prstGeom>
        </p:spPr>
      </p:pic>
      <p:sp>
        <p:nvSpPr>
          <p:cNvPr id="11" name="Rectangle 10"/>
          <p:cNvSpPr/>
          <p:nvPr/>
        </p:nvSpPr>
        <p:spPr>
          <a:xfrm>
            <a:off x="5715000" y="2968399"/>
            <a:ext cx="2078112" cy="212298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a:stCxn id="11" idx="0"/>
            <a:endCxn id="11" idx="2"/>
          </p:cNvCxnSpPr>
          <p:nvPr/>
        </p:nvCxnSpPr>
        <p:spPr>
          <a:xfrm>
            <a:off x="6754056" y="2968399"/>
            <a:ext cx="0" cy="212298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1" idx="1"/>
            <a:endCxn id="11" idx="3"/>
          </p:cNvCxnSpPr>
          <p:nvPr/>
        </p:nvCxnSpPr>
        <p:spPr>
          <a:xfrm>
            <a:off x="5715000" y="4029890"/>
            <a:ext cx="207811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258645" y="4428003"/>
            <a:ext cx="742183" cy="523220"/>
          </a:xfrm>
          <a:prstGeom prst="rect">
            <a:avLst/>
          </a:prstGeom>
          <a:noFill/>
        </p:spPr>
        <p:txBody>
          <a:bodyPr wrap="square" rtlCol="0">
            <a:spAutoFit/>
          </a:bodyPr>
          <a:lstStyle/>
          <a:p>
            <a:r>
              <a:rPr lang="en-US" sz="2800" dirty="0"/>
              <a:t>n</a:t>
            </a:r>
          </a:p>
        </p:txBody>
      </p:sp>
      <p:sp>
        <p:nvSpPr>
          <p:cNvPr id="16" name="TextBox 15"/>
          <p:cNvSpPr txBox="1"/>
          <p:nvPr/>
        </p:nvSpPr>
        <p:spPr>
          <a:xfrm>
            <a:off x="5235496" y="3268200"/>
            <a:ext cx="742183" cy="523220"/>
          </a:xfrm>
          <a:prstGeom prst="rect">
            <a:avLst/>
          </a:prstGeom>
          <a:noFill/>
        </p:spPr>
        <p:txBody>
          <a:bodyPr wrap="square" rtlCol="0">
            <a:spAutoFit/>
          </a:bodyPr>
          <a:lstStyle/>
          <a:p>
            <a:r>
              <a:rPr lang="en-US" sz="2800" dirty="0"/>
              <a:t>N</a:t>
            </a:r>
          </a:p>
        </p:txBody>
      </p:sp>
      <p:sp>
        <p:nvSpPr>
          <p:cNvPr id="19" name="TextBox 18"/>
          <p:cNvSpPr txBox="1"/>
          <p:nvPr/>
        </p:nvSpPr>
        <p:spPr>
          <a:xfrm>
            <a:off x="5909316" y="3268882"/>
            <a:ext cx="742183" cy="523220"/>
          </a:xfrm>
          <a:prstGeom prst="rect">
            <a:avLst/>
          </a:prstGeom>
          <a:noFill/>
        </p:spPr>
        <p:txBody>
          <a:bodyPr wrap="square" rtlCol="0">
            <a:spAutoFit/>
          </a:bodyPr>
          <a:lstStyle/>
          <a:p>
            <a:r>
              <a:rPr lang="en-US" sz="2800" dirty="0"/>
              <a:t>NN</a:t>
            </a:r>
          </a:p>
        </p:txBody>
      </p:sp>
      <p:sp>
        <p:nvSpPr>
          <p:cNvPr id="20" name="TextBox 19"/>
          <p:cNvSpPr txBox="1"/>
          <p:nvPr/>
        </p:nvSpPr>
        <p:spPr>
          <a:xfrm>
            <a:off x="5994565" y="2439038"/>
            <a:ext cx="742183" cy="523220"/>
          </a:xfrm>
          <a:prstGeom prst="rect">
            <a:avLst/>
          </a:prstGeom>
          <a:noFill/>
        </p:spPr>
        <p:txBody>
          <a:bodyPr wrap="square" rtlCol="0">
            <a:spAutoFit/>
          </a:bodyPr>
          <a:lstStyle/>
          <a:p>
            <a:r>
              <a:rPr lang="en-US" sz="2800" dirty="0"/>
              <a:t>N</a:t>
            </a:r>
          </a:p>
        </p:txBody>
      </p:sp>
      <p:sp>
        <p:nvSpPr>
          <p:cNvPr id="21" name="TextBox 20"/>
          <p:cNvSpPr txBox="1"/>
          <p:nvPr/>
        </p:nvSpPr>
        <p:spPr>
          <a:xfrm>
            <a:off x="7162800" y="2381913"/>
            <a:ext cx="742183" cy="523220"/>
          </a:xfrm>
          <a:prstGeom prst="rect">
            <a:avLst/>
          </a:prstGeom>
          <a:noFill/>
        </p:spPr>
        <p:txBody>
          <a:bodyPr wrap="square" rtlCol="0">
            <a:spAutoFit/>
          </a:bodyPr>
          <a:lstStyle/>
          <a:p>
            <a:r>
              <a:rPr lang="en-US" sz="2800" dirty="0"/>
              <a:t>n</a:t>
            </a:r>
          </a:p>
        </p:txBody>
      </p:sp>
      <p:sp>
        <p:nvSpPr>
          <p:cNvPr id="22" name="TextBox 21"/>
          <p:cNvSpPr txBox="1"/>
          <p:nvPr/>
        </p:nvSpPr>
        <p:spPr>
          <a:xfrm>
            <a:off x="5894636" y="4315445"/>
            <a:ext cx="742183" cy="523220"/>
          </a:xfrm>
          <a:prstGeom prst="rect">
            <a:avLst/>
          </a:prstGeom>
          <a:noFill/>
        </p:spPr>
        <p:txBody>
          <a:bodyPr wrap="square" rtlCol="0">
            <a:spAutoFit/>
          </a:bodyPr>
          <a:lstStyle/>
          <a:p>
            <a:r>
              <a:rPr lang="en-US" sz="2800" dirty="0"/>
              <a:t>Nn</a:t>
            </a:r>
          </a:p>
        </p:txBody>
      </p:sp>
      <p:sp>
        <p:nvSpPr>
          <p:cNvPr id="23" name="TextBox 22"/>
          <p:cNvSpPr txBox="1"/>
          <p:nvPr/>
        </p:nvSpPr>
        <p:spPr>
          <a:xfrm>
            <a:off x="6935042" y="3229729"/>
            <a:ext cx="742183" cy="523220"/>
          </a:xfrm>
          <a:prstGeom prst="rect">
            <a:avLst/>
          </a:prstGeom>
          <a:noFill/>
        </p:spPr>
        <p:txBody>
          <a:bodyPr wrap="square" rtlCol="0">
            <a:spAutoFit/>
          </a:bodyPr>
          <a:lstStyle/>
          <a:p>
            <a:r>
              <a:rPr lang="en-US" sz="2800" dirty="0"/>
              <a:t>Nn</a:t>
            </a:r>
          </a:p>
        </p:txBody>
      </p:sp>
      <p:sp>
        <p:nvSpPr>
          <p:cNvPr id="24" name="TextBox 23"/>
          <p:cNvSpPr txBox="1"/>
          <p:nvPr/>
        </p:nvSpPr>
        <p:spPr>
          <a:xfrm>
            <a:off x="6902493" y="4315445"/>
            <a:ext cx="742183" cy="523220"/>
          </a:xfrm>
          <a:prstGeom prst="rect">
            <a:avLst/>
          </a:prstGeom>
          <a:noFill/>
        </p:spPr>
        <p:txBody>
          <a:bodyPr wrap="square" rtlCol="0">
            <a:spAutoFit/>
          </a:bodyPr>
          <a:lstStyle/>
          <a:p>
            <a:r>
              <a:rPr lang="en-US" sz="2800" dirty="0"/>
              <a:t>nn</a:t>
            </a:r>
          </a:p>
        </p:txBody>
      </p:sp>
    </p:spTree>
    <p:extLst>
      <p:ext uri="{BB962C8B-B14F-4D97-AF65-F5344CB8AC3E}">
        <p14:creationId xmlns:p14="http://schemas.microsoft.com/office/powerpoint/2010/main" val="3579313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Activity #2: What is Natural Selection vs. Selective Breeding</a:t>
            </a:r>
          </a:p>
        </p:txBody>
      </p:sp>
      <p:sp>
        <p:nvSpPr>
          <p:cNvPr id="5" name="Content Placeholder 4"/>
          <p:cNvSpPr>
            <a:spLocks noGrp="1"/>
          </p:cNvSpPr>
          <p:nvPr>
            <p:ph sz="half" idx="1"/>
          </p:nvPr>
        </p:nvSpPr>
        <p:spPr>
          <a:xfrm>
            <a:off x="628650" y="1825625"/>
            <a:ext cx="7677150" cy="4351338"/>
          </a:xfrm>
        </p:spPr>
        <p:txBody>
          <a:bodyPr/>
          <a:lstStyle/>
          <a:p>
            <a:r>
              <a:rPr lang="en-US" dirty="0"/>
              <a:t>Natural Selection</a:t>
            </a:r>
          </a:p>
          <a:p>
            <a:pPr lvl="1"/>
            <a:r>
              <a:rPr lang="en-US" dirty="0"/>
              <a:t>Organisms compete for limited resources</a:t>
            </a:r>
          </a:p>
          <a:p>
            <a:pPr lvl="1"/>
            <a:r>
              <a:rPr lang="en-US" dirty="0"/>
              <a:t>Animals/plants best suited to survive and reproduce in a particular environment pass on their traits to offspring</a:t>
            </a:r>
          </a:p>
          <a:p>
            <a:pPr lvl="1"/>
            <a:r>
              <a:rPr lang="en-US" dirty="0"/>
              <a:t>Animals/plants have free choice in who to breed/reproduce with</a:t>
            </a:r>
          </a:p>
          <a:p>
            <a:pPr marL="342900" lvl="1" indent="0">
              <a:buNone/>
            </a:pPr>
            <a:endParaRPr lang="en-US" dirty="0"/>
          </a:p>
          <a:p>
            <a:r>
              <a:rPr lang="en-US" dirty="0"/>
              <a:t>Selective Breeding</a:t>
            </a:r>
          </a:p>
          <a:p>
            <a:pPr lvl="1"/>
            <a:r>
              <a:rPr lang="en-US" dirty="0"/>
              <a:t>Also called artificial selection or unnatural selection</a:t>
            </a:r>
          </a:p>
          <a:p>
            <a:pPr lvl="1"/>
            <a:r>
              <a:rPr lang="en-US" dirty="0"/>
              <a:t>Process by which humans breed plants and animals for particular traits</a:t>
            </a:r>
          </a:p>
          <a:p>
            <a:pPr lvl="1"/>
            <a:endParaRPr lang="en-US" dirty="0"/>
          </a:p>
          <a:p>
            <a:r>
              <a:rPr lang="en-US" dirty="0"/>
              <a:t>For more information on natural vs. selective breeding, watch this video:  </a:t>
            </a:r>
            <a:r>
              <a:rPr lang="en-US" dirty="0">
                <a:hlinkClick r:id="rId3"/>
              </a:rPr>
              <a:t>http://learn.genetics.utah.edu/content/selection/artificial/</a:t>
            </a:r>
            <a:endParaRPr lang="en-US" dirty="0"/>
          </a:p>
          <a:p>
            <a:endParaRPr lang="en-US" dirty="0"/>
          </a:p>
          <a:p>
            <a:pPr lvl="1"/>
            <a:endParaRPr lang="en-US" dirty="0"/>
          </a:p>
          <a:p>
            <a:pPr lvl="1"/>
            <a:endParaRPr lang="en-US" dirty="0"/>
          </a:p>
        </p:txBody>
      </p:sp>
    </p:spTree>
    <p:extLst>
      <p:ext uri="{BB962C8B-B14F-4D97-AF65-F5344CB8AC3E}">
        <p14:creationId xmlns:p14="http://schemas.microsoft.com/office/powerpoint/2010/main" val="3797038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Watch Video</a:t>
            </a:r>
          </a:p>
        </p:txBody>
      </p:sp>
      <p:sp>
        <p:nvSpPr>
          <p:cNvPr id="3" name="Subtitle 2"/>
          <p:cNvSpPr>
            <a:spLocks noGrp="1"/>
          </p:cNvSpPr>
          <p:nvPr>
            <p:ph idx="1"/>
          </p:nvPr>
        </p:nvSpPr>
        <p:spPr>
          <a:xfrm>
            <a:off x="1371600" y="5305513"/>
            <a:ext cx="5943600" cy="457200"/>
          </a:xfrm>
        </p:spPr>
        <p:txBody>
          <a:bodyPr>
            <a:normAutofit/>
          </a:bodyPr>
          <a:lstStyle/>
          <a:p>
            <a:pPr marL="0" indent="0" algn="ctr">
              <a:buNone/>
            </a:pPr>
            <a:r>
              <a:rPr lang="en-US" dirty="0">
                <a:hlinkClick r:id="rId3"/>
              </a:rPr>
              <a:t>https://www.youtube.com/watch?v=b8tkOPAY56g</a:t>
            </a:r>
            <a:endParaRPr lang="en-US" dirty="0"/>
          </a:p>
          <a:p>
            <a:pPr marL="0" indent="0" algn="ctr">
              <a:buNone/>
            </a:pPr>
            <a:endParaRPr lang="en-US" dirty="0"/>
          </a:p>
        </p:txBody>
      </p:sp>
      <p:pic>
        <p:nvPicPr>
          <p:cNvPr id="5" name="Picture 4"/>
          <p:cNvPicPr>
            <a:picLocks noChangeAspect="1"/>
          </p:cNvPicPr>
          <p:nvPr/>
        </p:nvPicPr>
        <p:blipFill>
          <a:blip r:embed="rId4"/>
          <a:stretch>
            <a:fillRect/>
          </a:stretch>
        </p:blipFill>
        <p:spPr>
          <a:xfrm>
            <a:off x="1371600" y="1787525"/>
            <a:ext cx="5924550" cy="3333750"/>
          </a:xfrm>
          <a:prstGeom prst="rect">
            <a:avLst/>
          </a:prstGeom>
        </p:spPr>
      </p:pic>
    </p:spTree>
    <p:extLst>
      <p:ext uri="{BB962C8B-B14F-4D97-AF65-F5344CB8AC3E}">
        <p14:creationId xmlns:p14="http://schemas.microsoft.com/office/powerpoint/2010/main" val="2535530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Discussion Questions</a:t>
            </a:r>
          </a:p>
        </p:txBody>
      </p:sp>
      <p:sp>
        <p:nvSpPr>
          <p:cNvPr id="3" name="Subtitle 2"/>
          <p:cNvSpPr>
            <a:spLocks noGrp="1"/>
          </p:cNvSpPr>
          <p:nvPr>
            <p:ph idx="1"/>
          </p:nvPr>
        </p:nvSpPr>
        <p:spPr>
          <a:xfrm>
            <a:off x="600075" y="2083703"/>
            <a:ext cx="7886700" cy="4351338"/>
          </a:xfrm>
        </p:spPr>
        <p:txBody>
          <a:bodyPr>
            <a:normAutofit/>
          </a:bodyPr>
          <a:lstStyle/>
          <a:p>
            <a:r>
              <a:rPr lang="en-US" dirty="0"/>
              <a:t>What did you notice about </a:t>
            </a:r>
            <a:r>
              <a:rPr lang="en-US" dirty="0" err="1"/>
              <a:t>Gitta</a:t>
            </a:r>
            <a:r>
              <a:rPr lang="en-US" dirty="0"/>
              <a:t>?</a:t>
            </a:r>
          </a:p>
          <a:p>
            <a:endParaRPr lang="en-US" dirty="0"/>
          </a:p>
          <a:p>
            <a:r>
              <a:rPr lang="en-US" dirty="0"/>
              <a:t>How does this impact the lamb?</a:t>
            </a:r>
          </a:p>
          <a:p>
            <a:endParaRPr lang="en-US" dirty="0"/>
          </a:p>
          <a:p>
            <a:r>
              <a:rPr lang="en-US" dirty="0"/>
              <a:t>How does this impact the sheep </a:t>
            </a:r>
          </a:p>
          <a:p>
            <a:pPr marL="0" indent="0">
              <a:buNone/>
            </a:pPr>
            <a:r>
              <a:rPr lang="en-US" dirty="0"/>
              <a:t>    breeder?</a:t>
            </a:r>
          </a:p>
          <a:p>
            <a:endParaRPr lang="en-US" dirty="0"/>
          </a:p>
          <a:p>
            <a:endParaRPr lang="en-US" dirty="0"/>
          </a:p>
          <a:p>
            <a:endParaRPr lang="en-US" dirty="0"/>
          </a:p>
        </p:txBody>
      </p:sp>
      <p:pic>
        <p:nvPicPr>
          <p:cNvPr id="5" name="Picture 4"/>
          <p:cNvPicPr>
            <a:picLocks noChangeAspect="1"/>
          </p:cNvPicPr>
          <p:nvPr/>
        </p:nvPicPr>
        <p:blipFill>
          <a:blip r:embed="rId3"/>
          <a:stretch>
            <a:fillRect/>
          </a:stretch>
        </p:blipFill>
        <p:spPr>
          <a:xfrm>
            <a:off x="5105400" y="2059424"/>
            <a:ext cx="3148013" cy="2619870"/>
          </a:xfrm>
          <a:prstGeom prst="rect">
            <a:avLst/>
          </a:prstGeom>
        </p:spPr>
      </p:pic>
    </p:spTree>
    <p:extLst>
      <p:ext uri="{BB962C8B-B14F-4D97-AF65-F5344CB8AC3E}">
        <p14:creationId xmlns:p14="http://schemas.microsoft.com/office/powerpoint/2010/main" val="2728791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Spider Leg Syndrome (SLS)</a:t>
            </a:r>
          </a:p>
        </p:txBody>
      </p:sp>
      <p:sp>
        <p:nvSpPr>
          <p:cNvPr id="3" name="Subtitle 2"/>
          <p:cNvSpPr>
            <a:spLocks noGrp="1"/>
          </p:cNvSpPr>
          <p:nvPr>
            <p:ph idx="1"/>
          </p:nvPr>
        </p:nvSpPr>
        <p:spPr/>
        <p:txBody>
          <a:bodyPr>
            <a:normAutofit/>
          </a:bodyPr>
          <a:lstStyle/>
          <a:p>
            <a:r>
              <a:rPr lang="en-US" dirty="0"/>
              <a:t>Disorder related to abnormal transformation of cartilage to bone</a:t>
            </a:r>
          </a:p>
          <a:p>
            <a:r>
              <a:rPr lang="en-US" dirty="0"/>
              <a:t>Genetic disease inherited through a single recessive allele</a:t>
            </a:r>
          </a:p>
          <a:p>
            <a:pPr lvl="1"/>
            <a:r>
              <a:rPr lang="en-US" dirty="0"/>
              <a:t>Remember:  A recessive trait needs two copies of the recessive allele to be observable!</a:t>
            </a:r>
          </a:p>
          <a:p>
            <a:r>
              <a:rPr lang="en-US" dirty="0"/>
              <a:t>Originated from gene mutation in the Suffolk breed</a:t>
            </a:r>
          </a:p>
          <a:p>
            <a:r>
              <a:rPr lang="en-US" dirty="0"/>
              <a:t>Symptoms:</a:t>
            </a:r>
          </a:p>
          <a:p>
            <a:pPr lvl="1"/>
            <a:r>
              <a:rPr lang="en-US" dirty="0"/>
              <a:t>Abnormally long or bent limbs</a:t>
            </a:r>
          </a:p>
          <a:p>
            <a:pPr lvl="1"/>
            <a:r>
              <a:rPr lang="en-US" dirty="0"/>
              <a:t>Twisted spines</a:t>
            </a:r>
          </a:p>
          <a:p>
            <a:pPr lvl="1"/>
            <a:r>
              <a:rPr lang="en-US" dirty="0"/>
              <a:t>Shallow bodies</a:t>
            </a:r>
          </a:p>
          <a:p>
            <a:pPr lvl="1"/>
            <a:r>
              <a:rPr lang="en-US" dirty="0"/>
              <a:t>Long necks</a:t>
            </a:r>
          </a:p>
          <a:p>
            <a:endParaRPr lang="en-US" dirty="0"/>
          </a:p>
        </p:txBody>
      </p:sp>
      <p:pic>
        <p:nvPicPr>
          <p:cNvPr id="11" name="Picture 10"/>
          <p:cNvPicPr>
            <a:picLocks noChangeAspect="1"/>
          </p:cNvPicPr>
          <p:nvPr/>
        </p:nvPicPr>
        <p:blipFill>
          <a:blip r:embed="rId3"/>
          <a:stretch>
            <a:fillRect/>
          </a:stretch>
        </p:blipFill>
        <p:spPr>
          <a:xfrm>
            <a:off x="4495800" y="3470312"/>
            <a:ext cx="2556000" cy="2974254"/>
          </a:xfrm>
          <a:prstGeom prst="rect">
            <a:avLst/>
          </a:prstGeom>
        </p:spPr>
      </p:pic>
    </p:spTree>
    <p:extLst>
      <p:ext uri="{BB962C8B-B14F-4D97-AF65-F5344CB8AC3E}">
        <p14:creationId xmlns:p14="http://schemas.microsoft.com/office/powerpoint/2010/main" val="2622086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Keep in Mind!</a:t>
            </a:r>
          </a:p>
        </p:txBody>
      </p:sp>
      <p:sp>
        <p:nvSpPr>
          <p:cNvPr id="3" name="Subtitle 2"/>
          <p:cNvSpPr>
            <a:spLocks noGrp="1"/>
          </p:cNvSpPr>
          <p:nvPr>
            <p:ph idx="1"/>
          </p:nvPr>
        </p:nvSpPr>
        <p:spPr>
          <a:xfrm>
            <a:off x="628650" y="1825625"/>
            <a:ext cx="7886700" cy="1290162"/>
          </a:xfrm>
        </p:spPr>
        <p:txBody>
          <a:bodyPr>
            <a:normAutofit/>
          </a:bodyPr>
          <a:lstStyle/>
          <a:p>
            <a:r>
              <a:rPr lang="en-US" sz="2800" dirty="0"/>
              <a:t>Spider Leg Syndrome (SLS) is a recessive disorder</a:t>
            </a:r>
          </a:p>
          <a:p>
            <a:r>
              <a:rPr lang="en-US" sz="2800" dirty="0"/>
              <a:t>Possible combinations of alleles: </a:t>
            </a:r>
          </a:p>
          <a:p>
            <a:pPr lvl="1"/>
            <a:endParaRPr lang="en-US" sz="2400" dirty="0"/>
          </a:p>
          <a:p>
            <a:pPr lvl="1"/>
            <a:endParaRPr lang="en-US" sz="2400" dirty="0"/>
          </a:p>
          <a:p>
            <a:pPr lvl="1"/>
            <a:endParaRPr lang="en-US" sz="2400" dirty="0"/>
          </a:p>
          <a:p>
            <a:pPr lvl="1"/>
            <a:endParaRPr lang="en-US" sz="2400" dirty="0"/>
          </a:p>
          <a:p>
            <a:pPr lvl="1"/>
            <a:endParaRPr lang="en-US" sz="2400" dirty="0"/>
          </a:p>
          <a:p>
            <a:pPr lvl="1"/>
            <a:endParaRPr lang="en-US" sz="2400" dirty="0"/>
          </a:p>
          <a:p>
            <a:pPr lvl="1"/>
            <a:endParaRPr lang="en-US" sz="2400" dirty="0"/>
          </a:p>
          <a:p>
            <a:pPr lvl="1"/>
            <a:endParaRPr lang="en-US" sz="2400" dirty="0"/>
          </a:p>
          <a:p>
            <a:pPr lvl="1"/>
            <a:endParaRPr lang="en-US" sz="2400" dirty="0"/>
          </a:p>
          <a:p>
            <a:pPr marL="342900" lvl="1" indent="0">
              <a:buNone/>
            </a:pPr>
            <a:endParaRPr lang="en-US" sz="2400" dirty="0"/>
          </a:p>
        </p:txBody>
      </p:sp>
      <p:pic>
        <p:nvPicPr>
          <p:cNvPr id="5" name="Picture 4"/>
          <p:cNvPicPr>
            <a:picLocks noChangeAspect="1"/>
          </p:cNvPicPr>
          <p:nvPr/>
        </p:nvPicPr>
        <p:blipFill rotWithShape="1">
          <a:blip r:embed="rId3"/>
          <a:srcRect l="25296" r="5139"/>
          <a:stretch/>
        </p:blipFill>
        <p:spPr>
          <a:xfrm>
            <a:off x="914400" y="3250723"/>
            <a:ext cx="2057400" cy="1998951"/>
          </a:xfrm>
          <a:prstGeom prst="rect">
            <a:avLst/>
          </a:prstGeom>
        </p:spPr>
      </p:pic>
      <p:pic>
        <p:nvPicPr>
          <p:cNvPr id="11" name="Picture 10"/>
          <p:cNvPicPr>
            <a:picLocks noChangeAspect="1"/>
          </p:cNvPicPr>
          <p:nvPr/>
        </p:nvPicPr>
        <p:blipFill rotWithShape="1">
          <a:blip r:embed="rId3"/>
          <a:srcRect l="25296" r="5139"/>
          <a:stretch/>
        </p:blipFill>
        <p:spPr>
          <a:xfrm>
            <a:off x="3276600" y="3250723"/>
            <a:ext cx="2057400" cy="1998951"/>
          </a:xfrm>
          <a:prstGeom prst="rect">
            <a:avLst/>
          </a:prstGeom>
        </p:spPr>
      </p:pic>
      <p:pic>
        <p:nvPicPr>
          <p:cNvPr id="12" name="Picture 11"/>
          <p:cNvPicPr>
            <a:picLocks noChangeAspect="1"/>
          </p:cNvPicPr>
          <p:nvPr/>
        </p:nvPicPr>
        <p:blipFill rotWithShape="1">
          <a:blip r:embed="rId4"/>
          <a:srcRect b="2654"/>
          <a:stretch/>
        </p:blipFill>
        <p:spPr>
          <a:xfrm>
            <a:off x="5791200" y="3250723"/>
            <a:ext cx="2012097" cy="2113562"/>
          </a:xfrm>
          <a:prstGeom prst="rect">
            <a:avLst/>
          </a:prstGeom>
        </p:spPr>
      </p:pic>
      <p:sp>
        <p:nvSpPr>
          <p:cNvPr id="13" name="TextBox 12"/>
          <p:cNvSpPr txBox="1"/>
          <p:nvPr/>
        </p:nvSpPr>
        <p:spPr>
          <a:xfrm>
            <a:off x="1638300" y="2848981"/>
            <a:ext cx="609600" cy="461665"/>
          </a:xfrm>
          <a:prstGeom prst="rect">
            <a:avLst/>
          </a:prstGeom>
          <a:noFill/>
        </p:spPr>
        <p:txBody>
          <a:bodyPr wrap="square" rtlCol="0">
            <a:spAutoFit/>
          </a:bodyPr>
          <a:lstStyle/>
          <a:p>
            <a:r>
              <a:rPr lang="en-US" sz="2400" dirty="0"/>
              <a:t>NN</a:t>
            </a:r>
          </a:p>
        </p:txBody>
      </p:sp>
      <p:sp>
        <p:nvSpPr>
          <p:cNvPr id="14" name="TextBox 13"/>
          <p:cNvSpPr txBox="1"/>
          <p:nvPr/>
        </p:nvSpPr>
        <p:spPr>
          <a:xfrm>
            <a:off x="6553200" y="2876750"/>
            <a:ext cx="609600" cy="461665"/>
          </a:xfrm>
          <a:prstGeom prst="rect">
            <a:avLst/>
          </a:prstGeom>
          <a:noFill/>
        </p:spPr>
        <p:txBody>
          <a:bodyPr wrap="square" rtlCol="0">
            <a:spAutoFit/>
          </a:bodyPr>
          <a:lstStyle/>
          <a:p>
            <a:r>
              <a:rPr lang="en-US" sz="2400" dirty="0"/>
              <a:t>nn</a:t>
            </a:r>
          </a:p>
        </p:txBody>
      </p:sp>
      <p:sp>
        <p:nvSpPr>
          <p:cNvPr id="15" name="TextBox 14"/>
          <p:cNvSpPr txBox="1"/>
          <p:nvPr/>
        </p:nvSpPr>
        <p:spPr>
          <a:xfrm>
            <a:off x="3981450" y="2838856"/>
            <a:ext cx="609600" cy="461665"/>
          </a:xfrm>
          <a:prstGeom prst="rect">
            <a:avLst/>
          </a:prstGeom>
          <a:noFill/>
        </p:spPr>
        <p:txBody>
          <a:bodyPr wrap="square" rtlCol="0">
            <a:spAutoFit/>
          </a:bodyPr>
          <a:lstStyle/>
          <a:p>
            <a:r>
              <a:rPr lang="en-US" sz="2400" dirty="0"/>
              <a:t>Nn</a:t>
            </a:r>
          </a:p>
        </p:txBody>
      </p:sp>
      <p:sp>
        <p:nvSpPr>
          <p:cNvPr id="18" name="TextBox 17"/>
          <p:cNvSpPr txBox="1"/>
          <p:nvPr/>
        </p:nvSpPr>
        <p:spPr>
          <a:xfrm>
            <a:off x="1196549" y="5249674"/>
            <a:ext cx="1905000" cy="338554"/>
          </a:xfrm>
          <a:prstGeom prst="rect">
            <a:avLst/>
          </a:prstGeom>
          <a:noFill/>
        </p:spPr>
        <p:txBody>
          <a:bodyPr wrap="square" rtlCol="0">
            <a:spAutoFit/>
          </a:bodyPr>
          <a:lstStyle/>
          <a:p>
            <a:r>
              <a:rPr lang="en-US" sz="1600" dirty="0"/>
              <a:t>Healthy lamb</a:t>
            </a:r>
          </a:p>
        </p:txBody>
      </p:sp>
      <p:sp>
        <p:nvSpPr>
          <p:cNvPr id="19" name="TextBox 18"/>
          <p:cNvSpPr txBox="1"/>
          <p:nvPr/>
        </p:nvSpPr>
        <p:spPr>
          <a:xfrm>
            <a:off x="6010275" y="5306980"/>
            <a:ext cx="1685925" cy="338554"/>
          </a:xfrm>
          <a:prstGeom prst="rect">
            <a:avLst/>
          </a:prstGeom>
          <a:noFill/>
        </p:spPr>
        <p:txBody>
          <a:bodyPr wrap="square" rtlCol="0">
            <a:spAutoFit/>
          </a:bodyPr>
          <a:lstStyle/>
          <a:p>
            <a:r>
              <a:rPr lang="en-US" sz="1600" dirty="0"/>
              <a:t>Lamb with SLS</a:t>
            </a:r>
          </a:p>
        </p:txBody>
      </p:sp>
      <p:sp>
        <p:nvSpPr>
          <p:cNvPr id="20" name="TextBox 19"/>
          <p:cNvSpPr txBox="1"/>
          <p:nvPr/>
        </p:nvSpPr>
        <p:spPr>
          <a:xfrm>
            <a:off x="3276600" y="5224283"/>
            <a:ext cx="2057400" cy="584775"/>
          </a:xfrm>
          <a:prstGeom prst="rect">
            <a:avLst/>
          </a:prstGeom>
          <a:noFill/>
        </p:spPr>
        <p:txBody>
          <a:bodyPr wrap="square" rtlCol="0">
            <a:spAutoFit/>
          </a:bodyPr>
          <a:lstStyle/>
          <a:p>
            <a:pPr algn="ctr"/>
            <a:r>
              <a:rPr lang="en-US" sz="1600" dirty="0"/>
              <a:t>Healthy lamb, but a “carrier” of SLS gene</a:t>
            </a:r>
          </a:p>
        </p:txBody>
      </p:sp>
    </p:spTree>
    <p:extLst>
      <p:ext uri="{BB962C8B-B14F-4D97-AF65-F5344CB8AC3E}">
        <p14:creationId xmlns:p14="http://schemas.microsoft.com/office/powerpoint/2010/main" val="3990484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Sheep Terms</a:t>
            </a:r>
          </a:p>
        </p:txBody>
      </p:sp>
      <p:sp>
        <p:nvSpPr>
          <p:cNvPr id="3" name="Subtitle 2"/>
          <p:cNvSpPr>
            <a:spLocks noGrp="1"/>
          </p:cNvSpPr>
          <p:nvPr>
            <p:ph idx="1"/>
          </p:nvPr>
        </p:nvSpPr>
        <p:spPr>
          <a:xfrm>
            <a:off x="627987" y="2133600"/>
            <a:ext cx="6229350" cy="3228631"/>
          </a:xfrm>
        </p:spPr>
        <p:txBody>
          <a:bodyPr>
            <a:normAutofit/>
          </a:bodyPr>
          <a:lstStyle/>
          <a:p>
            <a:r>
              <a:rPr lang="en-US" sz="3200" b="1" dirty="0"/>
              <a:t>Ram:</a:t>
            </a:r>
            <a:r>
              <a:rPr lang="en-US" sz="3200" dirty="0"/>
              <a:t> an uncastrated male sheep</a:t>
            </a:r>
          </a:p>
          <a:p>
            <a:r>
              <a:rPr lang="en-US" sz="3200" b="1" dirty="0"/>
              <a:t>Ewe:  </a:t>
            </a:r>
            <a:r>
              <a:rPr lang="en-US" sz="3200" dirty="0"/>
              <a:t>a female sheep</a:t>
            </a:r>
          </a:p>
          <a:p>
            <a:r>
              <a:rPr lang="en-US" sz="3200" b="1" dirty="0"/>
              <a:t>Lamb:</a:t>
            </a:r>
            <a:r>
              <a:rPr lang="en-US" sz="3200" dirty="0"/>
              <a:t>  a young sheep</a:t>
            </a:r>
          </a:p>
          <a:p>
            <a:r>
              <a:rPr lang="en-US" sz="3200" b="1" dirty="0"/>
              <a:t>Sire:  </a:t>
            </a:r>
            <a:r>
              <a:rPr lang="en-US" sz="3200" dirty="0"/>
              <a:t>father</a:t>
            </a:r>
          </a:p>
          <a:p>
            <a:r>
              <a:rPr lang="en-US" sz="3200" b="1" dirty="0"/>
              <a:t>Dam:  </a:t>
            </a:r>
            <a:r>
              <a:rPr lang="en-US" sz="3200" dirty="0"/>
              <a:t>mother</a:t>
            </a:r>
          </a:p>
          <a:p>
            <a:endParaRPr lang="en-US" sz="3200" dirty="0"/>
          </a:p>
        </p:txBody>
      </p:sp>
      <p:pic>
        <p:nvPicPr>
          <p:cNvPr id="11" name="Picture 10"/>
          <p:cNvPicPr>
            <a:picLocks noChangeAspect="1"/>
          </p:cNvPicPr>
          <p:nvPr/>
        </p:nvPicPr>
        <p:blipFill>
          <a:blip r:embed="rId3"/>
          <a:stretch>
            <a:fillRect/>
          </a:stretch>
        </p:blipFill>
        <p:spPr>
          <a:xfrm>
            <a:off x="5462407" y="2755151"/>
            <a:ext cx="2676525" cy="1714500"/>
          </a:xfrm>
          <a:prstGeom prst="rect">
            <a:avLst/>
          </a:prstGeom>
        </p:spPr>
      </p:pic>
    </p:spTree>
    <p:extLst>
      <p:ext uri="{BB962C8B-B14F-4D97-AF65-F5344CB8AC3E}">
        <p14:creationId xmlns:p14="http://schemas.microsoft.com/office/powerpoint/2010/main" val="2446317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Activity #3 – You are a sheep farmer!</a:t>
            </a:r>
          </a:p>
        </p:txBody>
      </p:sp>
      <p:sp>
        <p:nvSpPr>
          <p:cNvPr id="3" name="Subtitle 2"/>
          <p:cNvSpPr>
            <a:spLocks noGrp="1"/>
          </p:cNvSpPr>
          <p:nvPr>
            <p:ph idx="1"/>
          </p:nvPr>
        </p:nvSpPr>
        <p:spPr/>
        <p:txBody>
          <a:bodyPr>
            <a:normAutofit/>
          </a:bodyPr>
          <a:lstStyle/>
          <a:p>
            <a:pPr lvl="0"/>
            <a:r>
              <a:rPr lang="en-US" dirty="0"/>
              <a:t>Question #1 - You mate two healthy sheep that are </a:t>
            </a:r>
            <a:r>
              <a:rPr lang="en-US" u="sng" dirty="0"/>
              <a:t>carriers</a:t>
            </a:r>
            <a:r>
              <a:rPr lang="en-US" dirty="0"/>
              <a:t> for SLS, which means both the ram and the ewe have one dominant allele and one recessive allele.  Fill out the Punnett Square.  </a:t>
            </a:r>
          </a:p>
          <a:p>
            <a:endParaRPr lang="en-US" dirty="0"/>
          </a:p>
        </p:txBody>
      </p:sp>
      <p:sp>
        <p:nvSpPr>
          <p:cNvPr id="11" name="Rectangle 10"/>
          <p:cNvSpPr/>
          <p:nvPr/>
        </p:nvSpPr>
        <p:spPr>
          <a:xfrm>
            <a:off x="2895600" y="3271756"/>
            <a:ext cx="2667000" cy="25146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a:stCxn id="11" idx="0"/>
            <a:endCxn id="11" idx="2"/>
          </p:cNvCxnSpPr>
          <p:nvPr/>
        </p:nvCxnSpPr>
        <p:spPr>
          <a:xfrm>
            <a:off x="4229100" y="3271756"/>
            <a:ext cx="0" cy="2514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11" idx="3"/>
          </p:cNvCxnSpPr>
          <p:nvPr/>
        </p:nvCxnSpPr>
        <p:spPr>
          <a:xfrm>
            <a:off x="2895600" y="4529056"/>
            <a:ext cx="2667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276600" y="2743200"/>
            <a:ext cx="952500" cy="523220"/>
          </a:xfrm>
          <a:prstGeom prst="rect">
            <a:avLst/>
          </a:prstGeom>
          <a:noFill/>
        </p:spPr>
        <p:txBody>
          <a:bodyPr wrap="square" rtlCol="0">
            <a:spAutoFit/>
          </a:bodyPr>
          <a:lstStyle/>
          <a:p>
            <a:r>
              <a:rPr lang="en-US" sz="2800" dirty="0"/>
              <a:t>N</a:t>
            </a:r>
          </a:p>
        </p:txBody>
      </p:sp>
      <p:sp>
        <p:nvSpPr>
          <p:cNvPr id="21" name="TextBox 20"/>
          <p:cNvSpPr txBox="1"/>
          <p:nvPr/>
        </p:nvSpPr>
        <p:spPr>
          <a:xfrm>
            <a:off x="4610100" y="2723479"/>
            <a:ext cx="952500" cy="523220"/>
          </a:xfrm>
          <a:prstGeom prst="rect">
            <a:avLst/>
          </a:prstGeom>
          <a:noFill/>
        </p:spPr>
        <p:txBody>
          <a:bodyPr wrap="square" rtlCol="0">
            <a:spAutoFit/>
          </a:bodyPr>
          <a:lstStyle/>
          <a:p>
            <a:r>
              <a:rPr lang="en-US" sz="2800" dirty="0"/>
              <a:t>n</a:t>
            </a:r>
          </a:p>
        </p:txBody>
      </p:sp>
      <p:sp>
        <p:nvSpPr>
          <p:cNvPr id="22" name="TextBox 21"/>
          <p:cNvSpPr txBox="1"/>
          <p:nvPr/>
        </p:nvSpPr>
        <p:spPr>
          <a:xfrm>
            <a:off x="2438112" y="4917797"/>
            <a:ext cx="952500" cy="523220"/>
          </a:xfrm>
          <a:prstGeom prst="rect">
            <a:avLst/>
          </a:prstGeom>
          <a:noFill/>
        </p:spPr>
        <p:txBody>
          <a:bodyPr wrap="square" rtlCol="0">
            <a:spAutoFit/>
          </a:bodyPr>
          <a:lstStyle/>
          <a:p>
            <a:r>
              <a:rPr lang="en-US" sz="2800" dirty="0"/>
              <a:t>n</a:t>
            </a:r>
          </a:p>
        </p:txBody>
      </p:sp>
      <p:sp>
        <p:nvSpPr>
          <p:cNvPr id="23" name="TextBox 22"/>
          <p:cNvSpPr txBox="1"/>
          <p:nvPr/>
        </p:nvSpPr>
        <p:spPr>
          <a:xfrm>
            <a:off x="2419350" y="3658632"/>
            <a:ext cx="952500" cy="523220"/>
          </a:xfrm>
          <a:prstGeom prst="rect">
            <a:avLst/>
          </a:prstGeom>
          <a:noFill/>
        </p:spPr>
        <p:txBody>
          <a:bodyPr wrap="square" rtlCol="0">
            <a:spAutoFit/>
          </a:bodyPr>
          <a:lstStyle/>
          <a:p>
            <a:r>
              <a:rPr lang="en-US" sz="2800" dirty="0"/>
              <a:t>N</a:t>
            </a:r>
          </a:p>
        </p:txBody>
      </p:sp>
    </p:spTree>
    <p:extLst>
      <p:ext uri="{BB962C8B-B14F-4D97-AF65-F5344CB8AC3E}">
        <p14:creationId xmlns:p14="http://schemas.microsoft.com/office/powerpoint/2010/main" val="3039821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590550" y="3638452"/>
            <a:ext cx="7886700" cy="2338474"/>
          </a:xfrm>
        </p:spPr>
        <p:txBody>
          <a:bodyPr>
            <a:normAutofit/>
          </a:bodyPr>
          <a:lstStyle/>
          <a:p>
            <a:r>
              <a:rPr lang="en-US" dirty="0"/>
              <a:t>What is the probability that the offspring will have SLS?</a:t>
            </a:r>
          </a:p>
          <a:p>
            <a:endParaRPr lang="en-US" dirty="0"/>
          </a:p>
          <a:p>
            <a:r>
              <a:rPr lang="en-US" dirty="0"/>
              <a:t>What is the probability that the offspring will be carriers?</a:t>
            </a:r>
          </a:p>
          <a:p>
            <a:endParaRPr lang="en-US" dirty="0"/>
          </a:p>
          <a:p>
            <a:r>
              <a:rPr lang="en-US" dirty="0"/>
              <a:t>Do you think that breeders should mate two SLS carriers?  Why or why not?</a:t>
            </a:r>
          </a:p>
          <a:p>
            <a:endParaRPr lang="en-US" dirty="0"/>
          </a:p>
        </p:txBody>
      </p:sp>
      <p:pic>
        <p:nvPicPr>
          <p:cNvPr id="5" name="Picture 4"/>
          <p:cNvPicPr>
            <a:picLocks noChangeAspect="1"/>
          </p:cNvPicPr>
          <p:nvPr/>
        </p:nvPicPr>
        <p:blipFill>
          <a:blip r:embed="rId3"/>
          <a:stretch>
            <a:fillRect/>
          </a:stretch>
        </p:blipFill>
        <p:spPr>
          <a:xfrm>
            <a:off x="2362200" y="261109"/>
            <a:ext cx="3292125" cy="3145809"/>
          </a:xfrm>
          <a:prstGeom prst="rect">
            <a:avLst/>
          </a:prstGeom>
        </p:spPr>
      </p:pic>
      <p:sp>
        <p:nvSpPr>
          <p:cNvPr id="11" name="TextBox 10"/>
          <p:cNvSpPr txBox="1"/>
          <p:nvPr/>
        </p:nvSpPr>
        <p:spPr>
          <a:xfrm>
            <a:off x="3276600" y="1291743"/>
            <a:ext cx="990600" cy="523220"/>
          </a:xfrm>
          <a:prstGeom prst="rect">
            <a:avLst/>
          </a:prstGeom>
          <a:noFill/>
        </p:spPr>
        <p:txBody>
          <a:bodyPr wrap="square" rtlCol="0">
            <a:spAutoFit/>
          </a:bodyPr>
          <a:lstStyle/>
          <a:p>
            <a:r>
              <a:rPr lang="en-US" sz="2800" dirty="0"/>
              <a:t>NN</a:t>
            </a:r>
          </a:p>
        </p:txBody>
      </p:sp>
      <p:sp>
        <p:nvSpPr>
          <p:cNvPr id="12" name="TextBox 11"/>
          <p:cNvSpPr txBox="1"/>
          <p:nvPr/>
        </p:nvSpPr>
        <p:spPr>
          <a:xfrm>
            <a:off x="4705350" y="2530295"/>
            <a:ext cx="723900" cy="523220"/>
          </a:xfrm>
          <a:prstGeom prst="rect">
            <a:avLst/>
          </a:prstGeom>
          <a:noFill/>
        </p:spPr>
        <p:txBody>
          <a:bodyPr wrap="square" rtlCol="0">
            <a:spAutoFit/>
          </a:bodyPr>
          <a:lstStyle/>
          <a:p>
            <a:r>
              <a:rPr lang="en-US" sz="2800" dirty="0"/>
              <a:t>nn</a:t>
            </a:r>
          </a:p>
        </p:txBody>
      </p:sp>
      <p:sp>
        <p:nvSpPr>
          <p:cNvPr id="13" name="TextBox 12"/>
          <p:cNvSpPr txBox="1"/>
          <p:nvPr/>
        </p:nvSpPr>
        <p:spPr>
          <a:xfrm>
            <a:off x="4638675" y="1291743"/>
            <a:ext cx="857250" cy="523220"/>
          </a:xfrm>
          <a:prstGeom prst="rect">
            <a:avLst/>
          </a:prstGeom>
          <a:noFill/>
        </p:spPr>
        <p:txBody>
          <a:bodyPr wrap="square" rtlCol="0">
            <a:spAutoFit/>
          </a:bodyPr>
          <a:lstStyle/>
          <a:p>
            <a:r>
              <a:rPr lang="en-US" sz="2800" dirty="0"/>
              <a:t>Nn</a:t>
            </a:r>
          </a:p>
        </p:txBody>
      </p:sp>
      <p:sp>
        <p:nvSpPr>
          <p:cNvPr id="14" name="TextBox 13"/>
          <p:cNvSpPr txBox="1"/>
          <p:nvPr/>
        </p:nvSpPr>
        <p:spPr>
          <a:xfrm>
            <a:off x="3276600" y="2546906"/>
            <a:ext cx="990600" cy="523220"/>
          </a:xfrm>
          <a:prstGeom prst="rect">
            <a:avLst/>
          </a:prstGeom>
          <a:noFill/>
        </p:spPr>
        <p:txBody>
          <a:bodyPr wrap="square" rtlCol="0">
            <a:spAutoFit/>
          </a:bodyPr>
          <a:lstStyle/>
          <a:p>
            <a:r>
              <a:rPr lang="en-US" sz="2800" dirty="0"/>
              <a:t>Nn</a:t>
            </a:r>
          </a:p>
        </p:txBody>
      </p:sp>
    </p:spTree>
    <p:extLst>
      <p:ext uri="{BB962C8B-B14F-4D97-AF65-F5344CB8AC3E}">
        <p14:creationId xmlns:p14="http://schemas.microsoft.com/office/powerpoint/2010/main" val="3804611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657225" y="1297276"/>
            <a:ext cx="7905750" cy="5338763"/>
          </a:xfrm>
        </p:spPr>
        <p:txBody>
          <a:bodyPr>
            <a:normAutofit/>
          </a:bodyPr>
          <a:lstStyle/>
          <a:p>
            <a:pPr lvl="0"/>
            <a:r>
              <a:rPr lang="en-US" sz="2400" dirty="0"/>
              <a:t>Question #2 - You mate a sheep that does not carry a recessive spider allele with a carrier sheep.  Fill out the Punnett Square.  </a:t>
            </a:r>
          </a:p>
          <a:p>
            <a:endParaRPr lang="en-US" dirty="0"/>
          </a:p>
        </p:txBody>
      </p:sp>
      <p:sp>
        <p:nvSpPr>
          <p:cNvPr id="11" name="Rectangle 10"/>
          <p:cNvSpPr/>
          <p:nvPr/>
        </p:nvSpPr>
        <p:spPr>
          <a:xfrm>
            <a:off x="2895600" y="3271756"/>
            <a:ext cx="2667000" cy="25146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a:stCxn id="11" idx="0"/>
            <a:endCxn id="11" idx="2"/>
          </p:cNvCxnSpPr>
          <p:nvPr/>
        </p:nvCxnSpPr>
        <p:spPr>
          <a:xfrm>
            <a:off x="4229100" y="3271756"/>
            <a:ext cx="0" cy="2514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11" idx="3"/>
          </p:cNvCxnSpPr>
          <p:nvPr/>
        </p:nvCxnSpPr>
        <p:spPr>
          <a:xfrm>
            <a:off x="2895600" y="4529056"/>
            <a:ext cx="2667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276600" y="2743200"/>
            <a:ext cx="952500" cy="523220"/>
          </a:xfrm>
          <a:prstGeom prst="rect">
            <a:avLst/>
          </a:prstGeom>
          <a:noFill/>
        </p:spPr>
        <p:txBody>
          <a:bodyPr wrap="square" rtlCol="0">
            <a:spAutoFit/>
          </a:bodyPr>
          <a:lstStyle/>
          <a:p>
            <a:r>
              <a:rPr lang="en-US" sz="2800" dirty="0"/>
              <a:t>N</a:t>
            </a:r>
          </a:p>
        </p:txBody>
      </p:sp>
      <p:sp>
        <p:nvSpPr>
          <p:cNvPr id="21" name="TextBox 20"/>
          <p:cNvSpPr txBox="1"/>
          <p:nvPr/>
        </p:nvSpPr>
        <p:spPr>
          <a:xfrm>
            <a:off x="4610100" y="2723479"/>
            <a:ext cx="952500" cy="523220"/>
          </a:xfrm>
          <a:prstGeom prst="rect">
            <a:avLst/>
          </a:prstGeom>
          <a:noFill/>
        </p:spPr>
        <p:txBody>
          <a:bodyPr wrap="square" rtlCol="0">
            <a:spAutoFit/>
          </a:bodyPr>
          <a:lstStyle/>
          <a:p>
            <a:r>
              <a:rPr lang="en-US" sz="2800" dirty="0"/>
              <a:t>N</a:t>
            </a:r>
          </a:p>
        </p:txBody>
      </p:sp>
      <p:sp>
        <p:nvSpPr>
          <p:cNvPr id="22" name="TextBox 21"/>
          <p:cNvSpPr txBox="1"/>
          <p:nvPr/>
        </p:nvSpPr>
        <p:spPr>
          <a:xfrm>
            <a:off x="2438112" y="4917797"/>
            <a:ext cx="952500" cy="523220"/>
          </a:xfrm>
          <a:prstGeom prst="rect">
            <a:avLst/>
          </a:prstGeom>
          <a:noFill/>
        </p:spPr>
        <p:txBody>
          <a:bodyPr wrap="square" rtlCol="0">
            <a:spAutoFit/>
          </a:bodyPr>
          <a:lstStyle/>
          <a:p>
            <a:r>
              <a:rPr lang="en-US" sz="2800" dirty="0"/>
              <a:t>n</a:t>
            </a:r>
          </a:p>
        </p:txBody>
      </p:sp>
      <p:sp>
        <p:nvSpPr>
          <p:cNvPr id="23" name="TextBox 22"/>
          <p:cNvSpPr txBox="1"/>
          <p:nvPr/>
        </p:nvSpPr>
        <p:spPr>
          <a:xfrm>
            <a:off x="2419350" y="3658632"/>
            <a:ext cx="952500" cy="523220"/>
          </a:xfrm>
          <a:prstGeom prst="rect">
            <a:avLst/>
          </a:prstGeom>
          <a:noFill/>
        </p:spPr>
        <p:txBody>
          <a:bodyPr wrap="square" rtlCol="0">
            <a:spAutoFit/>
          </a:bodyPr>
          <a:lstStyle/>
          <a:p>
            <a:r>
              <a:rPr lang="en-US" sz="2800" dirty="0"/>
              <a:t>N</a:t>
            </a:r>
          </a:p>
        </p:txBody>
      </p:sp>
    </p:spTree>
    <p:extLst>
      <p:ext uri="{BB962C8B-B14F-4D97-AF65-F5344CB8AC3E}">
        <p14:creationId xmlns:p14="http://schemas.microsoft.com/office/powerpoint/2010/main" val="2336324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533400" y="3666816"/>
            <a:ext cx="7886700" cy="2670175"/>
          </a:xfrm>
        </p:spPr>
        <p:txBody>
          <a:bodyPr>
            <a:normAutofit/>
          </a:bodyPr>
          <a:lstStyle/>
          <a:p>
            <a:r>
              <a:rPr lang="en-US" dirty="0"/>
              <a:t>What is the probability that the offspring will have SLS?</a:t>
            </a:r>
          </a:p>
          <a:p>
            <a:endParaRPr lang="en-US" dirty="0"/>
          </a:p>
          <a:p>
            <a:r>
              <a:rPr lang="en-US" dirty="0"/>
              <a:t>What is the probability that the offspring will be carriers?</a:t>
            </a:r>
          </a:p>
          <a:p>
            <a:endParaRPr lang="en-US" dirty="0"/>
          </a:p>
          <a:p>
            <a:r>
              <a:rPr lang="en-US" dirty="0"/>
              <a:t>Do you think that breeders should mate a RR sheep with a carrier?  Why or why not?</a:t>
            </a:r>
          </a:p>
          <a:p>
            <a:endParaRPr lang="en-US" dirty="0"/>
          </a:p>
        </p:txBody>
      </p:sp>
      <p:pic>
        <p:nvPicPr>
          <p:cNvPr id="19" name="Picture 18"/>
          <p:cNvPicPr>
            <a:picLocks noChangeAspect="1"/>
          </p:cNvPicPr>
          <p:nvPr/>
        </p:nvPicPr>
        <p:blipFill>
          <a:blip r:embed="rId3"/>
          <a:stretch>
            <a:fillRect/>
          </a:stretch>
        </p:blipFill>
        <p:spPr>
          <a:xfrm>
            <a:off x="2362200" y="372234"/>
            <a:ext cx="3292125" cy="3145809"/>
          </a:xfrm>
          <a:prstGeom prst="rect">
            <a:avLst/>
          </a:prstGeom>
        </p:spPr>
      </p:pic>
      <p:sp>
        <p:nvSpPr>
          <p:cNvPr id="20" name="TextBox 19"/>
          <p:cNvSpPr txBox="1"/>
          <p:nvPr/>
        </p:nvSpPr>
        <p:spPr>
          <a:xfrm>
            <a:off x="3276600" y="1291743"/>
            <a:ext cx="990600" cy="523220"/>
          </a:xfrm>
          <a:prstGeom prst="rect">
            <a:avLst/>
          </a:prstGeom>
          <a:noFill/>
        </p:spPr>
        <p:txBody>
          <a:bodyPr wrap="square" rtlCol="0">
            <a:spAutoFit/>
          </a:bodyPr>
          <a:lstStyle/>
          <a:p>
            <a:r>
              <a:rPr lang="en-US" sz="2800" dirty="0"/>
              <a:t>NN</a:t>
            </a:r>
          </a:p>
        </p:txBody>
      </p:sp>
      <p:sp>
        <p:nvSpPr>
          <p:cNvPr id="21" name="TextBox 20"/>
          <p:cNvSpPr txBox="1"/>
          <p:nvPr/>
        </p:nvSpPr>
        <p:spPr>
          <a:xfrm>
            <a:off x="3276600" y="2604591"/>
            <a:ext cx="990600" cy="523220"/>
          </a:xfrm>
          <a:prstGeom prst="rect">
            <a:avLst/>
          </a:prstGeom>
          <a:noFill/>
        </p:spPr>
        <p:txBody>
          <a:bodyPr wrap="square" rtlCol="0">
            <a:spAutoFit/>
          </a:bodyPr>
          <a:lstStyle/>
          <a:p>
            <a:r>
              <a:rPr lang="en-US" sz="2800" dirty="0"/>
              <a:t>Nn</a:t>
            </a:r>
          </a:p>
        </p:txBody>
      </p:sp>
      <p:sp>
        <p:nvSpPr>
          <p:cNvPr id="22" name="TextBox 21"/>
          <p:cNvSpPr txBox="1"/>
          <p:nvPr/>
        </p:nvSpPr>
        <p:spPr>
          <a:xfrm>
            <a:off x="4606575" y="1378450"/>
            <a:ext cx="990600" cy="523220"/>
          </a:xfrm>
          <a:prstGeom prst="rect">
            <a:avLst/>
          </a:prstGeom>
          <a:noFill/>
        </p:spPr>
        <p:txBody>
          <a:bodyPr wrap="square" rtlCol="0">
            <a:spAutoFit/>
          </a:bodyPr>
          <a:lstStyle/>
          <a:p>
            <a:r>
              <a:rPr lang="en-US" sz="2800" dirty="0"/>
              <a:t>NN</a:t>
            </a:r>
          </a:p>
        </p:txBody>
      </p:sp>
      <p:sp>
        <p:nvSpPr>
          <p:cNvPr id="23" name="TextBox 22"/>
          <p:cNvSpPr txBox="1"/>
          <p:nvPr/>
        </p:nvSpPr>
        <p:spPr>
          <a:xfrm>
            <a:off x="4619625" y="2604591"/>
            <a:ext cx="990600" cy="523220"/>
          </a:xfrm>
          <a:prstGeom prst="rect">
            <a:avLst/>
          </a:prstGeom>
          <a:noFill/>
        </p:spPr>
        <p:txBody>
          <a:bodyPr wrap="square" rtlCol="0">
            <a:spAutoFit/>
          </a:bodyPr>
          <a:lstStyle/>
          <a:p>
            <a:r>
              <a:rPr lang="en-US" sz="2800" dirty="0"/>
              <a:t>Nn</a:t>
            </a:r>
          </a:p>
        </p:txBody>
      </p:sp>
    </p:spTree>
    <p:extLst>
      <p:ext uri="{BB962C8B-B14F-4D97-AF65-F5344CB8AC3E}">
        <p14:creationId xmlns:p14="http://schemas.microsoft.com/office/powerpoint/2010/main" val="3834341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Tongue Rolling Activity</a:t>
            </a:r>
          </a:p>
        </p:txBody>
      </p:sp>
      <p:sp>
        <p:nvSpPr>
          <p:cNvPr id="3" name="Subtitle 2"/>
          <p:cNvSpPr>
            <a:spLocks noGrp="1"/>
          </p:cNvSpPr>
          <p:nvPr>
            <p:ph idx="1"/>
          </p:nvPr>
        </p:nvSpPr>
        <p:spPr>
          <a:xfrm>
            <a:off x="381000" y="1600200"/>
            <a:ext cx="8134350" cy="4351338"/>
          </a:xfrm>
        </p:spPr>
        <p:txBody>
          <a:bodyPr>
            <a:normAutofit/>
          </a:bodyPr>
          <a:lstStyle/>
          <a:p>
            <a:pPr>
              <a:lnSpc>
                <a:spcPct val="100000"/>
              </a:lnSpc>
              <a:spcBef>
                <a:spcPts val="0"/>
              </a:spcBef>
            </a:pPr>
            <a:r>
              <a:rPr lang="en-US" sz="2600" dirty="0"/>
              <a:t>With a partner sitting next to you, determine if you possess this talent!</a:t>
            </a:r>
          </a:p>
          <a:p>
            <a:pPr>
              <a:lnSpc>
                <a:spcPct val="100000"/>
              </a:lnSpc>
              <a:spcBef>
                <a:spcPts val="0"/>
              </a:spcBef>
            </a:pPr>
            <a:r>
              <a:rPr lang="en-US" sz="2600" dirty="0"/>
              <a:t>How many students in our class can and can’t roll their tongue? </a:t>
            </a:r>
          </a:p>
          <a:p>
            <a:pPr>
              <a:lnSpc>
                <a:spcPct val="100000"/>
              </a:lnSpc>
              <a:spcBef>
                <a:spcPts val="0"/>
              </a:spcBef>
            </a:pPr>
            <a:r>
              <a:rPr lang="en-US" sz="2600" dirty="0"/>
              <a:t>70% of people in the world can roll their tongue</a:t>
            </a:r>
          </a:p>
          <a:p>
            <a:pPr>
              <a:lnSpc>
                <a:spcPct val="100000"/>
              </a:lnSpc>
              <a:spcBef>
                <a:spcPts val="0"/>
              </a:spcBef>
            </a:pPr>
            <a:r>
              <a:rPr lang="en-US" sz="2600" dirty="0"/>
              <a:t>Why are some people able to roll their tongue while others can’t?</a:t>
            </a:r>
          </a:p>
          <a:p>
            <a:pPr marL="0" indent="0">
              <a:lnSpc>
                <a:spcPct val="100000"/>
              </a:lnSpc>
              <a:spcBef>
                <a:spcPts val="0"/>
              </a:spcBef>
              <a:buNone/>
            </a:pPr>
            <a:endParaRPr lang="en-US" dirty="0"/>
          </a:p>
        </p:txBody>
      </p:sp>
      <p:pic>
        <p:nvPicPr>
          <p:cNvPr id="5" name="Picture 4"/>
          <p:cNvPicPr>
            <a:picLocks noChangeAspect="1"/>
          </p:cNvPicPr>
          <p:nvPr/>
        </p:nvPicPr>
        <p:blipFill>
          <a:blip r:embed="rId3"/>
          <a:stretch>
            <a:fillRect/>
          </a:stretch>
        </p:blipFill>
        <p:spPr>
          <a:xfrm>
            <a:off x="2415201" y="4904174"/>
            <a:ext cx="4648200" cy="1540392"/>
          </a:xfrm>
          <a:prstGeom prst="rect">
            <a:avLst/>
          </a:prstGeom>
        </p:spPr>
      </p:pic>
    </p:spTree>
    <p:extLst>
      <p:ext uri="{BB962C8B-B14F-4D97-AF65-F5344CB8AC3E}">
        <p14:creationId xmlns:p14="http://schemas.microsoft.com/office/powerpoint/2010/main" val="34844879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657224" y="838200"/>
            <a:ext cx="8029575" cy="5797839"/>
          </a:xfrm>
        </p:spPr>
        <p:txBody>
          <a:bodyPr>
            <a:normAutofit/>
          </a:bodyPr>
          <a:lstStyle/>
          <a:p>
            <a:pPr lvl="0"/>
            <a:r>
              <a:rPr lang="en-US" sz="2400" dirty="0"/>
              <a:t>Question #3 - You buy a healthy ram from a neighboring farm, and you do not know his genotype.  You mate him with a SLS carrier and the lamb is born with SLS.  Fill in the Punnett Square with the genotype of the ram and his offspring.</a:t>
            </a:r>
          </a:p>
          <a:p>
            <a:pPr lvl="0"/>
            <a:endParaRPr lang="en-US" sz="2400" dirty="0"/>
          </a:p>
          <a:p>
            <a:endParaRPr lang="en-US" dirty="0"/>
          </a:p>
        </p:txBody>
      </p:sp>
      <p:sp>
        <p:nvSpPr>
          <p:cNvPr id="11" name="Rectangle 10"/>
          <p:cNvSpPr/>
          <p:nvPr/>
        </p:nvSpPr>
        <p:spPr>
          <a:xfrm>
            <a:off x="2895600" y="3271756"/>
            <a:ext cx="2667000" cy="25146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a:stCxn id="11" idx="0"/>
            <a:endCxn id="11" idx="2"/>
          </p:cNvCxnSpPr>
          <p:nvPr/>
        </p:nvCxnSpPr>
        <p:spPr>
          <a:xfrm>
            <a:off x="4229100" y="3271756"/>
            <a:ext cx="0" cy="2514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11" idx="3"/>
          </p:cNvCxnSpPr>
          <p:nvPr/>
        </p:nvCxnSpPr>
        <p:spPr>
          <a:xfrm>
            <a:off x="2895600" y="4529056"/>
            <a:ext cx="2667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171824" y="2740434"/>
            <a:ext cx="952500" cy="523220"/>
          </a:xfrm>
          <a:prstGeom prst="rect">
            <a:avLst/>
          </a:prstGeom>
          <a:noFill/>
        </p:spPr>
        <p:txBody>
          <a:bodyPr wrap="square" rtlCol="0">
            <a:spAutoFit/>
          </a:bodyPr>
          <a:lstStyle/>
          <a:p>
            <a:r>
              <a:rPr lang="en-US" sz="2800" dirty="0"/>
              <a:t>____</a:t>
            </a:r>
          </a:p>
        </p:txBody>
      </p:sp>
      <p:sp>
        <p:nvSpPr>
          <p:cNvPr id="21" name="TextBox 20"/>
          <p:cNvSpPr txBox="1"/>
          <p:nvPr/>
        </p:nvSpPr>
        <p:spPr>
          <a:xfrm>
            <a:off x="4495800" y="2724988"/>
            <a:ext cx="952500" cy="523220"/>
          </a:xfrm>
          <a:prstGeom prst="rect">
            <a:avLst/>
          </a:prstGeom>
          <a:noFill/>
        </p:spPr>
        <p:txBody>
          <a:bodyPr wrap="square" rtlCol="0">
            <a:spAutoFit/>
          </a:bodyPr>
          <a:lstStyle/>
          <a:p>
            <a:r>
              <a:rPr lang="en-US" sz="2800" dirty="0"/>
              <a:t>____</a:t>
            </a:r>
          </a:p>
        </p:txBody>
      </p:sp>
      <p:sp>
        <p:nvSpPr>
          <p:cNvPr id="22" name="TextBox 21"/>
          <p:cNvSpPr txBox="1"/>
          <p:nvPr/>
        </p:nvSpPr>
        <p:spPr>
          <a:xfrm>
            <a:off x="2438112" y="4917797"/>
            <a:ext cx="952500" cy="523220"/>
          </a:xfrm>
          <a:prstGeom prst="rect">
            <a:avLst/>
          </a:prstGeom>
          <a:noFill/>
        </p:spPr>
        <p:txBody>
          <a:bodyPr wrap="square" rtlCol="0">
            <a:spAutoFit/>
          </a:bodyPr>
          <a:lstStyle/>
          <a:p>
            <a:r>
              <a:rPr lang="en-US" sz="2800" dirty="0"/>
              <a:t>n</a:t>
            </a:r>
          </a:p>
        </p:txBody>
      </p:sp>
      <p:sp>
        <p:nvSpPr>
          <p:cNvPr id="23" name="TextBox 22"/>
          <p:cNvSpPr txBox="1"/>
          <p:nvPr/>
        </p:nvSpPr>
        <p:spPr>
          <a:xfrm>
            <a:off x="2419350" y="3658632"/>
            <a:ext cx="952500" cy="523220"/>
          </a:xfrm>
          <a:prstGeom prst="rect">
            <a:avLst/>
          </a:prstGeom>
          <a:noFill/>
        </p:spPr>
        <p:txBody>
          <a:bodyPr wrap="square" rtlCol="0">
            <a:spAutoFit/>
          </a:bodyPr>
          <a:lstStyle/>
          <a:p>
            <a:r>
              <a:rPr lang="en-US" sz="2800" dirty="0"/>
              <a:t>N</a:t>
            </a:r>
          </a:p>
        </p:txBody>
      </p:sp>
    </p:spTree>
    <p:extLst>
      <p:ext uri="{BB962C8B-B14F-4D97-AF65-F5344CB8AC3E}">
        <p14:creationId xmlns:p14="http://schemas.microsoft.com/office/powerpoint/2010/main" val="33555037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438400" y="1827073"/>
            <a:ext cx="3292125" cy="3139712"/>
          </a:xfrm>
          <a:prstGeom prst="rect">
            <a:avLst/>
          </a:prstGeom>
        </p:spPr>
      </p:pic>
      <p:sp>
        <p:nvSpPr>
          <p:cNvPr id="11" name="TextBox 10"/>
          <p:cNvSpPr txBox="1"/>
          <p:nvPr/>
        </p:nvSpPr>
        <p:spPr>
          <a:xfrm>
            <a:off x="3505200" y="1850704"/>
            <a:ext cx="704850" cy="523220"/>
          </a:xfrm>
          <a:prstGeom prst="rect">
            <a:avLst/>
          </a:prstGeom>
          <a:noFill/>
        </p:spPr>
        <p:txBody>
          <a:bodyPr wrap="square" rtlCol="0">
            <a:spAutoFit/>
          </a:bodyPr>
          <a:lstStyle/>
          <a:p>
            <a:r>
              <a:rPr lang="en-US" sz="2800" dirty="0"/>
              <a:t>N</a:t>
            </a:r>
          </a:p>
        </p:txBody>
      </p:sp>
      <p:sp>
        <p:nvSpPr>
          <p:cNvPr id="12" name="TextBox 11"/>
          <p:cNvSpPr txBox="1"/>
          <p:nvPr/>
        </p:nvSpPr>
        <p:spPr>
          <a:xfrm>
            <a:off x="4876800" y="1846123"/>
            <a:ext cx="704850" cy="523220"/>
          </a:xfrm>
          <a:prstGeom prst="rect">
            <a:avLst/>
          </a:prstGeom>
          <a:noFill/>
        </p:spPr>
        <p:txBody>
          <a:bodyPr wrap="square" rtlCol="0">
            <a:spAutoFit/>
          </a:bodyPr>
          <a:lstStyle/>
          <a:p>
            <a:r>
              <a:rPr lang="en-US" sz="2800" dirty="0"/>
              <a:t>n</a:t>
            </a:r>
          </a:p>
        </p:txBody>
      </p:sp>
      <p:sp>
        <p:nvSpPr>
          <p:cNvPr id="13" name="TextBox 12"/>
          <p:cNvSpPr txBox="1"/>
          <p:nvPr/>
        </p:nvSpPr>
        <p:spPr>
          <a:xfrm>
            <a:off x="3486150" y="2733124"/>
            <a:ext cx="704850" cy="523220"/>
          </a:xfrm>
          <a:prstGeom prst="rect">
            <a:avLst/>
          </a:prstGeom>
          <a:noFill/>
        </p:spPr>
        <p:txBody>
          <a:bodyPr wrap="square" rtlCol="0">
            <a:spAutoFit/>
          </a:bodyPr>
          <a:lstStyle/>
          <a:p>
            <a:r>
              <a:rPr lang="en-US" sz="2800" dirty="0"/>
              <a:t>NN</a:t>
            </a:r>
          </a:p>
        </p:txBody>
      </p:sp>
      <p:sp>
        <p:nvSpPr>
          <p:cNvPr id="14" name="TextBox 13"/>
          <p:cNvSpPr txBox="1"/>
          <p:nvPr/>
        </p:nvSpPr>
        <p:spPr>
          <a:xfrm>
            <a:off x="4800600" y="2733124"/>
            <a:ext cx="704850" cy="523220"/>
          </a:xfrm>
          <a:prstGeom prst="rect">
            <a:avLst/>
          </a:prstGeom>
          <a:noFill/>
        </p:spPr>
        <p:txBody>
          <a:bodyPr wrap="square" rtlCol="0">
            <a:spAutoFit/>
          </a:bodyPr>
          <a:lstStyle/>
          <a:p>
            <a:r>
              <a:rPr lang="en-US" sz="2800" dirty="0"/>
              <a:t>Nn</a:t>
            </a:r>
          </a:p>
        </p:txBody>
      </p:sp>
      <p:sp>
        <p:nvSpPr>
          <p:cNvPr id="15" name="TextBox 14"/>
          <p:cNvSpPr txBox="1"/>
          <p:nvPr/>
        </p:nvSpPr>
        <p:spPr>
          <a:xfrm>
            <a:off x="3457575" y="4040877"/>
            <a:ext cx="704850" cy="523220"/>
          </a:xfrm>
          <a:prstGeom prst="rect">
            <a:avLst/>
          </a:prstGeom>
          <a:noFill/>
        </p:spPr>
        <p:txBody>
          <a:bodyPr wrap="square" rtlCol="0">
            <a:spAutoFit/>
          </a:bodyPr>
          <a:lstStyle/>
          <a:p>
            <a:r>
              <a:rPr lang="en-US" sz="2800" dirty="0"/>
              <a:t>Nn</a:t>
            </a:r>
          </a:p>
        </p:txBody>
      </p:sp>
      <p:sp>
        <p:nvSpPr>
          <p:cNvPr id="16" name="TextBox 15"/>
          <p:cNvSpPr txBox="1"/>
          <p:nvPr/>
        </p:nvSpPr>
        <p:spPr>
          <a:xfrm>
            <a:off x="4829175" y="4008268"/>
            <a:ext cx="704850" cy="523220"/>
          </a:xfrm>
          <a:prstGeom prst="rect">
            <a:avLst/>
          </a:prstGeom>
          <a:noFill/>
        </p:spPr>
        <p:txBody>
          <a:bodyPr wrap="square" rtlCol="0">
            <a:spAutoFit/>
          </a:bodyPr>
          <a:lstStyle/>
          <a:p>
            <a:r>
              <a:rPr lang="en-US" sz="2800" dirty="0"/>
              <a:t>nn</a:t>
            </a:r>
          </a:p>
        </p:txBody>
      </p:sp>
    </p:spTree>
    <p:extLst>
      <p:ext uri="{BB962C8B-B14F-4D97-AF65-F5344CB8AC3E}">
        <p14:creationId xmlns:p14="http://schemas.microsoft.com/office/powerpoint/2010/main" val="36934932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Electrophoresis Gel Test</a:t>
            </a:r>
          </a:p>
        </p:txBody>
      </p:sp>
      <p:pic>
        <p:nvPicPr>
          <p:cNvPr id="5" name="Picture 4"/>
          <p:cNvPicPr>
            <a:picLocks noChangeAspect="1"/>
          </p:cNvPicPr>
          <p:nvPr/>
        </p:nvPicPr>
        <p:blipFill>
          <a:blip r:embed="rId3"/>
          <a:stretch>
            <a:fillRect/>
          </a:stretch>
        </p:blipFill>
        <p:spPr>
          <a:xfrm>
            <a:off x="152400" y="1388872"/>
            <a:ext cx="3676650" cy="4079571"/>
          </a:xfrm>
          <a:prstGeom prst="rect">
            <a:avLst/>
          </a:prstGeom>
        </p:spPr>
      </p:pic>
      <p:pic>
        <p:nvPicPr>
          <p:cNvPr id="3" name="Picture 2"/>
          <p:cNvPicPr>
            <a:picLocks noChangeAspect="1"/>
          </p:cNvPicPr>
          <p:nvPr/>
        </p:nvPicPr>
        <p:blipFill>
          <a:blip r:embed="rId4"/>
          <a:stretch>
            <a:fillRect/>
          </a:stretch>
        </p:blipFill>
        <p:spPr>
          <a:xfrm>
            <a:off x="3383666" y="1575377"/>
            <a:ext cx="5296897" cy="4074049"/>
          </a:xfrm>
          <a:prstGeom prst="rect">
            <a:avLst/>
          </a:prstGeom>
        </p:spPr>
      </p:pic>
      <p:pic>
        <p:nvPicPr>
          <p:cNvPr id="16" name="Picture 15"/>
          <p:cNvPicPr>
            <a:picLocks noChangeAspect="1"/>
          </p:cNvPicPr>
          <p:nvPr/>
        </p:nvPicPr>
        <p:blipFill>
          <a:blip r:embed="rId5"/>
          <a:stretch>
            <a:fillRect/>
          </a:stretch>
        </p:blipFill>
        <p:spPr>
          <a:xfrm>
            <a:off x="533400" y="2709541"/>
            <a:ext cx="2469266" cy="1223609"/>
          </a:xfrm>
          <a:prstGeom prst="rect">
            <a:avLst/>
          </a:prstGeom>
        </p:spPr>
      </p:pic>
      <p:sp>
        <p:nvSpPr>
          <p:cNvPr id="18" name="Rectangle 17"/>
          <p:cNvSpPr/>
          <p:nvPr/>
        </p:nvSpPr>
        <p:spPr>
          <a:xfrm>
            <a:off x="4572000" y="4314214"/>
            <a:ext cx="3810000" cy="457200"/>
          </a:xfrm>
          <a:prstGeom prst="rect">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561942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65126"/>
            <a:ext cx="8134350" cy="1325563"/>
          </a:xfrm>
        </p:spPr>
        <p:txBody>
          <a:bodyPr>
            <a:normAutofit/>
          </a:bodyPr>
          <a:lstStyle/>
          <a:p>
            <a:pPr algn="ct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Cyber Sheep Online Game</a:t>
            </a:r>
            <a:b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(Enriching Activity)</a:t>
            </a:r>
            <a:r>
              <a:rPr lang="en-US" sz="2800" b="1" dirty="0">
                <a:latin typeface="Arial" panose="020B060402020202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p:txBody>
      </p:sp>
      <p:sp>
        <p:nvSpPr>
          <p:cNvPr id="3" name="Subtitle 2"/>
          <p:cNvSpPr>
            <a:spLocks noGrp="1"/>
          </p:cNvSpPr>
          <p:nvPr>
            <p:ph idx="1"/>
          </p:nvPr>
        </p:nvSpPr>
        <p:spPr/>
        <p:txBody>
          <a:bodyPr>
            <a:normAutofit/>
          </a:bodyPr>
          <a:lstStyle/>
          <a:p>
            <a:r>
              <a:rPr lang="en-US" sz="2400" dirty="0"/>
              <a:t>Student teams are the owners of their own virtual flock of sheep.  Students will compete with other teams to make the most genetic gain in the flock and earn the most money.  Students must use the knowledge they gained in this lesson to eliminate the SLS allele from the flock by purchasing DNA tests and completing Punnett Squares.</a:t>
            </a:r>
          </a:p>
          <a:p>
            <a:endParaRPr lang="en-US" sz="2400" dirty="0"/>
          </a:p>
          <a:p>
            <a:r>
              <a:rPr lang="en-US" sz="2400" dirty="0">
                <a:latin typeface="Calibri" panose="020F0502020204030204" pitchFamily="34" charset="0"/>
                <a:ea typeface="Calibri" panose="020F0502020204030204" pitchFamily="34" charset="0"/>
                <a:cs typeface="Times New Roman" panose="02020603050405020304" pitchFamily="18" charset="0"/>
              </a:rPr>
              <a:t>Interested teachers should contact Dr. Ron Lewis </a:t>
            </a:r>
            <a:r>
              <a:rPr lang="en-US" sz="24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rlewis5@unl.edu</a:t>
            </a:r>
            <a:r>
              <a:rPr lang="en-US" sz="2400" dirty="0">
                <a:latin typeface="Calibri" panose="020F0502020204030204" pitchFamily="34" charset="0"/>
                <a:ea typeface="Calibri" panose="020F0502020204030204" pitchFamily="34" charset="0"/>
                <a:cs typeface="Times New Roman" panose="02020603050405020304" pitchFamily="18" charset="0"/>
              </a:rPr>
              <a:t> for more information. </a:t>
            </a:r>
            <a:endParaRPr lang="en-US" sz="2400" dirty="0"/>
          </a:p>
        </p:txBody>
      </p:sp>
    </p:spTree>
    <p:extLst>
      <p:ext uri="{BB962C8B-B14F-4D97-AF65-F5344CB8AC3E}">
        <p14:creationId xmlns:p14="http://schemas.microsoft.com/office/powerpoint/2010/main" val="3054217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928541"/>
          </a:xfrm>
        </p:spPr>
        <p:txBody>
          <a:bodyPr>
            <a:normAutofit/>
          </a:bodyPr>
          <a:lstStyle/>
          <a:p>
            <a:pPr algn="ct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Using Punnett Squares</a:t>
            </a:r>
          </a:p>
        </p:txBody>
      </p:sp>
      <p:sp>
        <p:nvSpPr>
          <p:cNvPr id="5" name="Rectangle 4"/>
          <p:cNvSpPr/>
          <p:nvPr/>
        </p:nvSpPr>
        <p:spPr>
          <a:xfrm>
            <a:off x="2051087" y="2524921"/>
            <a:ext cx="3352800" cy="3090822"/>
          </a:xfrm>
          <a:prstGeom prst="rect">
            <a:avLst/>
          </a:prstGeom>
          <a:solidFill>
            <a:schemeClr val="accent2">
              <a:lumMod val="60000"/>
              <a:lumOff val="40000"/>
            </a:schemeClr>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7" name="Rectangle 36"/>
          <p:cNvSpPr/>
          <p:nvPr/>
        </p:nvSpPr>
        <p:spPr>
          <a:xfrm>
            <a:off x="2051087" y="1241574"/>
            <a:ext cx="3339266" cy="1208894"/>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dirty="0">
                <a:solidFill>
                  <a:schemeClr val="tx1"/>
                </a:solidFill>
              </a:rPr>
              <a:t>Father’s Alleles</a:t>
            </a:r>
          </a:p>
        </p:txBody>
      </p:sp>
      <p:cxnSp>
        <p:nvCxnSpPr>
          <p:cNvPr id="12" name="Straight Connector 11"/>
          <p:cNvCxnSpPr>
            <a:stCxn id="5" idx="1"/>
            <a:endCxn id="5" idx="3"/>
          </p:cNvCxnSpPr>
          <p:nvPr/>
        </p:nvCxnSpPr>
        <p:spPr>
          <a:xfrm>
            <a:off x="2051087" y="4070332"/>
            <a:ext cx="3352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5" idx="0"/>
            <a:endCxn id="5" idx="2"/>
          </p:cNvCxnSpPr>
          <p:nvPr/>
        </p:nvCxnSpPr>
        <p:spPr>
          <a:xfrm>
            <a:off x="3727487" y="2524921"/>
            <a:ext cx="0" cy="309082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457200" y="2524922"/>
            <a:ext cx="1517687" cy="3090821"/>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en-US" sz="2800" b="1" dirty="0">
                <a:solidFill>
                  <a:schemeClr val="tx1"/>
                </a:solidFill>
              </a:rPr>
              <a:t>Mother’s Alleles</a:t>
            </a:r>
          </a:p>
        </p:txBody>
      </p:sp>
      <p:sp>
        <p:nvSpPr>
          <p:cNvPr id="29" name="TextBox 28"/>
          <p:cNvSpPr txBox="1"/>
          <p:nvPr/>
        </p:nvSpPr>
        <p:spPr>
          <a:xfrm>
            <a:off x="2584487" y="1779740"/>
            <a:ext cx="685800" cy="707886"/>
          </a:xfrm>
          <a:prstGeom prst="rect">
            <a:avLst/>
          </a:prstGeom>
          <a:noFill/>
        </p:spPr>
        <p:txBody>
          <a:bodyPr wrap="square" rtlCol="0">
            <a:spAutoFit/>
          </a:bodyPr>
          <a:lstStyle/>
          <a:p>
            <a:pPr algn="ctr"/>
            <a:r>
              <a:rPr lang="en-US" sz="4000" dirty="0"/>
              <a:t>N</a:t>
            </a:r>
          </a:p>
        </p:txBody>
      </p:sp>
      <p:sp>
        <p:nvSpPr>
          <p:cNvPr id="30" name="TextBox 29"/>
          <p:cNvSpPr txBox="1"/>
          <p:nvPr/>
        </p:nvSpPr>
        <p:spPr>
          <a:xfrm>
            <a:off x="4260887" y="1770579"/>
            <a:ext cx="685800" cy="707886"/>
          </a:xfrm>
          <a:prstGeom prst="rect">
            <a:avLst/>
          </a:prstGeom>
          <a:noFill/>
        </p:spPr>
        <p:txBody>
          <a:bodyPr wrap="square" rtlCol="0">
            <a:spAutoFit/>
          </a:bodyPr>
          <a:lstStyle/>
          <a:p>
            <a:pPr algn="ctr"/>
            <a:r>
              <a:rPr lang="en-US" sz="4000" dirty="0"/>
              <a:t>N</a:t>
            </a:r>
          </a:p>
        </p:txBody>
      </p:sp>
      <p:sp>
        <p:nvSpPr>
          <p:cNvPr id="31" name="TextBox 30"/>
          <p:cNvSpPr txBox="1"/>
          <p:nvPr/>
        </p:nvSpPr>
        <p:spPr>
          <a:xfrm>
            <a:off x="1289087" y="4495800"/>
            <a:ext cx="685800" cy="707886"/>
          </a:xfrm>
          <a:prstGeom prst="rect">
            <a:avLst/>
          </a:prstGeom>
          <a:noFill/>
        </p:spPr>
        <p:txBody>
          <a:bodyPr wrap="square" rtlCol="0">
            <a:spAutoFit/>
          </a:bodyPr>
          <a:lstStyle/>
          <a:p>
            <a:pPr algn="ctr"/>
            <a:r>
              <a:rPr lang="en-US" sz="4000" dirty="0"/>
              <a:t>n</a:t>
            </a:r>
          </a:p>
        </p:txBody>
      </p:sp>
      <p:sp>
        <p:nvSpPr>
          <p:cNvPr id="32" name="TextBox 31"/>
          <p:cNvSpPr txBox="1"/>
          <p:nvPr/>
        </p:nvSpPr>
        <p:spPr>
          <a:xfrm>
            <a:off x="1289087" y="3048000"/>
            <a:ext cx="685800" cy="707886"/>
          </a:xfrm>
          <a:prstGeom prst="rect">
            <a:avLst/>
          </a:prstGeom>
          <a:noFill/>
        </p:spPr>
        <p:txBody>
          <a:bodyPr wrap="square" rtlCol="0">
            <a:spAutoFit/>
          </a:bodyPr>
          <a:lstStyle/>
          <a:p>
            <a:pPr algn="ctr"/>
            <a:r>
              <a:rPr lang="en-US" sz="4000" dirty="0"/>
              <a:t>N</a:t>
            </a:r>
          </a:p>
        </p:txBody>
      </p:sp>
      <p:sp>
        <p:nvSpPr>
          <p:cNvPr id="33" name="TextBox 32"/>
          <p:cNvSpPr txBox="1"/>
          <p:nvPr/>
        </p:nvSpPr>
        <p:spPr>
          <a:xfrm>
            <a:off x="4136609" y="4514948"/>
            <a:ext cx="781501" cy="707886"/>
          </a:xfrm>
          <a:prstGeom prst="rect">
            <a:avLst/>
          </a:prstGeom>
          <a:noFill/>
        </p:spPr>
        <p:txBody>
          <a:bodyPr wrap="square" rtlCol="0">
            <a:spAutoFit/>
          </a:bodyPr>
          <a:lstStyle/>
          <a:p>
            <a:r>
              <a:rPr lang="en-US" sz="4000" dirty="0"/>
              <a:t>Nn</a:t>
            </a:r>
          </a:p>
        </p:txBody>
      </p:sp>
      <p:sp>
        <p:nvSpPr>
          <p:cNvPr id="34" name="TextBox 33"/>
          <p:cNvSpPr txBox="1"/>
          <p:nvPr/>
        </p:nvSpPr>
        <p:spPr>
          <a:xfrm>
            <a:off x="2527787" y="4515028"/>
            <a:ext cx="818702" cy="707886"/>
          </a:xfrm>
          <a:prstGeom prst="rect">
            <a:avLst/>
          </a:prstGeom>
          <a:noFill/>
        </p:spPr>
        <p:txBody>
          <a:bodyPr wrap="square" rtlCol="0">
            <a:spAutoFit/>
          </a:bodyPr>
          <a:lstStyle/>
          <a:p>
            <a:r>
              <a:rPr lang="en-US" sz="4000" dirty="0"/>
              <a:t>Nn</a:t>
            </a:r>
          </a:p>
        </p:txBody>
      </p:sp>
      <p:sp>
        <p:nvSpPr>
          <p:cNvPr id="35" name="TextBox 34"/>
          <p:cNvSpPr txBox="1"/>
          <p:nvPr/>
        </p:nvSpPr>
        <p:spPr>
          <a:xfrm>
            <a:off x="4108486" y="2969537"/>
            <a:ext cx="884473" cy="707886"/>
          </a:xfrm>
          <a:prstGeom prst="rect">
            <a:avLst/>
          </a:prstGeom>
          <a:noFill/>
        </p:spPr>
        <p:txBody>
          <a:bodyPr wrap="square" rtlCol="0">
            <a:spAutoFit/>
          </a:bodyPr>
          <a:lstStyle/>
          <a:p>
            <a:r>
              <a:rPr lang="en-US" sz="4000" dirty="0"/>
              <a:t>NN</a:t>
            </a:r>
          </a:p>
        </p:txBody>
      </p:sp>
      <p:sp>
        <p:nvSpPr>
          <p:cNvPr id="36" name="TextBox 35"/>
          <p:cNvSpPr txBox="1"/>
          <p:nvPr/>
        </p:nvSpPr>
        <p:spPr>
          <a:xfrm>
            <a:off x="2461338" y="2999483"/>
            <a:ext cx="971100" cy="707886"/>
          </a:xfrm>
          <a:prstGeom prst="rect">
            <a:avLst/>
          </a:prstGeom>
          <a:noFill/>
        </p:spPr>
        <p:txBody>
          <a:bodyPr wrap="square" rtlCol="0">
            <a:spAutoFit/>
          </a:bodyPr>
          <a:lstStyle/>
          <a:p>
            <a:r>
              <a:rPr lang="en-US" sz="4000" dirty="0"/>
              <a:t>NN</a:t>
            </a:r>
          </a:p>
        </p:txBody>
      </p:sp>
      <p:sp>
        <p:nvSpPr>
          <p:cNvPr id="42" name="Left Arrow 41"/>
          <p:cNvSpPr/>
          <p:nvPr/>
        </p:nvSpPr>
        <p:spPr>
          <a:xfrm>
            <a:off x="5494010" y="2129875"/>
            <a:ext cx="3324954" cy="1130066"/>
          </a:xfrm>
          <a:prstGeom prst="leftArrow">
            <a:avLst>
              <a:gd name="adj1" fmla="val 77902"/>
              <a:gd name="adj2" fmla="val 50000"/>
            </a:avLst>
          </a:prstGeom>
          <a:solidFill>
            <a:schemeClr val="accent2">
              <a:lumMod val="60000"/>
              <a:lumOff val="40000"/>
            </a:schemeClr>
          </a:solidFill>
          <a:ln w="28575">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a:solidFill>
                  <a:schemeClr val="tx1"/>
                </a:solidFill>
              </a:rPr>
              <a:t>Possible Offspring’s Alleles</a:t>
            </a:r>
          </a:p>
        </p:txBody>
      </p:sp>
      <p:sp>
        <p:nvSpPr>
          <p:cNvPr id="14" name="TextBox 13"/>
          <p:cNvSpPr txBox="1"/>
          <p:nvPr/>
        </p:nvSpPr>
        <p:spPr>
          <a:xfrm>
            <a:off x="5540215" y="3935361"/>
            <a:ext cx="3485249" cy="461665"/>
          </a:xfrm>
          <a:prstGeom prst="rect">
            <a:avLst/>
          </a:prstGeom>
          <a:noFill/>
        </p:spPr>
        <p:txBody>
          <a:bodyPr wrap="none" rtlCol="0">
            <a:spAutoFit/>
          </a:bodyPr>
          <a:lstStyle/>
          <a:p>
            <a:r>
              <a:rPr lang="en-US" sz="2400" dirty="0"/>
              <a:t>Homozygous NN	50%</a:t>
            </a:r>
          </a:p>
        </p:txBody>
      </p:sp>
      <p:sp>
        <p:nvSpPr>
          <p:cNvPr id="40" name="TextBox 39"/>
          <p:cNvSpPr txBox="1"/>
          <p:nvPr/>
        </p:nvSpPr>
        <p:spPr>
          <a:xfrm>
            <a:off x="5540215" y="4304676"/>
            <a:ext cx="3485249" cy="461665"/>
          </a:xfrm>
          <a:prstGeom prst="rect">
            <a:avLst/>
          </a:prstGeom>
          <a:noFill/>
        </p:spPr>
        <p:txBody>
          <a:bodyPr wrap="none" rtlCol="0">
            <a:spAutoFit/>
          </a:bodyPr>
          <a:lstStyle/>
          <a:p>
            <a:r>
              <a:rPr lang="en-US" sz="2400" dirty="0"/>
              <a:t>Heterozygous Nn	50%</a:t>
            </a:r>
          </a:p>
        </p:txBody>
      </p:sp>
      <p:sp>
        <p:nvSpPr>
          <p:cNvPr id="43" name="TextBox 42"/>
          <p:cNvSpPr txBox="1"/>
          <p:nvPr/>
        </p:nvSpPr>
        <p:spPr>
          <a:xfrm>
            <a:off x="5814138" y="3505300"/>
            <a:ext cx="1439818" cy="461665"/>
          </a:xfrm>
          <a:prstGeom prst="rect">
            <a:avLst/>
          </a:prstGeom>
          <a:noFill/>
        </p:spPr>
        <p:txBody>
          <a:bodyPr wrap="none" rtlCol="0">
            <a:spAutoFit/>
          </a:bodyPr>
          <a:lstStyle/>
          <a:p>
            <a:r>
              <a:rPr lang="en-US" sz="2400" b="1" u="sng" dirty="0"/>
              <a:t>Genotype</a:t>
            </a:r>
          </a:p>
        </p:txBody>
      </p:sp>
      <p:sp>
        <p:nvSpPr>
          <p:cNvPr id="44" name="TextBox 43"/>
          <p:cNvSpPr txBox="1"/>
          <p:nvPr/>
        </p:nvSpPr>
        <p:spPr>
          <a:xfrm>
            <a:off x="7487422" y="3505299"/>
            <a:ext cx="1580304" cy="461665"/>
          </a:xfrm>
          <a:prstGeom prst="rect">
            <a:avLst/>
          </a:prstGeom>
          <a:noFill/>
        </p:spPr>
        <p:txBody>
          <a:bodyPr wrap="none" rtlCol="0">
            <a:spAutoFit/>
          </a:bodyPr>
          <a:lstStyle/>
          <a:p>
            <a:r>
              <a:rPr lang="en-US" sz="2400" b="1" u="sng" dirty="0"/>
              <a:t>Probability</a:t>
            </a:r>
          </a:p>
        </p:txBody>
      </p:sp>
    </p:spTree>
    <p:extLst>
      <p:ext uri="{BB962C8B-B14F-4D97-AF65-F5344CB8AC3E}">
        <p14:creationId xmlns:p14="http://schemas.microsoft.com/office/powerpoint/2010/main" val="2967775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35783"/>
            <a:ext cx="7886700" cy="928541"/>
          </a:xfrm>
        </p:spPr>
        <p:txBody>
          <a:bodyPr>
            <a:normAutofit/>
          </a:bodyPr>
          <a:lstStyle/>
          <a:p>
            <a:pPr algn="ct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Using Punnett Squares</a:t>
            </a:r>
          </a:p>
        </p:txBody>
      </p:sp>
      <p:sp>
        <p:nvSpPr>
          <p:cNvPr id="5" name="Rectangle 4"/>
          <p:cNvSpPr/>
          <p:nvPr/>
        </p:nvSpPr>
        <p:spPr>
          <a:xfrm>
            <a:off x="2051087" y="2395578"/>
            <a:ext cx="3352800" cy="3090822"/>
          </a:xfrm>
          <a:prstGeom prst="rect">
            <a:avLst/>
          </a:prstGeom>
          <a:solidFill>
            <a:schemeClr val="accent2">
              <a:lumMod val="60000"/>
              <a:lumOff val="40000"/>
            </a:schemeClr>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7" name="Rectangle 36"/>
          <p:cNvSpPr/>
          <p:nvPr/>
        </p:nvSpPr>
        <p:spPr>
          <a:xfrm>
            <a:off x="2051087" y="1112231"/>
            <a:ext cx="3339266" cy="1208894"/>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dirty="0">
                <a:solidFill>
                  <a:schemeClr val="tx1"/>
                </a:solidFill>
              </a:rPr>
              <a:t>Father’s Alleles</a:t>
            </a:r>
          </a:p>
        </p:txBody>
      </p:sp>
      <p:cxnSp>
        <p:nvCxnSpPr>
          <p:cNvPr id="12" name="Straight Connector 11"/>
          <p:cNvCxnSpPr>
            <a:stCxn id="5" idx="1"/>
            <a:endCxn id="5" idx="3"/>
          </p:cNvCxnSpPr>
          <p:nvPr/>
        </p:nvCxnSpPr>
        <p:spPr>
          <a:xfrm>
            <a:off x="2051087" y="3940989"/>
            <a:ext cx="3352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5" idx="0"/>
            <a:endCxn id="5" idx="2"/>
          </p:cNvCxnSpPr>
          <p:nvPr/>
        </p:nvCxnSpPr>
        <p:spPr>
          <a:xfrm>
            <a:off x="3727487" y="2395578"/>
            <a:ext cx="0" cy="309082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457200" y="2395579"/>
            <a:ext cx="1517687" cy="3090821"/>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en-US" sz="2800" b="1" dirty="0">
                <a:solidFill>
                  <a:schemeClr val="tx1"/>
                </a:solidFill>
              </a:rPr>
              <a:t>Mother’s Alleles</a:t>
            </a:r>
          </a:p>
        </p:txBody>
      </p:sp>
      <p:sp>
        <p:nvSpPr>
          <p:cNvPr id="29" name="TextBox 28"/>
          <p:cNvSpPr txBox="1"/>
          <p:nvPr/>
        </p:nvSpPr>
        <p:spPr>
          <a:xfrm>
            <a:off x="2584487" y="1650397"/>
            <a:ext cx="685800" cy="707886"/>
          </a:xfrm>
          <a:prstGeom prst="rect">
            <a:avLst/>
          </a:prstGeom>
          <a:noFill/>
        </p:spPr>
        <p:txBody>
          <a:bodyPr wrap="square" rtlCol="0">
            <a:spAutoFit/>
          </a:bodyPr>
          <a:lstStyle/>
          <a:p>
            <a:pPr algn="ctr"/>
            <a:r>
              <a:rPr lang="en-US" sz="4000" dirty="0"/>
              <a:t>N</a:t>
            </a:r>
          </a:p>
        </p:txBody>
      </p:sp>
      <p:sp>
        <p:nvSpPr>
          <p:cNvPr id="30" name="TextBox 29"/>
          <p:cNvSpPr txBox="1"/>
          <p:nvPr/>
        </p:nvSpPr>
        <p:spPr>
          <a:xfrm>
            <a:off x="4260887" y="1641236"/>
            <a:ext cx="685800" cy="707886"/>
          </a:xfrm>
          <a:prstGeom prst="rect">
            <a:avLst/>
          </a:prstGeom>
          <a:noFill/>
        </p:spPr>
        <p:txBody>
          <a:bodyPr wrap="square" rtlCol="0">
            <a:spAutoFit/>
          </a:bodyPr>
          <a:lstStyle/>
          <a:p>
            <a:pPr algn="ctr"/>
            <a:r>
              <a:rPr lang="en-US" sz="4000" dirty="0"/>
              <a:t>N</a:t>
            </a:r>
          </a:p>
        </p:txBody>
      </p:sp>
      <p:sp>
        <p:nvSpPr>
          <p:cNvPr id="31" name="TextBox 30"/>
          <p:cNvSpPr txBox="1"/>
          <p:nvPr/>
        </p:nvSpPr>
        <p:spPr>
          <a:xfrm>
            <a:off x="1289087" y="4366457"/>
            <a:ext cx="685800" cy="707886"/>
          </a:xfrm>
          <a:prstGeom prst="rect">
            <a:avLst/>
          </a:prstGeom>
          <a:noFill/>
        </p:spPr>
        <p:txBody>
          <a:bodyPr wrap="square" rtlCol="0">
            <a:spAutoFit/>
          </a:bodyPr>
          <a:lstStyle/>
          <a:p>
            <a:pPr algn="ctr"/>
            <a:r>
              <a:rPr lang="en-US" sz="4000" dirty="0"/>
              <a:t>n</a:t>
            </a:r>
          </a:p>
        </p:txBody>
      </p:sp>
      <p:sp>
        <p:nvSpPr>
          <p:cNvPr id="32" name="TextBox 31"/>
          <p:cNvSpPr txBox="1"/>
          <p:nvPr/>
        </p:nvSpPr>
        <p:spPr>
          <a:xfrm>
            <a:off x="1289087" y="2918657"/>
            <a:ext cx="685800" cy="707886"/>
          </a:xfrm>
          <a:prstGeom prst="rect">
            <a:avLst/>
          </a:prstGeom>
          <a:noFill/>
        </p:spPr>
        <p:txBody>
          <a:bodyPr wrap="square" rtlCol="0">
            <a:spAutoFit/>
          </a:bodyPr>
          <a:lstStyle/>
          <a:p>
            <a:pPr algn="ctr"/>
            <a:r>
              <a:rPr lang="en-US" sz="4000" dirty="0"/>
              <a:t>N</a:t>
            </a:r>
          </a:p>
        </p:txBody>
      </p:sp>
      <p:sp>
        <p:nvSpPr>
          <p:cNvPr id="33" name="TextBox 32"/>
          <p:cNvSpPr txBox="1"/>
          <p:nvPr/>
        </p:nvSpPr>
        <p:spPr>
          <a:xfrm>
            <a:off x="4136609" y="4385605"/>
            <a:ext cx="781501" cy="707886"/>
          </a:xfrm>
          <a:prstGeom prst="rect">
            <a:avLst/>
          </a:prstGeom>
          <a:noFill/>
        </p:spPr>
        <p:txBody>
          <a:bodyPr wrap="square" rtlCol="0">
            <a:spAutoFit/>
          </a:bodyPr>
          <a:lstStyle/>
          <a:p>
            <a:r>
              <a:rPr lang="en-US" sz="4000" dirty="0"/>
              <a:t>Nn</a:t>
            </a:r>
          </a:p>
        </p:txBody>
      </p:sp>
      <p:sp>
        <p:nvSpPr>
          <p:cNvPr id="34" name="TextBox 33"/>
          <p:cNvSpPr txBox="1"/>
          <p:nvPr/>
        </p:nvSpPr>
        <p:spPr>
          <a:xfrm>
            <a:off x="2527787" y="4385685"/>
            <a:ext cx="818702" cy="707886"/>
          </a:xfrm>
          <a:prstGeom prst="rect">
            <a:avLst/>
          </a:prstGeom>
          <a:noFill/>
        </p:spPr>
        <p:txBody>
          <a:bodyPr wrap="square" rtlCol="0">
            <a:spAutoFit/>
          </a:bodyPr>
          <a:lstStyle/>
          <a:p>
            <a:r>
              <a:rPr lang="en-US" sz="4000" dirty="0"/>
              <a:t>Nn</a:t>
            </a:r>
          </a:p>
        </p:txBody>
      </p:sp>
      <p:sp>
        <p:nvSpPr>
          <p:cNvPr id="35" name="TextBox 34"/>
          <p:cNvSpPr txBox="1"/>
          <p:nvPr/>
        </p:nvSpPr>
        <p:spPr>
          <a:xfrm>
            <a:off x="4108486" y="2840194"/>
            <a:ext cx="884473" cy="707886"/>
          </a:xfrm>
          <a:prstGeom prst="rect">
            <a:avLst/>
          </a:prstGeom>
          <a:noFill/>
        </p:spPr>
        <p:txBody>
          <a:bodyPr wrap="square" rtlCol="0">
            <a:spAutoFit/>
          </a:bodyPr>
          <a:lstStyle/>
          <a:p>
            <a:r>
              <a:rPr lang="en-US" sz="4000" dirty="0"/>
              <a:t>NN</a:t>
            </a:r>
          </a:p>
        </p:txBody>
      </p:sp>
      <p:sp>
        <p:nvSpPr>
          <p:cNvPr id="36" name="TextBox 35"/>
          <p:cNvSpPr txBox="1"/>
          <p:nvPr/>
        </p:nvSpPr>
        <p:spPr>
          <a:xfrm>
            <a:off x="2461338" y="2870140"/>
            <a:ext cx="971100" cy="707886"/>
          </a:xfrm>
          <a:prstGeom prst="rect">
            <a:avLst/>
          </a:prstGeom>
          <a:noFill/>
        </p:spPr>
        <p:txBody>
          <a:bodyPr wrap="square" rtlCol="0">
            <a:spAutoFit/>
          </a:bodyPr>
          <a:lstStyle/>
          <a:p>
            <a:r>
              <a:rPr lang="en-US" sz="4000" dirty="0"/>
              <a:t>NN</a:t>
            </a:r>
          </a:p>
        </p:txBody>
      </p:sp>
      <p:sp>
        <p:nvSpPr>
          <p:cNvPr id="42" name="Left Arrow 41"/>
          <p:cNvSpPr/>
          <p:nvPr/>
        </p:nvSpPr>
        <p:spPr>
          <a:xfrm>
            <a:off x="5494010" y="2000532"/>
            <a:ext cx="3324954" cy="1130066"/>
          </a:xfrm>
          <a:prstGeom prst="leftArrow">
            <a:avLst>
              <a:gd name="adj1" fmla="val 77902"/>
              <a:gd name="adj2" fmla="val 50000"/>
            </a:avLst>
          </a:prstGeom>
          <a:solidFill>
            <a:schemeClr val="accent2">
              <a:lumMod val="60000"/>
              <a:lumOff val="40000"/>
            </a:schemeClr>
          </a:solidFill>
          <a:ln w="28575">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a:solidFill>
                  <a:schemeClr val="tx1"/>
                </a:solidFill>
              </a:rPr>
              <a:t>Possible Offspring’s Alleles</a:t>
            </a:r>
          </a:p>
        </p:txBody>
      </p:sp>
      <p:sp>
        <p:nvSpPr>
          <p:cNvPr id="14" name="TextBox 13"/>
          <p:cNvSpPr txBox="1"/>
          <p:nvPr/>
        </p:nvSpPr>
        <p:spPr>
          <a:xfrm>
            <a:off x="5540215" y="3806018"/>
            <a:ext cx="3485249" cy="461665"/>
          </a:xfrm>
          <a:prstGeom prst="rect">
            <a:avLst/>
          </a:prstGeom>
          <a:noFill/>
        </p:spPr>
        <p:txBody>
          <a:bodyPr wrap="none" rtlCol="0">
            <a:spAutoFit/>
          </a:bodyPr>
          <a:lstStyle/>
          <a:p>
            <a:r>
              <a:rPr lang="en-US" sz="2400" dirty="0"/>
              <a:t>Homozygous NN	50%</a:t>
            </a:r>
          </a:p>
        </p:txBody>
      </p:sp>
      <p:sp>
        <p:nvSpPr>
          <p:cNvPr id="40" name="TextBox 39"/>
          <p:cNvSpPr txBox="1"/>
          <p:nvPr/>
        </p:nvSpPr>
        <p:spPr>
          <a:xfrm>
            <a:off x="5540215" y="4175333"/>
            <a:ext cx="3485249" cy="461665"/>
          </a:xfrm>
          <a:prstGeom prst="rect">
            <a:avLst/>
          </a:prstGeom>
          <a:noFill/>
        </p:spPr>
        <p:txBody>
          <a:bodyPr wrap="none" rtlCol="0">
            <a:spAutoFit/>
          </a:bodyPr>
          <a:lstStyle/>
          <a:p>
            <a:r>
              <a:rPr lang="en-US" sz="2400" dirty="0"/>
              <a:t>Heterozygous Nn	50%</a:t>
            </a:r>
          </a:p>
        </p:txBody>
      </p:sp>
      <p:sp>
        <p:nvSpPr>
          <p:cNvPr id="43" name="TextBox 42"/>
          <p:cNvSpPr txBox="1"/>
          <p:nvPr/>
        </p:nvSpPr>
        <p:spPr>
          <a:xfrm>
            <a:off x="5814138" y="3375957"/>
            <a:ext cx="1439818" cy="461665"/>
          </a:xfrm>
          <a:prstGeom prst="rect">
            <a:avLst/>
          </a:prstGeom>
          <a:noFill/>
        </p:spPr>
        <p:txBody>
          <a:bodyPr wrap="none" rtlCol="0">
            <a:spAutoFit/>
          </a:bodyPr>
          <a:lstStyle/>
          <a:p>
            <a:r>
              <a:rPr lang="en-US" sz="2400" b="1" u="sng" dirty="0"/>
              <a:t>Genotype</a:t>
            </a:r>
          </a:p>
        </p:txBody>
      </p:sp>
      <p:sp>
        <p:nvSpPr>
          <p:cNvPr id="44" name="TextBox 43"/>
          <p:cNvSpPr txBox="1"/>
          <p:nvPr/>
        </p:nvSpPr>
        <p:spPr>
          <a:xfrm>
            <a:off x="7487422" y="3375956"/>
            <a:ext cx="1580304" cy="461665"/>
          </a:xfrm>
          <a:prstGeom prst="rect">
            <a:avLst/>
          </a:prstGeom>
          <a:noFill/>
        </p:spPr>
        <p:txBody>
          <a:bodyPr wrap="none" rtlCol="0">
            <a:spAutoFit/>
          </a:bodyPr>
          <a:lstStyle/>
          <a:p>
            <a:r>
              <a:rPr lang="en-US" sz="2400" b="1" u="sng" dirty="0"/>
              <a:t>Probability</a:t>
            </a:r>
          </a:p>
        </p:txBody>
      </p:sp>
      <p:sp>
        <p:nvSpPr>
          <p:cNvPr id="27" name="TextBox 26"/>
          <p:cNvSpPr txBox="1"/>
          <p:nvPr/>
        </p:nvSpPr>
        <p:spPr>
          <a:xfrm>
            <a:off x="5807778" y="4631826"/>
            <a:ext cx="1572866" cy="461665"/>
          </a:xfrm>
          <a:prstGeom prst="rect">
            <a:avLst/>
          </a:prstGeom>
          <a:noFill/>
        </p:spPr>
        <p:txBody>
          <a:bodyPr wrap="none" rtlCol="0">
            <a:spAutoFit/>
          </a:bodyPr>
          <a:lstStyle/>
          <a:p>
            <a:r>
              <a:rPr lang="en-US" sz="2400" b="1" u="sng" dirty="0"/>
              <a:t>Phenotype</a:t>
            </a:r>
          </a:p>
        </p:txBody>
      </p:sp>
      <p:sp>
        <p:nvSpPr>
          <p:cNvPr id="28" name="TextBox 27"/>
          <p:cNvSpPr txBox="1"/>
          <p:nvPr/>
        </p:nvSpPr>
        <p:spPr>
          <a:xfrm>
            <a:off x="6328374" y="4972641"/>
            <a:ext cx="2739352" cy="461665"/>
          </a:xfrm>
          <a:prstGeom prst="rect">
            <a:avLst/>
          </a:prstGeom>
          <a:noFill/>
        </p:spPr>
        <p:txBody>
          <a:bodyPr wrap="square" rtlCol="0">
            <a:spAutoFit/>
          </a:bodyPr>
          <a:lstStyle/>
          <a:p>
            <a:r>
              <a:rPr lang="en-US" sz="2400" dirty="0"/>
              <a:t>N		100%</a:t>
            </a:r>
          </a:p>
        </p:txBody>
      </p:sp>
      <p:sp>
        <p:nvSpPr>
          <p:cNvPr id="38" name="TextBox 37"/>
          <p:cNvSpPr txBox="1"/>
          <p:nvPr/>
        </p:nvSpPr>
        <p:spPr>
          <a:xfrm>
            <a:off x="7514979" y="4610291"/>
            <a:ext cx="1580304" cy="461665"/>
          </a:xfrm>
          <a:prstGeom prst="rect">
            <a:avLst/>
          </a:prstGeom>
          <a:noFill/>
        </p:spPr>
        <p:txBody>
          <a:bodyPr wrap="none" rtlCol="0">
            <a:spAutoFit/>
          </a:bodyPr>
          <a:lstStyle/>
          <a:p>
            <a:r>
              <a:rPr lang="en-US" sz="2400" b="1" u="sng" dirty="0"/>
              <a:t>Probability</a:t>
            </a:r>
          </a:p>
        </p:txBody>
      </p:sp>
      <p:sp>
        <p:nvSpPr>
          <p:cNvPr id="39" name="TextBox 38"/>
          <p:cNvSpPr txBox="1"/>
          <p:nvPr/>
        </p:nvSpPr>
        <p:spPr>
          <a:xfrm>
            <a:off x="2026884" y="5549569"/>
            <a:ext cx="7097554" cy="646331"/>
          </a:xfrm>
          <a:prstGeom prst="rect">
            <a:avLst/>
          </a:prstGeom>
          <a:noFill/>
        </p:spPr>
        <p:txBody>
          <a:bodyPr wrap="square" rtlCol="0">
            <a:spAutoFit/>
          </a:bodyPr>
          <a:lstStyle/>
          <a:p>
            <a:r>
              <a:rPr lang="en-US" dirty="0"/>
              <a:t>*all offspring would show the dominant phenotype because all possible combinations contain a dominant allele (N)</a:t>
            </a:r>
          </a:p>
        </p:txBody>
      </p:sp>
    </p:spTree>
    <p:extLst>
      <p:ext uri="{BB962C8B-B14F-4D97-AF65-F5344CB8AC3E}">
        <p14:creationId xmlns:p14="http://schemas.microsoft.com/office/powerpoint/2010/main" val="815493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0098"/>
            <a:ext cx="7886700" cy="1325563"/>
          </a:xfrm>
        </p:spPr>
        <p:txBody>
          <a:bodyPr>
            <a:normAutofit/>
          </a:bodyPr>
          <a:lstStyle/>
          <a:p>
            <a:pPr algn="ct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Mendelian Traits</a:t>
            </a:r>
          </a:p>
        </p:txBody>
      </p:sp>
      <p:pic>
        <p:nvPicPr>
          <p:cNvPr id="5" name="Picture 4"/>
          <p:cNvPicPr>
            <a:picLocks noChangeAspect="1"/>
          </p:cNvPicPr>
          <p:nvPr/>
        </p:nvPicPr>
        <p:blipFill>
          <a:blip r:embed="rId3"/>
          <a:stretch>
            <a:fillRect/>
          </a:stretch>
        </p:blipFill>
        <p:spPr>
          <a:xfrm>
            <a:off x="2362200" y="4022528"/>
            <a:ext cx="4038600" cy="2012848"/>
          </a:xfrm>
          <a:prstGeom prst="rect">
            <a:avLst/>
          </a:prstGeom>
        </p:spPr>
      </p:pic>
      <p:sp>
        <p:nvSpPr>
          <p:cNvPr id="12" name="Content Placeholder 11"/>
          <p:cNvSpPr>
            <a:spLocks noGrp="1"/>
          </p:cNvSpPr>
          <p:nvPr>
            <p:ph idx="1"/>
          </p:nvPr>
        </p:nvSpPr>
        <p:spPr>
          <a:xfrm>
            <a:off x="304800" y="1383014"/>
            <a:ext cx="8686800" cy="2561582"/>
          </a:xfrm>
        </p:spPr>
        <p:txBody>
          <a:bodyPr>
            <a:normAutofit/>
          </a:bodyPr>
          <a:lstStyle/>
          <a:p>
            <a:pPr>
              <a:spcAft>
                <a:spcPts val="1200"/>
              </a:spcAft>
            </a:pPr>
            <a:r>
              <a:rPr lang="en-US" dirty="0"/>
              <a:t>Traits that are controlled by a single gene</a:t>
            </a:r>
          </a:p>
          <a:p>
            <a:pPr>
              <a:spcBef>
                <a:spcPts val="600"/>
              </a:spcBef>
              <a:spcAft>
                <a:spcPts val="600"/>
              </a:spcAft>
            </a:pPr>
            <a:r>
              <a:rPr lang="en-US" dirty="0"/>
              <a:t>Tongue rolling is NOT a true Mendelian trait</a:t>
            </a:r>
          </a:p>
          <a:p>
            <a:pPr lvl="1">
              <a:spcBef>
                <a:spcPts val="0"/>
              </a:spcBef>
              <a:spcAft>
                <a:spcPts val="1200"/>
              </a:spcAft>
            </a:pPr>
            <a:r>
              <a:rPr lang="en-US" dirty="0"/>
              <a:t>Once thought that widows peak, connected ear lobes, etc. were true Mendelian traits</a:t>
            </a:r>
          </a:p>
          <a:p>
            <a:pPr>
              <a:spcAft>
                <a:spcPts val="1200"/>
              </a:spcAft>
            </a:pPr>
            <a:r>
              <a:rPr lang="en-US" dirty="0"/>
              <a:t>Ear wax is controlled by a single gene (wet vs. dry)</a:t>
            </a:r>
          </a:p>
          <a:p>
            <a:pPr>
              <a:spcAft>
                <a:spcPts val="1200"/>
              </a:spcAft>
            </a:pPr>
            <a:r>
              <a:rPr lang="en-US" dirty="0">
                <a:hlinkClick r:id="rId4"/>
              </a:rPr>
              <a:t>https://www.youtube.com/watch?v=CBezq1fFUEA</a:t>
            </a:r>
            <a:endParaRPr lang="en-US" dirty="0"/>
          </a:p>
        </p:txBody>
      </p:sp>
    </p:spTree>
    <p:extLst>
      <p:ext uri="{BB962C8B-B14F-4D97-AF65-F5344CB8AC3E}">
        <p14:creationId xmlns:p14="http://schemas.microsoft.com/office/powerpoint/2010/main" val="1007600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Genetics Review</a:t>
            </a:r>
          </a:p>
        </p:txBody>
      </p:sp>
      <p:sp>
        <p:nvSpPr>
          <p:cNvPr id="3" name="Subtitle 2"/>
          <p:cNvSpPr>
            <a:spLocks noGrp="1"/>
          </p:cNvSpPr>
          <p:nvPr>
            <p:ph idx="1"/>
          </p:nvPr>
        </p:nvSpPr>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lgn="ctr">
              <a:buNone/>
            </a:pPr>
            <a:endParaRPr lang="en-US" dirty="0"/>
          </a:p>
          <a:p>
            <a:pPr marL="0" indent="0" algn="ctr">
              <a:buNone/>
            </a:pPr>
            <a:r>
              <a:rPr lang="en-US" dirty="0">
                <a:hlinkClick r:id="rId3"/>
              </a:rPr>
              <a:t>https://www.youtube.com/watch?v=NR3779ef9yQ</a:t>
            </a:r>
            <a:endParaRPr lang="en-US" dirty="0"/>
          </a:p>
          <a:p>
            <a:pPr marL="0" indent="0" algn="ctr">
              <a:buNone/>
            </a:pPr>
            <a:endParaRPr lang="en-US" dirty="0"/>
          </a:p>
        </p:txBody>
      </p:sp>
      <p:pic>
        <p:nvPicPr>
          <p:cNvPr id="5" name="Picture 4"/>
          <p:cNvPicPr>
            <a:picLocks noChangeAspect="1"/>
          </p:cNvPicPr>
          <p:nvPr/>
        </p:nvPicPr>
        <p:blipFill>
          <a:blip r:embed="rId4"/>
          <a:stretch>
            <a:fillRect/>
          </a:stretch>
        </p:blipFill>
        <p:spPr>
          <a:xfrm>
            <a:off x="2286000" y="1447800"/>
            <a:ext cx="4572000" cy="3419475"/>
          </a:xfrm>
          <a:prstGeom prst="rect">
            <a:avLst/>
          </a:prstGeom>
        </p:spPr>
      </p:pic>
    </p:spTree>
    <p:extLst>
      <p:ext uri="{BB962C8B-B14F-4D97-AF65-F5344CB8AC3E}">
        <p14:creationId xmlns:p14="http://schemas.microsoft.com/office/powerpoint/2010/main" val="1233736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Vocabulary Review</a:t>
            </a:r>
          </a:p>
        </p:txBody>
      </p:sp>
      <p:sp>
        <p:nvSpPr>
          <p:cNvPr id="3" name="Subtitle 2"/>
          <p:cNvSpPr>
            <a:spLocks noGrp="1"/>
          </p:cNvSpPr>
          <p:nvPr>
            <p:ph idx="1"/>
          </p:nvPr>
        </p:nvSpPr>
        <p:spPr/>
        <p:txBody>
          <a:bodyPr>
            <a:normAutofit/>
          </a:bodyPr>
          <a:lstStyle/>
          <a:p>
            <a:r>
              <a:rPr lang="en-US" b="1" dirty="0"/>
              <a:t>Gene: </a:t>
            </a:r>
            <a:r>
              <a:rPr lang="en-US" dirty="0"/>
              <a:t>a section of DNA that codes for a certain trait</a:t>
            </a:r>
          </a:p>
          <a:p>
            <a:r>
              <a:rPr lang="en-US" b="1" dirty="0"/>
              <a:t>Allele: </a:t>
            </a:r>
            <a:r>
              <a:rPr lang="en-US" dirty="0"/>
              <a:t>a variant of a gene </a:t>
            </a:r>
          </a:p>
          <a:p>
            <a:r>
              <a:rPr lang="en-US" b="1" dirty="0"/>
              <a:t>Dominant allele: </a:t>
            </a:r>
            <a:r>
              <a:rPr lang="en-US" dirty="0"/>
              <a:t>written as an uppercase letter; 1 copy of this allele must be present to produce the dominant phenotype </a:t>
            </a:r>
          </a:p>
          <a:p>
            <a:r>
              <a:rPr lang="en-US" b="1" dirty="0"/>
              <a:t>Recessive allele: </a:t>
            </a:r>
            <a:r>
              <a:rPr lang="en-US" dirty="0"/>
              <a:t>written as a lowercase letter; 2 copies of this allele must be present to produce the recessive phenotype</a:t>
            </a:r>
          </a:p>
          <a:p>
            <a:r>
              <a:rPr lang="en-US" b="1" dirty="0"/>
              <a:t>Genotype: </a:t>
            </a:r>
            <a:r>
              <a:rPr lang="en-US" dirty="0"/>
              <a:t>genetic information responsible for an observable trait</a:t>
            </a:r>
          </a:p>
          <a:p>
            <a:r>
              <a:rPr lang="en-US" b="1" dirty="0"/>
              <a:t>Phenotype: </a:t>
            </a:r>
            <a:r>
              <a:rPr lang="en-US" dirty="0"/>
              <a:t>observable characteristic</a:t>
            </a:r>
          </a:p>
          <a:p>
            <a:r>
              <a:rPr lang="en-US" b="1" dirty="0"/>
              <a:t>Homozygous genotype: </a:t>
            </a:r>
            <a:r>
              <a:rPr lang="en-US" dirty="0"/>
              <a:t>gene with two of the same alleles (NN or nn)</a:t>
            </a:r>
          </a:p>
          <a:p>
            <a:r>
              <a:rPr lang="en-US" b="1" dirty="0"/>
              <a:t>Heterozygous genotype: </a:t>
            </a:r>
            <a:r>
              <a:rPr lang="en-US" dirty="0"/>
              <a:t>gene with two different alleles (Nn)</a:t>
            </a:r>
          </a:p>
        </p:txBody>
      </p:sp>
    </p:spTree>
    <p:extLst>
      <p:ext uri="{BB962C8B-B14F-4D97-AF65-F5344CB8AC3E}">
        <p14:creationId xmlns:p14="http://schemas.microsoft.com/office/powerpoint/2010/main" val="3519015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Discussion Questions</a:t>
            </a:r>
          </a:p>
        </p:txBody>
      </p:sp>
      <p:sp>
        <p:nvSpPr>
          <p:cNvPr id="3" name="Subtitle 2"/>
          <p:cNvSpPr>
            <a:spLocks noGrp="1"/>
          </p:cNvSpPr>
          <p:nvPr>
            <p:ph idx="1"/>
          </p:nvPr>
        </p:nvSpPr>
        <p:spPr/>
        <p:txBody>
          <a:bodyPr>
            <a:normAutofit/>
          </a:bodyPr>
          <a:lstStyle/>
          <a:p>
            <a:r>
              <a:rPr lang="en-US" dirty="0"/>
              <a:t>How do the parents’ genes affect offspring?</a:t>
            </a:r>
          </a:p>
          <a:p>
            <a:endParaRPr lang="en-US" dirty="0"/>
          </a:p>
          <a:p>
            <a:endParaRPr lang="en-US" dirty="0"/>
          </a:p>
          <a:p>
            <a:r>
              <a:rPr lang="en-US" dirty="0"/>
              <a:t>Why is it important to predict the probability of a particular genotype being passed onto future offspring?</a:t>
            </a:r>
          </a:p>
          <a:p>
            <a:endParaRPr lang="en-US" dirty="0"/>
          </a:p>
        </p:txBody>
      </p:sp>
      <p:pic>
        <p:nvPicPr>
          <p:cNvPr id="5" name="Picture 4"/>
          <p:cNvPicPr>
            <a:picLocks noChangeAspect="1"/>
          </p:cNvPicPr>
          <p:nvPr/>
        </p:nvPicPr>
        <p:blipFill>
          <a:blip r:embed="rId3"/>
          <a:stretch>
            <a:fillRect/>
          </a:stretch>
        </p:blipFill>
        <p:spPr>
          <a:xfrm>
            <a:off x="3652838" y="4158951"/>
            <a:ext cx="923925" cy="1905000"/>
          </a:xfrm>
          <a:prstGeom prst="rect">
            <a:avLst/>
          </a:prstGeom>
        </p:spPr>
      </p:pic>
    </p:spTree>
    <p:extLst>
      <p:ext uri="{BB962C8B-B14F-4D97-AF65-F5344CB8AC3E}">
        <p14:creationId xmlns:p14="http://schemas.microsoft.com/office/powerpoint/2010/main" val="4230728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Sheep Information</a:t>
            </a:r>
          </a:p>
        </p:txBody>
      </p:sp>
      <p:sp>
        <p:nvSpPr>
          <p:cNvPr id="3" name="Subtitle 2"/>
          <p:cNvSpPr>
            <a:spLocks noGrp="1"/>
          </p:cNvSpPr>
          <p:nvPr>
            <p:ph idx="1"/>
          </p:nvPr>
        </p:nvSpPr>
        <p:spPr>
          <a:xfrm>
            <a:off x="764966" y="1319523"/>
            <a:ext cx="7886700" cy="4351338"/>
          </a:xfrm>
        </p:spPr>
        <p:txBody>
          <a:bodyPr>
            <a:normAutofit/>
          </a:bodyPr>
          <a:lstStyle/>
          <a:p>
            <a:pPr>
              <a:spcBef>
                <a:spcPts val="0"/>
              </a:spcBef>
              <a:spcAft>
                <a:spcPts val="1200"/>
              </a:spcAft>
            </a:pPr>
            <a:r>
              <a:rPr lang="en-US" sz="2400" dirty="0"/>
              <a:t>Ruminant animals raised for meat and wool</a:t>
            </a:r>
          </a:p>
          <a:p>
            <a:pPr>
              <a:spcBef>
                <a:spcPts val="0"/>
              </a:spcBef>
              <a:spcAft>
                <a:spcPts val="1200"/>
              </a:spcAft>
            </a:pPr>
            <a:r>
              <a:rPr lang="en-US" sz="2400" dirty="0"/>
              <a:t>5.28 million sheep in the United States</a:t>
            </a:r>
          </a:p>
          <a:p>
            <a:pPr>
              <a:spcBef>
                <a:spcPts val="0"/>
              </a:spcBef>
              <a:spcAft>
                <a:spcPts val="1200"/>
              </a:spcAft>
            </a:pPr>
            <a:r>
              <a:rPr lang="en-US" sz="2400" dirty="0"/>
              <a:t>Over 200 different breeds of sheep exist today!</a:t>
            </a:r>
          </a:p>
          <a:p>
            <a:pPr lvl="1">
              <a:spcBef>
                <a:spcPts val="0"/>
              </a:spcBef>
              <a:spcAft>
                <a:spcPts val="1200"/>
              </a:spcAft>
            </a:pPr>
            <a:r>
              <a:rPr lang="en-US" sz="2100" dirty="0"/>
              <a:t>This diversity is the result of natural selection and selective breeding</a:t>
            </a:r>
          </a:p>
        </p:txBody>
      </p:sp>
      <p:pic>
        <p:nvPicPr>
          <p:cNvPr id="5" name="Picture 4"/>
          <p:cNvPicPr>
            <a:picLocks noChangeAspect="1"/>
          </p:cNvPicPr>
          <p:nvPr/>
        </p:nvPicPr>
        <p:blipFill>
          <a:blip r:embed="rId3"/>
          <a:stretch>
            <a:fillRect/>
          </a:stretch>
        </p:blipFill>
        <p:spPr>
          <a:xfrm>
            <a:off x="1324894" y="4349766"/>
            <a:ext cx="2213177" cy="1502322"/>
          </a:xfrm>
          <a:prstGeom prst="rect">
            <a:avLst/>
          </a:prstGeom>
        </p:spPr>
      </p:pic>
      <p:pic>
        <p:nvPicPr>
          <p:cNvPr id="11" name="Picture 10"/>
          <p:cNvPicPr>
            <a:picLocks noChangeAspect="1"/>
          </p:cNvPicPr>
          <p:nvPr/>
        </p:nvPicPr>
        <p:blipFill>
          <a:blip r:embed="rId4"/>
          <a:stretch>
            <a:fillRect/>
          </a:stretch>
        </p:blipFill>
        <p:spPr>
          <a:xfrm>
            <a:off x="3419755" y="4148428"/>
            <a:ext cx="1609725" cy="1937419"/>
          </a:xfrm>
          <a:prstGeom prst="rect">
            <a:avLst/>
          </a:prstGeom>
        </p:spPr>
      </p:pic>
      <p:sp>
        <p:nvSpPr>
          <p:cNvPr id="13" name="TextBox 12"/>
          <p:cNvSpPr txBox="1"/>
          <p:nvPr/>
        </p:nvSpPr>
        <p:spPr>
          <a:xfrm>
            <a:off x="1974283" y="5902972"/>
            <a:ext cx="914400" cy="369332"/>
          </a:xfrm>
          <a:prstGeom prst="rect">
            <a:avLst/>
          </a:prstGeom>
          <a:noFill/>
        </p:spPr>
        <p:txBody>
          <a:bodyPr wrap="square" rtlCol="0">
            <a:spAutoFit/>
          </a:bodyPr>
          <a:lstStyle/>
          <a:p>
            <a:r>
              <a:rPr lang="en-US" dirty="0"/>
              <a:t>Suffolk</a:t>
            </a:r>
          </a:p>
        </p:txBody>
      </p:sp>
      <p:sp>
        <p:nvSpPr>
          <p:cNvPr id="14" name="TextBox 13"/>
          <p:cNvSpPr txBox="1"/>
          <p:nvPr/>
        </p:nvSpPr>
        <p:spPr>
          <a:xfrm>
            <a:off x="3563227" y="6124813"/>
            <a:ext cx="1066800" cy="369332"/>
          </a:xfrm>
          <a:prstGeom prst="rect">
            <a:avLst/>
          </a:prstGeom>
          <a:noFill/>
        </p:spPr>
        <p:txBody>
          <a:bodyPr wrap="square" rtlCol="0">
            <a:spAutoFit/>
          </a:bodyPr>
          <a:lstStyle/>
          <a:p>
            <a:r>
              <a:rPr lang="en-US" dirty="0"/>
              <a:t>Dorset</a:t>
            </a:r>
          </a:p>
        </p:txBody>
      </p:sp>
      <p:sp>
        <p:nvSpPr>
          <p:cNvPr id="15" name="TextBox 14"/>
          <p:cNvSpPr txBox="1"/>
          <p:nvPr/>
        </p:nvSpPr>
        <p:spPr>
          <a:xfrm>
            <a:off x="5500642" y="5791053"/>
            <a:ext cx="1023921" cy="369332"/>
          </a:xfrm>
          <a:prstGeom prst="rect">
            <a:avLst/>
          </a:prstGeom>
          <a:noFill/>
        </p:spPr>
        <p:txBody>
          <a:bodyPr wrap="square" rtlCol="0">
            <a:spAutoFit/>
          </a:bodyPr>
          <a:lstStyle/>
          <a:p>
            <a:r>
              <a:rPr lang="en-US" dirty="0"/>
              <a:t>Merino</a:t>
            </a:r>
          </a:p>
        </p:txBody>
      </p:sp>
      <p:pic>
        <p:nvPicPr>
          <p:cNvPr id="16" name="Picture 15"/>
          <p:cNvPicPr>
            <a:picLocks noChangeAspect="1"/>
          </p:cNvPicPr>
          <p:nvPr/>
        </p:nvPicPr>
        <p:blipFill>
          <a:blip r:embed="rId5"/>
          <a:stretch>
            <a:fillRect/>
          </a:stretch>
        </p:blipFill>
        <p:spPr>
          <a:xfrm>
            <a:off x="5190579" y="4279105"/>
            <a:ext cx="1705694" cy="1505024"/>
          </a:xfrm>
          <a:prstGeom prst="rect">
            <a:avLst/>
          </a:prstGeom>
        </p:spPr>
      </p:pic>
    </p:spTree>
    <p:extLst>
      <p:ext uri="{BB962C8B-B14F-4D97-AF65-F5344CB8AC3E}">
        <p14:creationId xmlns:p14="http://schemas.microsoft.com/office/powerpoint/2010/main" val="6677799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14674</TotalTime>
  <Words>1700</Words>
  <Application>Microsoft Office PowerPoint</Application>
  <PresentationFormat>On-screen Show (4:3)</PresentationFormat>
  <Paragraphs>247</Paragraphs>
  <Slides>23</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Times New Roman</vt:lpstr>
      <vt:lpstr>Office Theme</vt:lpstr>
      <vt:lpstr>Selectively Breeding Sheep</vt:lpstr>
      <vt:lpstr>Tongue Rolling Activity</vt:lpstr>
      <vt:lpstr>Using Punnett Squares</vt:lpstr>
      <vt:lpstr>Using Punnett Squares</vt:lpstr>
      <vt:lpstr>Mendelian Traits</vt:lpstr>
      <vt:lpstr>Genetics Review</vt:lpstr>
      <vt:lpstr>Vocabulary Review</vt:lpstr>
      <vt:lpstr>Discussion Questions</vt:lpstr>
      <vt:lpstr>Sheep Information</vt:lpstr>
      <vt:lpstr>Activity #2: What is Natural Selection vs. Selective Breeding</vt:lpstr>
      <vt:lpstr>Watch Video</vt:lpstr>
      <vt:lpstr>Discussion Questions</vt:lpstr>
      <vt:lpstr>Spider Leg Syndrome (SLS)</vt:lpstr>
      <vt:lpstr>Keep in Mind!</vt:lpstr>
      <vt:lpstr>Sheep Terms</vt:lpstr>
      <vt:lpstr>Activity #3 – You are a sheep farmer!</vt:lpstr>
      <vt:lpstr>PowerPoint Presentation</vt:lpstr>
      <vt:lpstr>PowerPoint Presentation</vt:lpstr>
      <vt:lpstr>PowerPoint Presentation</vt:lpstr>
      <vt:lpstr>PowerPoint Presentation</vt:lpstr>
      <vt:lpstr>PowerPoint Presentation</vt:lpstr>
      <vt:lpstr>Electrophoresis Gel Test</vt:lpstr>
      <vt:lpstr>Cyber Sheep Online Game (Enriching Activity) </vt:lpstr>
    </vt:vector>
  </TitlesOfParts>
  <Company>BSE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Agricultural Engineering</dc:title>
  <dc:creator>Joe Luck</dc:creator>
  <cp:lastModifiedBy>Erin M. Ingram</cp:lastModifiedBy>
  <cp:revision>226</cp:revision>
  <cp:lastPrinted>2013-10-14T14:56:14Z</cp:lastPrinted>
  <dcterms:created xsi:type="dcterms:W3CDTF">2012-08-23T21:49:41Z</dcterms:created>
  <dcterms:modified xsi:type="dcterms:W3CDTF">2017-05-04T20:20:18Z</dcterms:modified>
</cp:coreProperties>
</file>