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1" r:id="rId5"/>
    <p:sldId id="260" r:id="rId6"/>
    <p:sldId id="265" r:id="rId7"/>
    <p:sldId id="263" r:id="rId8"/>
    <p:sldId id="26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1531" autoAdjust="0"/>
  </p:normalViewPr>
  <p:slideViewPr>
    <p:cSldViewPr snapToGrid="0">
      <p:cViewPr varScale="1">
        <p:scale>
          <a:sx n="99" d="100"/>
          <a:sy n="99"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5503D-EC02-4E2B-BFB4-ECB3A0C17A2B}" type="datetimeFigureOut">
              <a:rPr lang="en-US" smtClean="0"/>
              <a:t>4/28/2017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A7CD34-6BA5-4E71-847A-75246E44DB93}" type="slidenum">
              <a:rPr lang="en-US" smtClean="0"/>
              <a:t>‹#›</a:t>
            </a:fld>
            <a:endParaRPr lang="en-US"/>
          </a:p>
        </p:txBody>
      </p:sp>
    </p:spTree>
    <p:extLst>
      <p:ext uri="{BB962C8B-B14F-4D97-AF65-F5344CB8AC3E}">
        <p14:creationId xmlns:p14="http://schemas.microsoft.com/office/powerpoint/2010/main" val="163799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On the left:</a:t>
            </a:r>
            <a:r>
              <a:rPr lang="en-US" baseline="0" dirty="0" smtClean="0"/>
              <a:t> i</a:t>
            </a:r>
            <a:r>
              <a:rPr lang="en-US" dirty="0" smtClean="0"/>
              <a:t>mage of honey that</a:t>
            </a:r>
            <a:r>
              <a:rPr lang="en-US" baseline="0" dirty="0" smtClean="0"/>
              <a:t> has been stored in the hive in a box called a honey super.</a:t>
            </a:r>
          </a:p>
          <a:p>
            <a:r>
              <a:rPr lang="en-US" baseline="0" dirty="0" smtClean="0"/>
              <a:t>On the right: image of a beekeeper bottling freshly harvested honey</a:t>
            </a:r>
          </a:p>
          <a:p>
            <a:r>
              <a:rPr lang="en-US" baseline="0" dirty="0" smtClean="0"/>
              <a:t>Images courtesy of Alexander Wild (www.alexanderwild.com)</a:t>
            </a:r>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1</a:t>
            </a:fld>
            <a:endParaRPr lang="en-US"/>
          </a:p>
        </p:txBody>
      </p:sp>
    </p:spTree>
    <p:extLst>
      <p:ext uri="{BB962C8B-B14F-4D97-AF65-F5344CB8AC3E}">
        <p14:creationId xmlns:p14="http://schemas.microsoft.com/office/powerpoint/2010/main" val="1917329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Review</a:t>
            </a:r>
            <a:r>
              <a:rPr lang="en-US" baseline="0" dirty="0" smtClean="0"/>
              <a:t> aerobic vs. anaerobic respiration</a:t>
            </a:r>
          </a:p>
          <a:p>
            <a:r>
              <a:rPr lang="en-US" baseline="0" dirty="0" smtClean="0"/>
              <a:t>Discuss similarities and differences with students</a:t>
            </a:r>
          </a:p>
          <a:p>
            <a:pPr marL="171450" indent="-171450">
              <a:buFontTx/>
              <a:buChar char="-"/>
            </a:pPr>
            <a:r>
              <a:rPr lang="en-US" i="1" baseline="0" dirty="0" smtClean="0"/>
              <a:t>Both produce energy in the form of ATP, both require glucose (and not other forms of sugar)</a:t>
            </a:r>
          </a:p>
          <a:p>
            <a:pPr marL="171450" indent="-171450">
              <a:buFontTx/>
              <a:buChar char="-"/>
            </a:pPr>
            <a:r>
              <a:rPr lang="en-US" i="1" baseline="0" dirty="0" smtClean="0"/>
              <a:t>Aerobic respiration produces more energy (38 ATP) compared to anaerobic respiration (2 ATP)</a:t>
            </a:r>
          </a:p>
          <a:p>
            <a:pPr marL="171450" indent="-171450">
              <a:buFontTx/>
              <a:buChar char="-"/>
            </a:pPr>
            <a:r>
              <a:rPr lang="en-US" i="1" baseline="0" dirty="0" smtClean="0"/>
              <a:t>Aerobic requires the presence of oxygen while anaerobic occurs in the absence of oxygen</a:t>
            </a:r>
          </a:p>
          <a:p>
            <a:pPr marL="171450" indent="-171450">
              <a:buFontTx/>
              <a:buChar char="-"/>
            </a:pPr>
            <a:r>
              <a:rPr lang="en-US" i="1" baseline="0" dirty="0" smtClean="0"/>
              <a:t>Waste products are made in anaerobic respiration (alcohol, carbon dioxide, or lactic acid) but not in aerobic respiration</a:t>
            </a:r>
            <a:endParaRPr lang="en-US" i="1" dirty="0"/>
          </a:p>
        </p:txBody>
      </p:sp>
      <p:sp>
        <p:nvSpPr>
          <p:cNvPr id="4" name="Slide Number Placeholder 3"/>
          <p:cNvSpPr>
            <a:spLocks noGrp="1"/>
          </p:cNvSpPr>
          <p:nvPr>
            <p:ph type="sldNum" sz="quarter" idx="10"/>
          </p:nvPr>
        </p:nvSpPr>
        <p:spPr/>
        <p:txBody>
          <a:bodyPr/>
          <a:lstStyle/>
          <a:p>
            <a:fld id="{5CEA918C-9457-474F-8392-648E597DAA3E}" type="slidenum">
              <a:rPr lang="en-US" smtClean="0"/>
              <a:t>2</a:t>
            </a:fld>
            <a:endParaRPr lang="en-US"/>
          </a:p>
        </p:txBody>
      </p:sp>
    </p:spTree>
    <p:extLst>
      <p:ext uri="{BB962C8B-B14F-4D97-AF65-F5344CB8AC3E}">
        <p14:creationId xmlns:p14="http://schemas.microsoft.com/office/powerpoint/2010/main" val="334320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Discuss with students if they will need to mix up sugar solutions</a:t>
            </a:r>
            <a:r>
              <a:rPr lang="en-US" baseline="0" dirty="0" smtClean="0"/>
              <a:t> or if they will have access to pre-made solutions. Provide access to yeast suspension.</a:t>
            </a:r>
            <a:r>
              <a:rPr lang="en-US" baseline="0" dirty="0"/>
              <a:t> </a:t>
            </a:r>
            <a:r>
              <a:rPr lang="en-US" baseline="0" dirty="0" smtClean="0"/>
              <a:t>Show students how to assemble the respirometer.</a:t>
            </a:r>
          </a:p>
        </p:txBody>
      </p:sp>
      <p:sp>
        <p:nvSpPr>
          <p:cNvPr id="4" name="Slide Number Placeholder 3"/>
          <p:cNvSpPr>
            <a:spLocks noGrp="1"/>
          </p:cNvSpPr>
          <p:nvPr>
            <p:ph type="sldNum" sz="quarter" idx="10"/>
          </p:nvPr>
        </p:nvSpPr>
        <p:spPr/>
        <p:txBody>
          <a:bodyPr/>
          <a:lstStyle/>
          <a:p>
            <a:fld id="{5CEA918C-9457-474F-8392-648E597DAA3E}" type="slidenum">
              <a:rPr lang="en-US" smtClean="0"/>
              <a:t>3</a:t>
            </a:fld>
            <a:endParaRPr lang="en-US"/>
          </a:p>
        </p:txBody>
      </p:sp>
    </p:spTree>
    <p:extLst>
      <p:ext uri="{BB962C8B-B14F-4D97-AF65-F5344CB8AC3E}">
        <p14:creationId xmlns:p14="http://schemas.microsoft.com/office/powerpoint/2010/main" val="4060031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To save class time, the yeast suspension</a:t>
            </a:r>
            <a:r>
              <a:rPr lang="en-US" baseline="0" dirty="0" smtClean="0"/>
              <a:t> can be made up to 1 hour in advance.</a:t>
            </a:r>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4</a:t>
            </a:fld>
            <a:endParaRPr lang="en-US"/>
          </a:p>
        </p:txBody>
      </p:sp>
    </p:spTree>
    <p:extLst>
      <p:ext uri="{BB962C8B-B14F-4D97-AF65-F5344CB8AC3E}">
        <p14:creationId xmlns:p14="http://schemas.microsoft.com/office/powerpoint/2010/main" val="1185510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Sugar</a:t>
            </a:r>
            <a:r>
              <a:rPr lang="en-US" baseline="0" dirty="0" smtClean="0"/>
              <a:t> solutions may be measured and mixed in advance to save class time. </a:t>
            </a:r>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5</a:t>
            </a:fld>
            <a:endParaRPr lang="en-US"/>
          </a:p>
        </p:txBody>
      </p:sp>
    </p:spTree>
    <p:extLst>
      <p:ext uri="{BB962C8B-B14F-4D97-AF65-F5344CB8AC3E}">
        <p14:creationId xmlns:p14="http://schemas.microsoft.com/office/powerpoint/2010/main" val="1871403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Students will need a graduated pipette,</a:t>
            </a:r>
            <a:r>
              <a:rPr lang="en-US" baseline="0" dirty="0" smtClean="0"/>
              <a:t> a short length of plastic tubing (1-2”), a 5cc syringe and a droplet of water. </a:t>
            </a:r>
          </a:p>
          <a:p>
            <a:endParaRPr lang="en-US" baseline="0" dirty="0" smtClean="0"/>
          </a:p>
          <a:p>
            <a:r>
              <a:rPr lang="en-US" baseline="0" dirty="0" smtClean="0"/>
              <a:t>When the students have allowed their yeast-sugar mixture to incubate for 5 minutes, they will draw 3mL of the mixture into the syringe. Draw an additional 1mL of air. Add a drop of water to the bottom of the graduated pipette and attach the pipette to the syringe with the plastic tubing. Stand the respirometer upright or vertically. Begin timing when the water droplet reaches the 0 on the graduated pipette.</a:t>
            </a:r>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6</a:t>
            </a:fld>
            <a:endParaRPr lang="en-US"/>
          </a:p>
        </p:txBody>
      </p:sp>
    </p:spTree>
    <p:extLst>
      <p:ext uri="{BB962C8B-B14F-4D97-AF65-F5344CB8AC3E}">
        <p14:creationId xmlns:p14="http://schemas.microsoft.com/office/powerpoint/2010/main" val="2916244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Discuss as a whole class the process bees go through to ripen nectar into honey.</a:t>
            </a:r>
          </a:p>
          <a:p>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Bees remove water by fanning their wings and add an enzyme known as </a:t>
            </a:r>
            <a:r>
              <a:rPr lang="en-US" sz="1200" i="1" kern="1200" baseline="0" dirty="0" err="1" smtClean="0">
                <a:solidFill>
                  <a:schemeClr val="tx1"/>
                </a:solidFill>
                <a:effectLst/>
                <a:latin typeface="+mn-lt"/>
                <a:ea typeface="+mn-ea"/>
                <a:cs typeface="+mn-cs"/>
              </a:rPr>
              <a:t>invertase</a:t>
            </a:r>
            <a:r>
              <a:rPr lang="en-US" sz="1200" i="1" kern="1200" baseline="0" dirty="0" smtClean="0">
                <a:solidFill>
                  <a:schemeClr val="tx1"/>
                </a:solidFill>
                <a:effectLst/>
                <a:latin typeface="+mn-lt"/>
                <a:ea typeface="+mn-ea"/>
                <a:cs typeface="+mn-cs"/>
              </a:rPr>
              <a:t> to break down sucrose into fructose and glucose. The glucose molecules are used to fuel aerobic or anaerobic respiration, creating energy for the bee.</a:t>
            </a:r>
            <a:r>
              <a:rPr lang="en-US" sz="1200" i="1" kern="1200" dirty="0" smtClean="0">
                <a:solidFill>
                  <a:schemeClr val="tx1"/>
                </a:solidFill>
                <a:effectLst/>
                <a:latin typeface="+mn-lt"/>
                <a:ea typeface="+mn-ea"/>
                <a:cs typeface="+mn-cs"/>
              </a:rPr>
              <a:t> </a:t>
            </a:r>
            <a:endParaRPr lang="en-US" i="1" dirty="0"/>
          </a:p>
        </p:txBody>
      </p:sp>
      <p:sp>
        <p:nvSpPr>
          <p:cNvPr id="4" name="Slide Number Placeholder 3"/>
          <p:cNvSpPr>
            <a:spLocks noGrp="1"/>
          </p:cNvSpPr>
          <p:nvPr>
            <p:ph type="sldNum" sz="quarter" idx="10"/>
          </p:nvPr>
        </p:nvSpPr>
        <p:spPr/>
        <p:txBody>
          <a:bodyPr/>
          <a:lstStyle/>
          <a:p>
            <a:fld id="{5CEA918C-9457-474F-8392-648E597DAA3E}" type="slidenum">
              <a:rPr lang="en-US" smtClean="0"/>
              <a:t>7</a:t>
            </a:fld>
            <a:endParaRPr lang="en-US"/>
          </a:p>
        </p:txBody>
      </p:sp>
    </p:spTree>
    <p:extLst>
      <p:ext uri="{BB962C8B-B14F-4D97-AF65-F5344CB8AC3E}">
        <p14:creationId xmlns:p14="http://schemas.microsoft.com/office/powerpoint/2010/main" val="3399469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Have students view this image of honey fermenting in</a:t>
            </a:r>
            <a:r>
              <a:rPr lang="en-US" baseline="0" dirty="0" smtClean="0"/>
              <a:t> honey comb. </a:t>
            </a:r>
          </a:p>
          <a:p>
            <a:r>
              <a:rPr lang="en-US" dirty="0" smtClean="0"/>
              <a:t>Discuss</a:t>
            </a:r>
            <a:r>
              <a:rPr lang="en-US" baseline="0" dirty="0" smtClean="0"/>
              <a:t> what is happening to the honey.</a:t>
            </a:r>
          </a:p>
          <a:p>
            <a:r>
              <a:rPr lang="en-US" i="1" baseline="0" dirty="0" smtClean="0"/>
              <a:t>- This is uncontrolled fermentation of honey by wild yeast. </a:t>
            </a:r>
          </a:p>
          <a:p>
            <a:r>
              <a:rPr lang="en-US" baseline="0" dirty="0" smtClean="0"/>
              <a:t>Discuss if this honey would still be good to eat.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smtClean="0"/>
              <a:t>- </a:t>
            </a:r>
            <a:r>
              <a:rPr lang="en-US" sz="1200" i="1" kern="1200" baseline="0" dirty="0" smtClean="0">
                <a:solidFill>
                  <a:schemeClr val="tx1"/>
                </a:solidFill>
                <a:effectLst/>
                <a:latin typeface="+mn-lt"/>
                <a:ea typeface="+mn-ea"/>
                <a:cs typeface="+mn-cs"/>
              </a:rPr>
              <a:t>This </a:t>
            </a:r>
            <a:r>
              <a:rPr lang="en-US" sz="1200" i="1" kern="1200" dirty="0" smtClean="0">
                <a:solidFill>
                  <a:schemeClr val="tx1"/>
                </a:solidFill>
                <a:effectLst/>
                <a:latin typeface="+mn-lt"/>
                <a:ea typeface="+mn-ea"/>
                <a:cs typeface="+mn-cs"/>
              </a:rPr>
              <a:t>can result in an unpalatable food product for people, loss of market value for the beekeeper, and an unusable food source for bees.</a:t>
            </a:r>
          </a:p>
          <a:p>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8</a:t>
            </a:fld>
            <a:endParaRPr lang="en-US"/>
          </a:p>
        </p:txBody>
      </p:sp>
    </p:spTree>
    <p:extLst>
      <p:ext uri="{BB962C8B-B14F-4D97-AF65-F5344CB8AC3E}">
        <p14:creationId xmlns:p14="http://schemas.microsoft.com/office/powerpoint/2010/main" val="65463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98200B-9B15-4844-BD66-ED75A2DE028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B38B-C56B-405F-BEFB-A22A5A4B8779}" type="slidenum">
              <a:rPr lang="en-US" smtClean="0"/>
              <a:t>‹#›</a:t>
            </a:fld>
            <a:endParaRPr lang="en-US"/>
          </a:p>
        </p:txBody>
      </p:sp>
      <p:sp>
        <p:nvSpPr>
          <p:cNvPr id="7" name="Rectangle 6"/>
          <p:cNvSpPr/>
          <p:nvPr userDrawn="1"/>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61111"/>
            <a:ext cx="9144000" cy="595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536643"/>
            <a:ext cx="9144000" cy="595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227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8200B-9B15-4844-BD66-ED75A2DE028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702395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8200B-9B15-4844-BD66-ED75A2DE028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8625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8200B-9B15-4844-BD66-ED75A2DE028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B38B-C56B-405F-BEFB-A22A5A4B8779}" type="slidenum">
              <a:rPr lang="en-US" smtClean="0"/>
              <a:t>‹#›</a:t>
            </a:fld>
            <a:endParaRPr lang="en-US"/>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6171647" y="5773490"/>
            <a:ext cx="2877722" cy="625626"/>
          </a:xfrm>
          <a:prstGeom prst="rect">
            <a:avLst/>
          </a:prstGeom>
        </p:spPr>
      </p:pic>
      <p:pic>
        <p:nvPicPr>
          <p:cNvPr id="9" name="Picture 8"/>
          <p:cNvPicPr>
            <a:picLocks noChangeAspect="1"/>
          </p:cNvPicPr>
          <p:nvPr userDrawn="1"/>
        </p:nvPicPr>
        <p:blipFill>
          <a:blip r:embed="rId3"/>
          <a:stretch>
            <a:fillRect/>
          </a:stretch>
        </p:blipFill>
        <p:spPr>
          <a:xfrm>
            <a:off x="212234" y="5829234"/>
            <a:ext cx="1858945" cy="514137"/>
          </a:xfrm>
          <a:prstGeom prst="rect">
            <a:avLst/>
          </a:prstGeom>
        </p:spPr>
      </p:pic>
    </p:spTree>
    <p:extLst>
      <p:ext uri="{BB962C8B-B14F-4D97-AF65-F5344CB8AC3E}">
        <p14:creationId xmlns:p14="http://schemas.microsoft.com/office/powerpoint/2010/main" val="39684659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98200B-9B15-4844-BD66-ED75A2DE028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33328341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98200B-9B15-4844-BD66-ED75A2DE028E}"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421145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98200B-9B15-4844-BD66-ED75A2DE028E}" type="datetimeFigureOut">
              <a:rPr lang="en-US" smtClean="0"/>
              <a:t>4/28/2017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26214364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8200B-9B15-4844-BD66-ED75A2DE028E}" type="datetimeFigureOut">
              <a:rPr lang="en-US" smtClean="0"/>
              <a:t>4/28/2017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25850787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8200B-9B15-4844-BD66-ED75A2DE028E}" type="datetimeFigureOut">
              <a:rPr lang="en-US" smtClean="0"/>
              <a:t>4/28/2017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125773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98200B-9B15-4844-BD66-ED75A2DE028E}"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339385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98200B-9B15-4844-BD66-ED75A2DE028E}"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B38B-C56B-405F-BEFB-A22A5A4B8779}" type="slidenum">
              <a:rPr lang="en-US" smtClean="0"/>
              <a:t>‹#›</a:t>
            </a:fld>
            <a:endParaRPr lang="en-US"/>
          </a:p>
        </p:txBody>
      </p:sp>
    </p:spTree>
    <p:extLst>
      <p:ext uri="{BB962C8B-B14F-4D97-AF65-F5344CB8AC3E}">
        <p14:creationId xmlns:p14="http://schemas.microsoft.com/office/powerpoint/2010/main" val="187239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8200B-9B15-4844-BD66-ED75A2DE028E}" type="datetimeFigureOut">
              <a:rPr lang="en-US" smtClean="0"/>
              <a:t>4/28/2017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BB38B-C56B-405F-BEFB-A22A5A4B8779}"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6171647" y="5773490"/>
            <a:ext cx="2877722" cy="625626"/>
          </a:xfrm>
          <a:prstGeom prst="rect">
            <a:avLst/>
          </a:prstGeom>
        </p:spPr>
      </p:pic>
      <p:pic>
        <p:nvPicPr>
          <p:cNvPr id="8" name="Picture 7"/>
          <p:cNvPicPr>
            <a:picLocks noChangeAspect="1"/>
          </p:cNvPicPr>
          <p:nvPr userDrawn="1"/>
        </p:nvPicPr>
        <p:blipFill>
          <a:blip r:embed="rId14"/>
          <a:stretch>
            <a:fillRect/>
          </a:stretch>
        </p:blipFill>
        <p:spPr>
          <a:xfrm>
            <a:off x="212234" y="5829234"/>
            <a:ext cx="1858945" cy="514137"/>
          </a:xfrm>
          <a:prstGeom prst="rect">
            <a:avLst/>
          </a:prstGeom>
        </p:spPr>
      </p:pic>
      <p:sp>
        <p:nvSpPr>
          <p:cNvPr id="9" name="Rectangle 8"/>
          <p:cNvSpPr/>
          <p:nvPr userDrawn="1"/>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261111"/>
            <a:ext cx="9144000" cy="595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0" y="6536643"/>
            <a:ext cx="9144000" cy="595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6958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honeybeesuite.com/uncapped-honey-fermenting-in-the-com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ctrTitle"/>
          </p:nvPr>
        </p:nvSpPr>
        <p:spPr/>
        <p:txBody>
          <a:bodyPr>
            <a:normAutofit/>
          </a:bodyPr>
          <a:lstStyle/>
          <a:p>
            <a:pPr algn="ctr"/>
            <a:r>
              <a:rPr lang="en-US" sz="3200" dirty="0">
                <a:latin typeface="Arial" panose="020B0604020202020204" pitchFamily="34" charset="0"/>
                <a:cs typeface="Arial" panose="020B0604020202020204" pitchFamily="34" charset="0"/>
              </a:rPr>
              <a:t> </a:t>
            </a:r>
          </a:p>
        </p:txBody>
      </p:sp>
      <p:sp>
        <p:nvSpPr>
          <p:cNvPr id="2" name="Subtitle 1"/>
          <p:cNvSpPr>
            <a:spLocks noGrp="1"/>
          </p:cNvSpPr>
          <p:nvPr>
            <p:ph type="subTitle" idx="1"/>
          </p:nvPr>
        </p:nvSpPr>
        <p:spPr>
          <a:xfrm>
            <a:off x="1210058" y="1564002"/>
            <a:ext cx="6858000" cy="1655762"/>
          </a:xfrm>
        </p:spPr>
        <p:txBody>
          <a:bodyPr>
            <a:normAutofit/>
          </a:bodyPr>
          <a:lstStyle/>
          <a:p>
            <a:r>
              <a:rPr lang="en-US" sz="4000" b="1" dirty="0" smtClean="0"/>
              <a:t>Fermentation of Honey</a:t>
            </a:r>
            <a:endParaRPr lang="en-US" sz="4000" b="1"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0308" y="2445136"/>
            <a:ext cx="3647103" cy="2434441"/>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425" y="2445136"/>
            <a:ext cx="3732638" cy="2435546"/>
          </a:xfrm>
          <a:prstGeom prst="rect">
            <a:avLst/>
          </a:prstGeom>
        </p:spPr>
      </p:pic>
    </p:spTree>
    <p:extLst>
      <p:ext uri="{BB962C8B-B14F-4D97-AF65-F5344CB8AC3E}">
        <p14:creationId xmlns:p14="http://schemas.microsoft.com/office/powerpoint/2010/main" val="954169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 </a:t>
            </a:r>
          </a:p>
        </p:txBody>
      </p:sp>
      <p:pic>
        <p:nvPicPr>
          <p:cNvPr id="11" name="Picture 10" descr="Erin Lappy:Users:eriningram:Downloads:Screen Shot 2015-08-03 at 4.00.52 PM.png"/>
          <p:cNvPicPr/>
          <p:nvPr/>
        </p:nvPicPr>
        <p:blipFill>
          <a:blip r:embed="rId3">
            <a:extLst>
              <a:ext uri="{28A0092B-C50C-407E-A947-70E740481C1C}">
                <a14:useLocalDpi xmlns:a14="http://schemas.microsoft.com/office/drawing/2010/main" val="0"/>
              </a:ext>
            </a:extLst>
          </a:blip>
          <a:srcRect/>
          <a:stretch>
            <a:fillRect/>
          </a:stretch>
        </p:blipFill>
        <p:spPr bwMode="auto">
          <a:xfrm>
            <a:off x="170181" y="1469505"/>
            <a:ext cx="4117340" cy="3693160"/>
          </a:xfrm>
          <a:prstGeom prst="rect">
            <a:avLst/>
          </a:prstGeom>
          <a:noFill/>
          <a:ln>
            <a:noFill/>
          </a:ln>
        </p:spPr>
      </p:pic>
      <p:pic>
        <p:nvPicPr>
          <p:cNvPr id="12" name="Picture 11" descr="Erin Lappy:Users:eriningram:Downloads:Screen Shot 2015-08-03 at 4.01.22 PM.png"/>
          <p:cNvPicPr/>
          <p:nvPr/>
        </p:nvPicPr>
        <p:blipFill>
          <a:blip r:embed="rId4">
            <a:extLst>
              <a:ext uri="{28A0092B-C50C-407E-A947-70E740481C1C}">
                <a14:useLocalDpi xmlns:a14="http://schemas.microsoft.com/office/drawing/2010/main" val="0"/>
              </a:ext>
            </a:extLst>
          </a:blip>
          <a:srcRect/>
          <a:stretch>
            <a:fillRect/>
          </a:stretch>
        </p:blipFill>
        <p:spPr bwMode="auto">
          <a:xfrm>
            <a:off x="4257904" y="1409004"/>
            <a:ext cx="4257446" cy="4209650"/>
          </a:xfrm>
          <a:prstGeom prst="rect">
            <a:avLst/>
          </a:prstGeom>
          <a:noFill/>
          <a:ln>
            <a:noFill/>
          </a:ln>
        </p:spPr>
      </p:pic>
      <p:sp>
        <p:nvSpPr>
          <p:cNvPr id="2" name="TextBox 1"/>
          <p:cNvSpPr txBox="1"/>
          <p:nvPr/>
        </p:nvSpPr>
        <p:spPr>
          <a:xfrm>
            <a:off x="791599" y="731096"/>
            <a:ext cx="2874505" cy="738664"/>
          </a:xfrm>
          <a:prstGeom prst="rect">
            <a:avLst/>
          </a:prstGeom>
          <a:noFill/>
        </p:spPr>
        <p:txBody>
          <a:bodyPr wrap="none" rtlCol="0">
            <a:spAutoFit/>
          </a:bodyPr>
          <a:lstStyle/>
          <a:p>
            <a:pPr algn="ctr"/>
            <a:r>
              <a:rPr lang="en-US" sz="2400" dirty="0" smtClean="0"/>
              <a:t>Aerobic Respiration</a:t>
            </a:r>
          </a:p>
          <a:p>
            <a:pPr algn="ctr"/>
            <a:r>
              <a:rPr lang="en-US" dirty="0" smtClean="0"/>
              <a:t>(</a:t>
            </a:r>
            <a:r>
              <a:rPr lang="en-US" b="1" u="sng" dirty="0" smtClean="0"/>
              <a:t>with</a:t>
            </a:r>
            <a:r>
              <a:rPr lang="en-US" b="1" dirty="0" smtClean="0"/>
              <a:t> oxygen</a:t>
            </a:r>
            <a:r>
              <a:rPr lang="en-US" dirty="0" smtClean="0"/>
              <a:t>)</a:t>
            </a:r>
            <a:endParaRPr lang="en-US" dirty="0"/>
          </a:p>
        </p:txBody>
      </p:sp>
      <p:sp>
        <p:nvSpPr>
          <p:cNvPr id="14" name="TextBox 13"/>
          <p:cNvSpPr txBox="1"/>
          <p:nvPr/>
        </p:nvSpPr>
        <p:spPr>
          <a:xfrm>
            <a:off x="4777855" y="731095"/>
            <a:ext cx="3217547" cy="738664"/>
          </a:xfrm>
          <a:prstGeom prst="rect">
            <a:avLst/>
          </a:prstGeom>
          <a:noFill/>
        </p:spPr>
        <p:txBody>
          <a:bodyPr wrap="none" rtlCol="0">
            <a:spAutoFit/>
          </a:bodyPr>
          <a:lstStyle/>
          <a:p>
            <a:pPr algn="ctr"/>
            <a:r>
              <a:rPr lang="en-US" sz="2400" dirty="0" smtClean="0"/>
              <a:t>Anaerobic Respiration</a:t>
            </a:r>
          </a:p>
          <a:p>
            <a:pPr algn="ctr"/>
            <a:r>
              <a:rPr lang="en-US" dirty="0" smtClean="0"/>
              <a:t>(</a:t>
            </a:r>
            <a:r>
              <a:rPr lang="en-US" b="1" u="sng" dirty="0" smtClean="0"/>
              <a:t>without</a:t>
            </a:r>
            <a:r>
              <a:rPr lang="en-US" dirty="0" smtClean="0"/>
              <a:t> </a:t>
            </a:r>
            <a:r>
              <a:rPr lang="en-US" b="1" dirty="0" smtClean="0"/>
              <a:t>oxygen</a:t>
            </a:r>
            <a:r>
              <a:rPr lang="en-US" dirty="0" smtClean="0"/>
              <a:t>)</a:t>
            </a:r>
            <a:endParaRPr lang="en-US" dirty="0"/>
          </a:p>
        </p:txBody>
      </p:sp>
    </p:spTree>
    <p:extLst>
      <p:ext uri="{BB962C8B-B14F-4D97-AF65-F5344CB8AC3E}">
        <p14:creationId xmlns:p14="http://schemas.microsoft.com/office/powerpoint/2010/main" val="2295426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Lab Activity Materials</a:t>
            </a:r>
            <a:endParaRPr lang="en-US" sz="3200" dirty="0">
              <a:latin typeface="Arial" panose="020B0604020202020204" pitchFamily="34" charset="0"/>
              <a:cs typeface="Arial" panose="020B0604020202020204" pitchFamily="34" charset="0"/>
            </a:endParaRPr>
          </a:p>
        </p:txBody>
      </p:sp>
      <p:sp>
        <p:nvSpPr>
          <p:cNvPr id="11" name="Content Placeholder 10"/>
          <p:cNvSpPr>
            <a:spLocks noGrp="1"/>
          </p:cNvSpPr>
          <p:nvPr>
            <p:ph idx="1"/>
          </p:nvPr>
        </p:nvSpPr>
        <p:spPr>
          <a:xfrm>
            <a:off x="628650" y="1825625"/>
            <a:ext cx="7886700" cy="3947865"/>
          </a:xfrm>
        </p:spPr>
        <p:txBody>
          <a:bodyPr numCol="2"/>
          <a:lstStyle/>
          <a:p>
            <a:r>
              <a:rPr lang="en-US" dirty="0"/>
              <a:t>Sugar</a:t>
            </a:r>
          </a:p>
          <a:p>
            <a:r>
              <a:rPr lang="en-US" dirty="0"/>
              <a:t>Warm water</a:t>
            </a:r>
          </a:p>
          <a:p>
            <a:r>
              <a:rPr lang="en-US" dirty="0" smtClean="0"/>
              <a:t>Weighing scales</a:t>
            </a:r>
            <a:endParaRPr lang="en-US" dirty="0"/>
          </a:p>
          <a:p>
            <a:r>
              <a:rPr lang="en-US" dirty="0"/>
              <a:t>Weighing boats or portion cups </a:t>
            </a:r>
          </a:p>
          <a:p>
            <a:r>
              <a:rPr lang="en-US" dirty="0" smtClean="0"/>
              <a:t>Spoons</a:t>
            </a:r>
            <a:endParaRPr lang="en-US" dirty="0"/>
          </a:p>
          <a:p>
            <a:r>
              <a:rPr lang="en-US" dirty="0" smtClean="0"/>
              <a:t>Bowls or beakers</a:t>
            </a:r>
          </a:p>
          <a:p>
            <a:endParaRPr lang="en-US" dirty="0"/>
          </a:p>
          <a:p>
            <a:r>
              <a:rPr lang="en-US" dirty="0"/>
              <a:t>Active dry yeast</a:t>
            </a:r>
          </a:p>
          <a:p>
            <a:r>
              <a:rPr lang="en-US" dirty="0" smtClean="0"/>
              <a:t>50 </a:t>
            </a:r>
            <a:r>
              <a:rPr lang="en-US" dirty="0"/>
              <a:t>mL beakers</a:t>
            </a:r>
          </a:p>
          <a:p>
            <a:r>
              <a:rPr lang="en-US" dirty="0" smtClean="0"/>
              <a:t>Timer </a:t>
            </a:r>
            <a:r>
              <a:rPr lang="en-US" dirty="0"/>
              <a:t>or clock</a:t>
            </a:r>
          </a:p>
          <a:p>
            <a:r>
              <a:rPr lang="en-US" dirty="0"/>
              <a:t>Respirometers</a:t>
            </a:r>
          </a:p>
          <a:p>
            <a:pPr lvl="1"/>
            <a:r>
              <a:rPr lang="en-US" dirty="0" smtClean="0"/>
              <a:t>Syringe </a:t>
            </a:r>
            <a:endParaRPr lang="en-US" dirty="0"/>
          </a:p>
          <a:p>
            <a:pPr lvl="1"/>
            <a:r>
              <a:rPr lang="en-US" dirty="0" smtClean="0"/>
              <a:t>Pipette </a:t>
            </a:r>
            <a:endParaRPr lang="en-US" dirty="0"/>
          </a:p>
          <a:p>
            <a:pPr lvl="1"/>
            <a:r>
              <a:rPr lang="en-US" dirty="0" smtClean="0"/>
              <a:t>Plastic </a:t>
            </a:r>
            <a:r>
              <a:rPr lang="en-US" dirty="0"/>
              <a:t>tubing</a:t>
            </a:r>
          </a:p>
          <a:p>
            <a:r>
              <a:rPr lang="en-US" dirty="0"/>
              <a:t>Student worksheet</a:t>
            </a:r>
          </a:p>
          <a:p>
            <a:endParaRPr lang="en-US" dirty="0"/>
          </a:p>
        </p:txBody>
      </p:sp>
      <p:pic>
        <p:nvPicPr>
          <p:cNvPr id="15" name="image02.png" descr="Screen Shot 2015-08-02 at 6.08.03 PM.png"/>
          <p:cNvPicPr/>
          <p:nvPr/>
        </p:nvPicPr>
        <p:blipFill>
          <a:blip r:embed="rId3">
            <a:extLst>
              <a:ext uri="{28A0092B-C50C-407E-A947-70E740481C1C}">
                <a14:useLocalDpi xmlns:a14="http://schemas.microsoft.com/office/drawing/2010/main" val="0"/>
              </a:ext>
            </a:extLst>
          </a:blip>
          <a:srcRect/>
          <a:stretch>
            <a:fillRect/>
          </a:stretch>
        </p:blipFill>
        <p:spPr>
          <a:xfrm>
            <a:off x="9257179" y="2034278"/>
            <a:ext cx="1028700" cy="3120390"/>
          </a:xfrm>
          <a:prstGeom prst="rect">
            <a:avLst/>
          </a:prstGeom>
          <a:ln/>
        </p:spPr>
      </p:pic>
    </p:spTree>
    <p:extLst>
      <p:ext uri="{BB962C8B-B14F-4D97-AF65-F5344CB8AC3E}">
        <p14:creationId xmlns:p14="http://schemas.microsoft.com/office/powerpoint/2010/main" val="3370186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Lab Activity Procedures</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Making the yeast suspension</a:t>
            </a:r>
            <a:endParaRPr lang="en-US" sz="2800" dirty="0">
              <a:latin typeface="Arial" panose="020B0604020202020204" pitchFamily="34" charset="0"/>
              <a:cs typeface="Arial" panose="020B0604020202020204" pitchFamily="34" charset="0"/>
            </a:endParaRPr>
          </a:p>
        </p:txBody>
      </p:sp>
      <p:sp>
        <p:nvSpPr>
          <p:cNvPr id="11" name="Content Placeholder 10"/>
          <p:cNvSpPr>
            <a:spLocks noGrp="1"/>
          </p:cNvSpPr>
          <p:nvPr>
            <p:ph idx="1"/>
          </p:nvPr>
        </p:nvSpPr>
        <p:spPr/>
        <p:txBody>
          <a:bodyPr/>
          <a:lstStyle/>
          <a:p>
            <a:r>
              <a:rPr lang="en-US" dirty="0" smtClean="0"/>
              <a:t>Make the yeast suspension up to 1 hour before lab</a:t>
            </a:r>
          </a:p>
          <a:p>
            <a:r>
              <a:rPr lang="en-US" dirty="0" smtClean="0"/>
              <a:t>Use warm water!</a:t>
            </a:r>
          </a:p>
          <a:p>
            <a:r>
              <a:rPr lang="en-US" dirty="0" smtClean="0"/>
              <a:t>Weigh out 80g of yeast per liter of water</a:t>
            </a:r>
          </a:p>
          <a:p>
            <a:r>
              <a:rPr lang="en-US" dirty="0" smtClean="0"/>
              <a:t>Stir mixture in bowl or beaker</a:t>
            </a:r>
            <a:endParaRPr lang="en-US" dirty="0"/>
          </a:p>
        </p:txBody>
      </p:sp>
    </p:spTree>
    <p:extLst>
      <p:ext uri="{BB962C8B-B14F-4D97-AF65-F5344CB8AC3E}">
        <p14:creationId xmlns:p14="http://schemas.microsoft.com/office/powerpoint/2010/main" val="3716857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Lab Activity Procedures</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Making the sugar solutions</a:t>
            </a:r>
            <a:endParaRPr lang="en-US" sz="2800" dirty="0">
              <a:latin typeface="Arial" panose="020B0604020202020204" pitchFamily="34" charset="0"/>
              <a:cs typeface="Arial" panose="020B0604020202020204" pitchFamily="34" charset="0"/>
            </a:endParaRPr>
          </a:p>
        </p:txBody>
      </p:sp>
      <p:sp>
        <p:nvSpPr>
          <p:cNvPr id="11" name="Content Placeholder 10"/>
          <p:cNvSpPr>
            <a:spLocks noGrp="1"/>
          </p:cNvSpPr>
          <p:nvPr>
            <p:ph idx="1"/>
          </p:nvPr>
        </p:nvSpPr>
        <p:spPr/>
        <p:txBody>
          <a:bodyPr/>
          <a:lstStyle/>
          <a:p>
            <a:r>
              <a:rPr lang="en-US" dirty="0" smtClean="0"/>
              <a:t>Using </a:t>
            </a:r>
            <a:r>
              <a:rPr lang="en-US" dirty="0" err="1" smtClean="0"/>
              <a:t>weight:volume</a:t>
            </a:r>
            <a:r>
              <a:rPr lang="en-US" dirty="0" smtClean="0"/>
              <a:t> ratio, determine amount of sugar and water to use</a:t>
            </a:r>
          </a:p>
          <a:p>
            <a:r>
              <a:rPr lang="en-US" dirty="0" smtClean="0"/>
              <a:t>Weigh out sugar and add water to bring total up to 100mL</a:t>
            </a:r>
          </a:p>
          <a:p>
            <a:pPr lvl="1"/>
            <a:r>
              <a:rPr lang="en-US" dirty="0" smtClean="0"/>
              <a:t>1g sugar = 1% sugar solution</a:t>
            </a:r>
          </a:p>
          <a:p>
            <a:pPr lvl="1"/>
            <a:r>
              <a:rPr lang="en-US" dirty="0" smtClean="0"/>
              <a:t>5g sugar = 5% sugar solution</a:t>
            </a:r>
          </a:p>
          <a:p>
            <a:pPr lvl="1"/>
            <a:r>
              <a:rPr lang="en-US" dirty="0" smtClean="0"/>
              <a:t>30g sugar = 30% sugar solution</a:t>
            </a:r>
          </a:p>
          <a:p>
            <a:pPr lvl="1"/>
            <a:r>
              <a:rPr lang="en-US" dirty="0" smtClean="0"/>
              <a:t>50g sugar = 50% sugar solution</a:t>
            </a:r>
          </a:p>
          <a:p>
            <a:r>
              <a:rPr lang="en-US" dirty="0" smtClean="0"/>
              <a:t>Mix together in bowls or beakers</a:t>
            </a:r>
            <a:endParaRPr lang="en-US" dirty="0"/>
          </a:p>
        </p:txBody>
      </p:sp>
    </p:spTree>
    <p:extLst>
      <p:ext uri="{BB962C8B-B14F-4D97-AF65-F5344CB8AC3E}">
        <p14:creationId xmlns:p14="http://schemas.microsoft.com/office/powerpoint/2010/main" val="4149518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628648" y="376178"/>
            <a:ext cx="7886700" cy="1325563"/>
          </a:xfrm>
        </p:spPr>
        <p:txBody>
          <a:bodyPr>
            <a:normAutofit/>
          </a:bodyPr>
          <a:lstStyle/>
          <a:p>
            <a:pPr algn="ctr"/>
            <a:r>
              <a:rPr lang="en-US" sz="3200" dirty="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Lab Activity Procedures</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Assembling a respirometer</a:t>
            </a:r>
            <a:endParaRPr lang="en-US" sz="2800" dirty="0">
              <a:latin typeface="Arial" panose="020B0604020202020204" pitchFamily="34" charset="0"/>
              <a:cs typeface="Arial" panose="020B0604020202020204" pitchFamily="34" charset="0"/>
            </a:endParaRPr>
          </a:p>
        </p:txBody>
      </p:sp>
      <p:grpSp>
        <p:nvGrpSpPr>
          <p:cNvPr id="12" name="Group 11"/>
          <p:cNvGrpSpPr/>
          <p:nvPr/>
        </p:nvGrpSpPr>
        <p:grpSpPr>
          <a:xfrm>
            <a:off x="628648" y="2482349"/>
            <a:ext cx="7825106" cy="1670704"/>
            <a:chOff x="0" y="39970"/>
            <a:chExt cx="5268278" cy="1124739"/>
          </a:xfrm>
        </p:grpSpPr>
        <p:pic>
          <p:nvPicPr>
            <p:cNvPr id="14" name="Picture 13" descr="C:\Users\eingram3\Box Sync\NCAL\Lesson Plan Development\Needs to be reviewed\Fermentation of Honey (Done, EI)\Resources\Pipets.gif"/>
            <p:cNvPicPr>
              <a:picLocks noChangeAspect="1"/>
            </p:cNvPicPr>
            <p:nvPr/>
          </p:nvPicPr>
          <p:blipFill rotWithShape="1">
            <a:blip r:embed="rId3">
              <a:extLst>
                <a:ext uri="{28A0092B-C50C-407E-A947-70E740481C1C}">
                  <a14:useLocalDpi xmlns:a14="http://schemas.microsoft.com/office/drawing/2010/main" val="0"/>
                </a:ext>
              </a:extLst>
            </a:blip>
            <a:srcRect t="35624" r="30165" b="47937"/>
            <a:stretch/>
          </p:blipFill>
          <p:spPr bwMode="auto">
            <a:xfrm>
              <a:off x="0" y="361950"/>
              <a:ext cx="3314700" cy="200025"/>
            </a:xfrm>
            <a:prstGeom prst="rect">
              <a:avLst/>
            </a:prstGeom>
            <a:noFill/>
            <a:ln>
              <a:noFill/>
            </a:ln>
            <a:extLst>
              <a:ext uri="{53640926-AAD7-44D8-BBD7-CCE9431645EC}">
                <a14:shadowObscured xmlns:a14="http://schemas.microsoft.com/office/drawing/2010/main"/>
              </a:ext>
            </a:extLst>
          </p:spPr>
        </p:pic>
        <p:pic>
          <p:nvPicPr>
            <p:cNvPr id="15" name="Picture 14" descr="C:\Users\eingram3\Box Sync\NCAL\Lesson Plan Development\Needs to be reviewed\Fermentation of Honey (Done, EI)\Resources\5ml_vector_syringe.sv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a:off x="4029075" y="-485775"/>
              <a:ext cx="573405" cy="1905000"/>
            </a:xfrm>
            <a:prstGeom prst="rect">
              <a:avLst/>
            </a:prstGeom>
            <a:noFill/>
            <a:ln>
              <a:noFill/>
            </a:ln>
          </p:spPr>
        </p:pic>
        <p:sp>
          <p:nvSpPr>
            <p:cNvPr id="16" name="Can 15"/>
            <p:cNvSpPr/>
            <p:nvPr/>
          </p:nvSpPr>
          <p:spPr>
            <a:xfrm rot="16200000">
              <a:off x="3200400" y="152400"/>
              <a:ext cx="133350" cy="657225"/>
            </a:xfrm>
            <a:prstGeom prst="can">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Text Box 2"/>
            <p:cNvSpPr txBox="1">
              <a:spLocks noChangeArrowheads="1"/>
            </p:cNvSpPr>
            <p:nvPr/>
          </p:nvSpPr>
          <p:spPr bwMode="auto">
            <a:xfrm>
              <a:off x="605010" y="792448"/>
              <a:ext cx="1304925" cy="2571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600" dirty="0">
                  <a:effectLst/>
                  <a:latin typeface="Cambria" panose="02040503050406030204" pitchFamily="18" charset="0"/>
                  <a:ea typeface="Calibri" panose="020F0502020204030204" pitchFamily="34" charset="0"/>
                  <a:cs typeface="Times New Roman" panose="02020603050405020304" pitchFamily="18" charset="0"/>
                </a:rPr>
                <a:t>Graduated pipette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Box 2"/>
            <p:cNvSpPr txBox="1">
              <a:spLocks noChangeArrowheads="1"/>
            </p:cNvSpPr>
            <p:nvPr/>
          </p:nvSpPr>
          <p:spPr bwMode="auto">
            <a:xfrm>
              <a:off x="2926050" y="809965"/>
              <a:ext cx="1200150" cy="354744"/>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600" dirty="0">
                  <a:effectLst/>
                  <a:latin typeface="Cambria" panose="02040503050406030204" pitchFamily="18" charset="0"/>
                  <a:ea typeface="Calibri" panose="020F0502020204030204" pitchFamily="34" charset="0"/>
                  <a:cs typeface="Times New Roman" panose="02020603050405020304" pitchFamily="18" charset="0"/>
                </a:rPr>
                <a:t>Short length of plastic tubing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 Box 2"/>
            <p:cNvSpPr txBox="1">
              <a:spLocks noChangeArrowheads="1"/>
            </p:cNvSpPr>
            <p:nvPr/>
          </p:nvSpPr>
          <p:spPr bwMode="auto">
            <a:xfrm>
              <a:off x="3962400" y="885825"/>
              <a:ext cx="904875" cy="235812"/>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600" dirty="0">
                  <a:effectLst/>
                  <a:latin typeface="Cambria" panose="02040503050406030204" pitchFamily="18" charset="0"/>
                  <a:ea typeface="Calibri" panose="020F0502020204030204" pitchFamily="34" charset="0"/>
                  <a:cs typeface="Times New Roman" panose="02020603050405020304" pitchFamily="18" charset="0"/>
                </a:rPr>
                <a:t>5cc syringe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Can 19"/>
            <p:cNvSpPr/>
            <p:nvPr/>
          </p:nvSpPr>
          <p:spPr>
            <a:xfrm rot="16200000">
              <a:off x="3124200" y="400050"/>
              <a:ext cx="133350" cy="161925"/>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Text Box 2"/>
            <p:cNvSpPr txBox="1">
              <a:spLocks noChangeArrowheads="1"/>
            </p:cNvSpPr>
            <p:nvPr/>
          </p:nvSpPr>
          <p:spPr bwMode="auto">
            <a:xfrm>
              <a:off x="3108555" y="39970"/>
              <a:ext cx="1304925" cy="35242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600" dirty="0">
                  <a:effectLst/>
                  <a:latin typeface="Cambria" panose="02040503050406030204" pitchFamily="18" charset="0"/>
                  <a:ea typeface="Calibri" panose="020F0502020204030204" pitchFamily="34" charset="0"/>
                  <a:cs typeface="Times New Roman" panose="02020603050405020304" pitchFamily="18" charset="0"/>
                </a:rPr>
                <a:t>Droplet of water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2" name="Straight Arrow Connector 21"/>
            <p:cNvCxnSpPr/>
            <p:nvPr/>
          </p:nvCxnSpPr>
          <p:spPr>
            <a:xfrm flipV="1">
              <a:off x="704850" y="561975"/>
              <a:ext cx="0" cy="2524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028950" y="590550"/>
              <a:ext cx="0" cy="2524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086225" y="657225"/>
              <a:ext cx="0" cy="2524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209925" y="249523"/>
              <a:ext cx="0" cy="2524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60611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628649" y="680358"/>
            <a:ext cx="7886700" cy="1325563"/>
          </a:xfrm>
        </p:spPr>
        <p:txBody>
          <a:bodyPr>
            <a:normAutofit/>
          </a:bodyPr>
          <a:lstStyle/>
          <a:p>
            <a:pPr algn="ctr"/>
            <a:r>
              <a:rPr lang="en-US" sz="3200" b="1" dirty="0" smtClean="0">
                <a:latin typeface="Arial" panose="020B0604020202020204" pitchFamily="34" charset="0"/>
                <a:cs typeface="Arial" panose="020B0604020202020204" pitchFamily="34" charset="0"/>
              </a:rPr>
              <a:t>Honey as a Source of Energy</a:t>
            </a:r>
            <a:endParaRPr lang="en-US" sz="2800" b="1" dirty="0">
              <a:latin typeface="Arial" panose="020B0604020202020204" pitchFamily="34" charset="0"/>
              <a:cs typeface="Arial" panose="020B0604020202020204" pitchFamily="34" charset="0"/>
            </a:endParaRPr>
          </a:p>
        </p:txBody>
      </p:sp>
      <p:sp>
        <p:nvSpPr>
          <p:cNvPr id="11" name="Content Placeholder 10"/>
          <p:cNvSpPr>
            <a:spLocks noGrp="1"/>
          </p:cNvSpPr>
          <p:nvPr>
            <p:ph idx="1"/>
          </p:nvPr>
        </p:nvSpPr>
        <p:spPr/>
        <p:txBody>
          <a:bodyPr/>
          <a:lstStyle/>
          <a:p>
            <a:endParaRPr lang="en-US" dirty="0"/>
          </a:p>
        </p:txBody>
      </p:sp>
      <p:pic>
        <p:nvPicPr>
          <p:cNvPr id="12" name="Picture 11" descr="Erin Lappy:Users:eriningram:Downloads:Screen Shot 2015-08-03 at 4.01.38 PM.png"/>
          <p:cNvPicPr/>
          <p:nvPr/>
        </p:nvPicPr>
        <p:blipFill>
          <a:blip r:embed="rId3">
            <a:extLst>
              <a:ext uri="{28A0092B-C50C-407E-A947-70E740481C1C}">
                <a14:useLocalDpi xmlns:a14="http://schemas.microsoft.com/office/drawing/2010/main" val="0"/>
              </a:ext>
            </a:extLst>
          </a:blip>
          <a:srcRect/>
          <a:stretch>
            <a:fillRect/>
          </a:stretch>
        </p:blipFill>
        <p:spPr bwMode="auto">
          <a:xfrm>
            <a:off x="1472198" y="2349254"/>
            <a:ext cx="6199603" cy="2158813"/>
          </a:xfrm>
          <a:prstGeom prst="rect">
            <a:avLst/>
          </a:prstGeom>
          <a:noFill/>
          <a:ln>
            <a:noFill/>
          </a:ln>
        </p:spPr>
      </p:pic>
    </p:spTree>
    <p:extLst>
      <p:ext uri="{BB962C8B-B14F-4D97-AF65-F5344CB8AC3E}">
        <p14:creationId xmlns:p14="http://schemas.microsoft.com/office/powerpoint/2010/main" val="2094312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628649" y="421049"/>
            <a:ext cx="7886700" cy="1325563"/>
          </a:xfrm>
        </p:spPr>
        <p:txBody>
          <a:bodyPr>
            <a:normAutofit/>
          </a:bodyPr>
          <a:lstStyle/>
          <a:p>
            <a:pPr algn="ctr"/>
            <a:r>
              <a:rPr lang="en-US" sz="3200" b="1" dirty="0" smtClean="0">
                <a:latin typeface="Arial" panose="020B0604020202020204" pitchFamily="34" charset="0"/>
                <a:cs typeface="Arial" panose="020B0604020202020204" pitchFamily="34" charset="0"/>
              </a:rPr>
              <a:t>A Beekeeper’s Dilemma</a:t>
            </a:r>
            <a:endParaRPr lang="en-US" sz="2800" b="1" dirty="0">
              <a:latin typeface="Arial" panose="020B0604020202020204" pitchFamily="34" charset="0"/>
              <a:cs typeface="Arial" panose="020B0604020202020204" pitchFamily="34" charset="0"/>
            </a:endParaRPr>
          </a:p>
        </p:txBody>
      </p:sp>
      <p:sp>
        <p:nvSpPr>
          <p:cNvPr id="11" name="Content Placeholder 10"/>
          <p:cNvSpPr>
            <a:spLocks noGrp="1"/>
          </p:cNvSpPr>
          <p:nvPr>
            <p:ph idx="1"/>
          </p:nvPr>
        </p:nvSpPr>
        <p:spPr>
          <a:xfrm>
            <a:off x="583824" y="1825625"/>
            <a:ext cx="2113433" cy="3616173"/>
          </a:xfrm>
        </p:spPr>
        <p:txBody>
          <a:bodyPr/>
          <a:lstStyle/>
          <a:p>
            <a:r>
              <a:rPr lang="en-US" dirty="0" smtClean="0"/>
              <a:t>What is happening to this honey?</a:t>
            </a:r>
          </a:p>
          <a:p>
            <a:r>
              <a:rPr lang="en-US" dirty="0" smtClean="0"/>
              <a:t>Is it still good to eat?</a:t>
            </a:r>
            <a:endParaRPr lang="en-US" dirty="0"/>
          </a:p>
        </p:txBody>
      </p:sp>
      <p:pic>
        <p:nvPicPr>
          <p:cNvPr id="14" name="image03.jpg"/>
          <p:cNvPicPr/>
          <p:nvPr/>
        </p:nvPicPr>
        <p:blipFill>
          <a:blip r:embed="rId3"/>
          <a:srcRect/>
          <a:stretch>
            <a:fillRect/>
          </a:stretch>
        </p:blipFill>
        <p:spPr>
          <a:xfrm>
            <a:off x="2742082" y="1551312"/>
            <a:ext cx="5773267" cy="38848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5" name="Text Box 5"/>
          <p:cNvSpPr txBox="1"/>
          <p:nvPr/>
        </p:nvSpPr>
        <p:spPr>
          <a:xfrm>
            <a:off x="2650751" y="5476006"/>
            <a:ext cx="4897529" cy="26065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9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Image source: </a:t>
            </a:r>
            <a:r>
              <a:rPr lang="en-US" sz="900" dirty="0">
                <a:solidFill>
                  <a:srgbClr val="1155CC"/>
                </a:solidFill>
                <a:effectLst/>
                <a:latin typeface="Cambria" panose="02040503050406030204" pitchFamily="18" charset="0"/>
                <a:ea typeface="Cambria" panose="02040503050406030204" pitchFamily="18" charset="0"/>
                <a:cs typeface="Cambria" panose="02040503050406030204" pitchFamily="18" charset="0"/>
                <a:hlinkClick r:id="rId4"/>
              </a:rPr>
              <a:t>http://www.honeybeesuite.com/uncapped-honey-fermenting-in-the-comb/</a:t>
            </a:r>
            <a:endParaRPr lang="en-US" sz="1200" dirty="0">
              <a:solidFill>
                <a:srgbClr val="000000"/>
              </a:solidFill>
              <a:effectLst/>
              <a:latin typeface="Cambria" panose="02040503050406030204" pitchFamily="18" charset="0"/>
              <a:ea typeface="Cambria" panose="02040503050406030204" pitchFamily="18" charset="0"/>
              <a:cs typeface="Cambria" panose="02040503050406030204" pitchFamily="18" charset="0"/>
            </a:endParaRPr>
          </a:p>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020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TotalTime>
  <Words>625</Words>
  <Application>Microsoft Office PowerPoint</Application>
  <PresentationFormat>On-screen Show (4:3)</PresentationFormat>
  <Paragraphs>77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vt:lpstr>
      <vt:lpstr>Times New Roman</vt:lpstr>
      <vt:lpstr>Office Theme</vt:lpstr>
      <vt:lpstr> </vt:lpstr>
      <vt:lpstr> </vt:lpstr>
      <vt:lpstr> Lab Activity Materials</vt:lpstr>
      <vt:lpstr> Lab Activity Procedures Making the yeast suspension</vt:lpstr>
      <vt:lpstr> Lab Activity Procedures Making the sugar solutions</vt:lpstr>
      <vt:lpstr> Lab Activity Procedures Assembling a respirometer</vt:lpstr>
      <vt:lpstr>Honey as a Source of Energy</vt:lpstr>
      <vt:lpstr>A Beekeeper’s Dilemma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Ingram</dc:creator>
  <cp:lastModifiedBy>Erin Ingram</cp:lastModifiedBy>
  <cp:revision>15</cp:revision>
  <dcterms:created xsi:type="dcterms:W3CDTF">2016-01-14T16:59:05Z</dcterms:created>
  <dcterms:modified xsi:type="dcterms:W3CDTF">2017-04-28T16:16:10Z</dcterms:modified>
</cp:coreProperties>
</file>