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handoutMasterIdLst>
    <p:handoutMasterId r:id="rId29"/>
  </p:handoutMasterIdLst>
  <p:sldIdLst>
    <p:sldId id="341" r:id="rId2"/>
    <p:sldId id="342" r:id="rId3"/>
    <p:sldId id="344" r:id="rId4"/>
    <p:sldId id="348" r:id="rId5"/>
    <p:sldId id="347" r:id="rId6"/>
    <p:sldId id="349" r:id="rId7"/>
    <p:sldId id="350" r:id="rId8"/>
    <p:sldId id="357" r:id="rId9"/>
    <p:sldId id="351" r:id="rId10"/>
    <p:sldId id="352" r:id="rId11"/>
    <p:sldId id="353" r:id="rId12"/>
    <p:sldId id="354" r:id="rId13"/>
    <p:sldId id="355" r:id="rId14"/>
    <p:sldId id="356" r:id="rId15"/>
    <p:sldId id="346" r:id="rId16"/>
    <p:sldId id="364" r:id="rId17"/>
    <p:sldId id="343" r:id="rId18"/>
    <p:sldId id="345" r:id="rId19"/>
    <p:sldId id="358" r:id="rId20"/>
    <p:sldId id="360" r:id="rId21"/>
    <p:sldId id="359" r:id="rId22"/>
    <p:sldId id="362" r:id="rId23"/>
    <p:sldId id="361" r:id="rId24"/>
    <p:sldId id="363" r:id="rId25"/>
    <p:sldId id="365" r:id="rId26"/>
    <p:sldId id="366" r:id="rId2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DCB"/>
    <a:srgbClr val="DD0000"/>
    <a:srgbClr val="C80200"/>
    <a:srgbClr val="9E0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1325" autoAdjust="0"/>
  </p:normalViewPr>
  <p:slideViewPr>
    <p:cSldViewPr>
      <p:cViewPr varScale="1">
        <p:scale>
          <a:sx n="111" d="100"/>
          <a:sy n="111" d="100"/>
        </p:scale>
        <p:origin x="6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7F6A8DD-28AD-4240-9D0E-B255B6D6926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9132BEB-F840-4647-A86B-8164791D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9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E63F286-2452-4402-B6EC-78384F9AA37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CEA918C-9457-474F-8392-648E597D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918C-9457-474F-8392-648E597DAA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918C-9457-474F-8392-648E597DAA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7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4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7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2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B981-451A-4099-8BDA-665EC569731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7F6F-17EA-41A7-86EF-F38DE7D4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4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2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8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0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636039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61109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536641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47" y="5773490"/>
            <a:ext cx="2877722" cy="6256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631" y="5829234"/>
            <a:ext cx="1858945" cy="5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6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Backcross Breeding with Transgenic Plants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636039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1109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36641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2" y="340297"/>
            <a:ext cx="7886700" cy="628697"/>
          </a:xfrm>
        </p:spPr>
        <p:txBody>
          <a:bodyPr/>
          <a:lstStyle/>
          <a:p>
            <a:r>
              <a:rPr lang="en-US" b="1" dirty="0" smtClean="0"/>
              <a:t>Backcross Breeding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30995" y="664170"/>
            <a:ext cx="544806" cy="136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2117908" y="908864"/>
            <a:ext cx="440756" cy="110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67" y="12957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948473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transgenic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0995" y="1948473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  <a:endCxn id="21" idx="1"/>
          </p:cNvCxnSpPr>
          <p:nvPr/>
        </p:nvCxnSpPr>
        <p:spPr>
          <a:xfrm>
            <a:off x="2340762" y="2317805"/>
            <a:ext cx="896044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3236806" y="2429507"/>
            <a:ext cx="415501" cy="10387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29916" y="3395295"/>
            <a:ext cx="9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 cross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8" idx="2"/>
            <a:endCxn id="21" idx="3"/>
          </p:cNvCxnSpPr>
          <p:nvPr/>
        </p:nvCxnSpPr>
        <p:spPr>
          <a:xfrm flipH="1">
            <a:off x="3652307" y="2317805"/>
            <a:ext cx="851091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2107" y="2864249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transgenic</a:t>
            </a:r>
          </a:p>
          <a:p>
            <a:r>
              <a:rPr lang="en-US" dirty="0" smtClean="0"/>
              <a:t>50% elite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5002986" y="2103609"/>
            <a:ext cx="544806" cy="13620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1856" y="3400215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1312" y="267708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71916" y="3722314"/>
            <a:ext cx="415501" cy="103875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3497897" y="3764627"/>
            <a:ext cx="774019" cy="4770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7" idx="3"/>
          </p:cNvCxnSpPr>
          <p:nvPr/>
        </p:nvCxnSpPr>
        <p:spPr>
          <a:xfrm flipH="1">
            <a:off x="4687417" y="3769547"/>
            <a:ext cx="536842" cy="4721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95038" y="4664488"/>
            <a:ext cx="129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Backcross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17650" y="4070327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 transgenic</a:t>
            </a:r>
          </a:p>
          <a:p>
            <a:r>
              <a:rPr lang="en-US" dirty="0"/>
              <a:t>7</a:t>
            </a:r>
            <a:r>
              <a:rPr lang="en-US" dirty="0" smtClean="0"/>
              <a:t>5% elite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3247" y="3002748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44758" y="4213060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2" y="340297"/>
            <a:ext cx="7886700" cy="628697"/>
          </a:xfrm>
        </p:spPr>
        <p:txBody>
          <a:bodyPr/>
          <a:lstStyle/>
          <a:p>
            <a:r>
              <a:rPr lang="en-US" b="1" dirty="0" smtClean="0"/>
              <a:t>Backcross Breeding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30995" y="664170"/>
            <a:ext cx="544806" cy="136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2117908" y="908864"/>
            <a:ext cx="440756" cy="110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67" y="12957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948473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transgenic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0995" y="1948473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  <a:endCxn id="21" idx="1"/>
          </p:cNvCxnSpPr>
          <p:nvPr/>
        </p:nvCxnSpPr>
        <p:spPr>
          <a:xfrm>
            <a:off x="2340762" y="2317805"/>
            <a:ext cx="896044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3236806" y="2429507"/>
            <a:ext cx="415501" cy="10387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29916" y="3395295"/>
            <a:ext cx="9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 cross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8" idx="2"/>
            <a:endCxn id="21" idx="3"/>
          </p:cNvCxnSpPr>
          <p:nvPr/>
        </p:nvCxnSpPr>
        <p:spPr>
          <a:xfrm flipH="1">
            <a:off x="3652307" y="2317805"/>
            <a:ext cx="851091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2107" y="2864249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transgenic</a:t>
            </a:r>
          </a:p>
          <a:p>
            <a:r>
              <a:rPr lang="en-US" dirty="0" smtClean="0"/>
              <a:t>50% elite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5002986" y="2103609"/>
            <a:ext cx="544806" cy="13620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1856" y="3400215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1312" y="267708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71916" y="3722314"/>
            <a:ext cx="415501" cy="103875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3497897" y="3764627"/>
            <a:ext cx="774019" cy="4770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7" idx="3"/>
          </p:cNvCxnSpPr>
          <p:nvPr/>
        </p:nvCxnSpPr>
        <p:spPr>
          <a:xfrm flipH="1">
            <a:off x="4687417" y="3769547"/>
            <a:ext cx="536842" cy="4721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95038" y="4664488"/>
            <a:ext cx="129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Backcross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17650" y="4070327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 transgenic</a:t>
            </a:r>
          </a:p>
          <a:p>
            <a:r>
              <a:rPr lang="en-US" dirty="0"/>
              <a:t>7</a:t>
            </a:r>
            <a:r>
              <a:rPr lang="en-US" dirty="0" smtClean="0"/>
              <a:t>5% elite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5923176" y="3404429"/>
            <a:ext cx="544806" cy="13620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13176" y="4667871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83401" y="40584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13247" y="3002748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4758" y="4213060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2" y="340297"/>
            <a:ext cx="7886700" cy="628697"/>
          </a:xfrm>
        </p:spPr>
        <p:txBody>
          <a:bodyPr/>
          <a:lstStyle/>
          <a:p>
            <a:r>
              <a:rPr lang="en-US" b="1" dirty="0" smtClean="0"/>
              <a:t>Backcross Breeding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30995" y="664170"/>
            <a:ext cx="544806" cy="136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2117908" y="908864"/>
            <a:ext cx="440756" cy="110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67" y="12957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948473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transgenic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0995" y="1948473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  <a:endCxn id="21" idx="1"/>
          </p:cNvCxnSpPr>
          <p:nvPr/>
        </p:nvCxnSpPr>
        <p:spPr>
          <a:xfrm>
            <a:off x="2340762" y="2317805"/>
            <a:ext cx="896044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3236806" y="2429507"/>
            <a:ext cx="415501" cy="10387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29916" y="3395295"/>
            <a:ext cx="9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 cross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8" idx="2"/>
            <a:endCxn id="21" idx="3"/>
          </p:cNvCxnSpPr>
          <p:nvPr/>
        </p:nvCxnSpPr>
        <p:spPr>
          <a:xfrm flipH="1">
            <a:off x="3652307" y="2317805"/>
            <a:ext cx="851091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2107" y="2864249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transgenic</a:t>
            </a:r>
          </a:p>
          <a:p>
            <a:r>
              <a:rPr lang="en-US" dirty="0" smtClean="0"/>
              <a:t>50% elite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5002986" y="2103609"/>
            <a:ext cx="544806" cy="13620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1856" y="3400215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1312" y="267708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71916" y="3722314"/>
            <a:ext cx="415501" cy="103875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3497897" y="3764627"/>
            <a:ext cx="774019" cy="4770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7" idx="3"/>
          </p:cNvCxnSpPr>
          <p:nvPr/>
        </p:nvCxnSpPr>
        <p:spPr>
          <a:xfrm flipH="1">
            <a:off x="4687417" y="3769547"/>
            <a:ext cx="536842" cy="4721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95038" y="4664488"/>
            <a:ext cx="129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Backcross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17650" y="4070327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 transgenic</a:t>
            </a:r>
          </a:p>
          <a:p>
            <a:r>
              <a:rPr lang="en-US" dirty="0"/>
              <a:t>7</a:t>
            </a:r>
            <a:r>
              <a:rPr lang="en-US" dirty="0" smtClean="0"/>
              <a:t>5% elite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5923176" y="3404429"/>
            <a:ext cx="544806" cy="13620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13176" y="4667871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83401" y="40584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cxnSp>
        <p:nvCxnSpPr>
          <p:cNvPr id="27" name="Straight Arrow Connector 26"/>
          <p:cNvCxnSpPr>
            <a:endCxn id="28" idx="1"/>
          </p:cNvCxnSpPr>
          <p:nvPr/>
        </p:nvCxnSpPr>
        <p:spPr>
          <a:xfrm>
            <a:off x="4440420" y="5033820"/>
            <a:ext cx="830060" cy="6715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5270480" y="5186033"/>
            <a:ext cx="415501" cy="1038752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endCxn id="28" idx="3"/>
          </p:cNvCxnSpPr>
          <p:nvPr/>
        </p:nvCxnSpPr>
        <p:spPr>
          <a:xfrm flipH="1">
            <a:off x="5685981" y="5037203"/>
            <a:ext cx="509598" cy="6682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5838" y="6133005"/>
            <a:ext cx="129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Backcross 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3247" y="3002748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44758" y="4213060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2" y="340297"/>
            <a:ext cx="7886700" cy="628697"/>
          </a:xfrm>
        </p:spPr>
        <p:txBody>
          <a:bodyPr/>
          <a:lstStyle/>
          <a:p>
            <a:r>
              <a:rPr lang="en-US" b="1" dirty="0" smtClean="0"/>
              <a:t>Backcross Breeding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30995" y="664170"/>
            <a:ext cx="544806" cy="136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2117908" y="908864"/>
            <a:ext cx="440756" cy="110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67" y="12957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948473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transgenic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0995" y="1948473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  <a:endCxn id="21" idx="1"/>
          </p:cNvCxnSpPr>
          <p:nvPr/>
        </p:nvCxnSpPr>
        <p:spPr>
          <a:xfrm>
            <a:off x="2340762" y="2317805"/>
            <a:ext cx="896044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3236806" y="2429507"/>
            <a:ext cx="415501" cy="10387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29916" y="3395295"/>
            <a:ext cx="9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 cross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8" idx="2"/>
            <a:endCxn id="21" idx="3"/>
          </p:cNvCxnSpPr>
          <p:nvPr/>
        </p:nvCxnSpPr>
        <p:spPr>
          <a:xfrm flipH="1">
            <a:off x="3652307" y="2317805"/>
            <a:ext cx="851091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2107" y="2864249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transgenic</a:t>
            </a:r>
          </a:p>
          <a:p>
            <a:r>
              <a:rPr lang="en-US" dirty="0" smtClean="0"/>
              <a:t>50% elite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5002986" y="2103609"/>
            <a:ext cx="544806" cy="13620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1856" y="3400215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1312" y="267708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71916" y="3722314"/>
            <a:ext cx="415501" cy="103875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3497897" y="3764627"/>
            <a:ext cx="774019" cy="4770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7" idx="3"/>
          </p:cNvCxnSpPr>
          <p:nvPr/>
        </p:nvCxnSpPr>
        <p:spPr>
          <a:xfrm flipH="1">
            <a:off x="4687417" y="3769547"/>
            <a:ext cx="536842" cy="4721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95038" y="4664488"/>
            <a:ext cx="129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Backcross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17650" y="4070327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 transgenic</a:t>
            </a:r>
          </a:p>
          <a:p>
            <a:r>
              <a:rPr lang="en-US" dirty="0"/>
              <a:t>7</a:t>
            </a:r>
            <a:r>
              <a:rPr lang="en-US" dirty="0" smtClean="0"/>
              <a:t>5% elite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5923176" y="3404429"/>
            <a:ext cx="544806" cy="13620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13176" y="4667871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83401" y="40584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cxnSp>
        <p:nvCxnSpPr>
          <p:cNvPr id="27" name="Straight Arrow Connector 26"/>
          <p:cNvCxnSpPr>
            <a:endCxn id="28" idx="1"/>
          </p:cNvCxnSpPr>
          <p:nvPr/>
        </p:nvCxnSpPr>
        <p:spPr>
          <a:xfrm>
            <a:off x="4440420" y="5033820"/>
            <a:ext cx="830060" cy="6715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5270480" y="5186033"/>
            <a:ext cx="415501" cy="1038752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endCxn id="28" idx="3"/>
          </p:cNvCxnSpPr>
          <p:nvPr/>
        </p:nvCxnSpPr>
        <p:spPr>
          <a:xfrm flipH="1">
            <a:off x="5685981" y="5037203"/>
            <a:ext cx="509598" cy="6682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5838" y="6133005"/>
            <a:ext cx="129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Backcross 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33424" y="5211225"/>
            <a:ext cx="1781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12.5% transgenic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37.5% elite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4106" y="5218486"/>
            <a:ext cx="104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50% elite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93483" y="4635913"/>
            <a:ext cx="2137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Each parent plant contributes 50% of their genes.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3247" y="3002748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444758" y="4213060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2" y="340297"/>
            <a:ext cx="7886700" cy="628697"/>
          </a:xfrm>
        </p:spPr>
        <p:txBody>
          <a:bodyPr/>
          <a:lstStyle/>
          <a:p>
            <a:r>
              <a:rPr lang="en-US" b="1" dirty="0" smtClean="0"/>
              <a:t>Backcross Breeding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30995" y="664170"/>
            <a:ext cx="544806" cy="136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2117908" y="908864"/>
            <a:ext cx="440756" cy="110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67" y="12957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948473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transgenic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0995" y="1948473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  <a:endCxn id="21" idx="1"/>
          </p:cNvCxnSpPr>
          <p:nvPr/>
        </p:nvCxnSpPr>
        <p:spPr>
          <a:xfrm>
            <a:off x="2340762" y="2317805"/>
            <a:ext cx="896044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3236806" y="2429507"/>
            <a:ext cx="415501" cy="10387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29916" y="3395295"/>
            <a:ext cx="9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 cross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8" idx="2"/>
            <a:endCxn id="21" idx="3"/>
          </p:cNvCxnSpPr>
          <p:nvPr/>
        </p:nvCxnSpPr>
        <p:spPr>
          <a:xfrm flipH="1">
            <a:off x="3652307" y="2317805"/>
            <a:ext cx="851091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2107" y="2864249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transgenic</a:t>
            </a:r>
          </a:p>
          <a:p>
            <a:r>
              <a:rPr lang="en-US" dirty="0" smtClean="0"/>
              <a:t>50% elite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5002986" y="2103609"/>
            <a:ext cx="544806" cy="13620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1856" y="3400215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1312" y="267708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71916" y="3722314"/>
            <a:ext cx="415501" cy="103875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3497897" y="3764627"/>
            <a:ext cx="774019" cy="4770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7" idx="3"/>
          </p:cNvCxnSpPr>
          <p:nvPr/>
        </p:nvCxnSpPr>
        <p:spPr>
          <a:xfrm flipH="1">
            <a:off x="4687417" y="3769547"/>
            <a:ext cx="536842" cy="4721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95038" y="4664488"/>
            <a:ext cx="129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Backcross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17650" y="4070327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 transgenic</a:t>
            </a:r>
          </a:p>
          <a:p>
            <a:r>
              <a:rPr lang="en-US" dirty="0"/>
              <a:t>7</a:t>
            </a:r>
            <a:r>
              <a:rPr lang="en-US" dirty="0" smtClean="0"/>
              <a:t>5% elite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5923176" y="3404429"/>
            <a:ext cx="544806" cy="13620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13176" y="4667871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83401" y="40584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cxnSp>
        <p:nvCxnSpPr>
          <p:cNvPr id="27" name="Straight Arrow Connector 26"/>
          <p:cNvCxnSpPr>
            <a:endCxn id="28" idx="1"/>
          </p:cNvCxnSpPr>
          <p:nvPr/>
        </p:nvCxnSpPr>
        <p:spPr>
          <a:xfrm>
            <a:off x="4440420" y="5033820"/>
            <a:ext cx="830060" cy="6715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5270480" y="5186033"/>
            <a:ext cx="415501" cy="1038752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endCxn id="28" idx="3"/>
          </p:cNvCxnSpPr>
          <p:nvPr/>
        </p:nvCxnSpPr>
        <p:spPr>
          <a:xfrm flipH="1">
            <a:off x="5685981" y="5037203"/>
            <a:ext cx="509598" cy="6682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5838" y="6133005"/>
            <a:ext cx="129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Backcross 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444396" y="5474668"/>
            <a:ext cx="1781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12.5% transgenic</a:t>
            </a:r>
          </a:p>
          <a:p>
            <a:r>
              <a:rPr lang="en-US" dirty="0" smtClean="0"/>
              <a:t>87.5% elite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3247" y="3002748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44758" y="4213060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497307" y="5613167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00540" y="4953000"/>
            <a:ext cx="2967259" cy="15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2" y="340297"/>
            <a:ext cx="7886700" cy="628697"/>
          </a:xfrm>
        </p:spPr>
        <p:txBody>
          <a:bodyPr/>
          <a:lstStyle/>
          <a:p>
            <a:r>
              <a:rPr lang="en-US" b="1" dirty="0" smtClean="0"/>
              <a:t>Backcross Breeding</a:t>
            </a:r>
            <a:endParaRPr lang="en-US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1524000" y="664170"/>
            <a:ext cx="6251886" cy="5838167"/>
            <a:chOff x="703902" y="724300"/>
            <a:chExt cx="6251886" cy="58381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3410897" y="724300"/>
              <a:ext cx="544806" cy="13620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1297810" y="968994"/>
              <a:ext cx="440756" cy="11018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84569" y="135589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3902" y="2008603"/>
              <a:ext cx="1723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100% transgenic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00897" y="2008603"/>
              <a:ext cx="1164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100% elite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2"/>
              <a:endCxn id="21" idx="1"/>
            </p:cNvCxnSpPr>
            <p:nvPr/>
          </p:nvCxnSpPr>
          <p:spPr>
            <a:xfrm>
              <a:off x="1520664" y="2377935"/>
              <a:ext cx="896044" cy="6310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4182888" y="2163739"/>
              <a:ext cx="544806" cy="136201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5103078" y="3464559"/>
              <a:ext cx="544806" cy="136201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6100982" y="4922900"/>
              <a:ext cx="544806" cy="136201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2416708" y="2489637"/>
              <a:ext cx="415501" cy="103875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209818" y="3455425"/>
              <a:ext cx="9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F1 cross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21758" y="3460345"/>
              <a:ext cx="1164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100% elite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93078" y="4728001"/>
              <a:ext cx="1164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100% elite</a:t>
              </a:r>
              <a:endParaRPr lang="en-US" dirty="0"/>
            </a:p>
          </p:txBody>
        </p:sp>
        <p:cxnSp>
          <p:nvCxnSpPr>
            <p:cNvPr id="31" name="Straight Arrow Connector 30"/>
            <p:cNvCxnSpPr>
              <a:stCxn id="8" idx="2"/>
              <a:endCxn id="21" idx="3"/>
            </p:cNvCxnSpPr>
            <p:nvPr/>
          </p:nvCxnSpPr>
          <p:spPr>
            <a:xfrm flipH="1">
              <a:off x="2832209" y="2377935"/>
              <a:ext cx="851091" cy="6310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331214" y="273721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3451818" y="3782444"/>
              <a:ext cx="415501" cy="1038752"/>
            </a:xfrm>
            <a:prstGeom prst="rect">
              <a:avLst/>
            </a:prstGeom>
          </p:spPr>
        </p:pic>
        <p:cxnSp>
          <p:nvCxnSpPr>
            <p:cNvPr id="38" name="Straight Arrow Connector 37"/>
            <p:cNvCxnSpPr>
              <a:stCxn id="23" idx="2"/>
              <a:endCxn id="37" idx="1"/>
            </p:cNvCxnSpPr>
            <p:nvPr/>
          </p:nvCxnSpPr>
          <p:spPr>
            <a:xfrm>
              <a:off x="2677799" y="3824757"/>
              <a:ext cx="774019" cy="4770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7" idx="2"/>
              <a:endCxn id="37" idx="3"/>
            </p:cNvCxnSpPr>
            <p:nvPr/>
          </p:nvCxnSpPr>
          <p:spPr>
            <a:xfrm flipH="1">
              <a:off x="3867319" y="3829677"/>
              <a:ext cx="536842" cy="4721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974940" y="4724618"/>
              <a:ext cx="1290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Backcross 1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63303" y="411853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cxnSp>
          <p:nvCxnSpPr>
            <p:cNvPr id="56" name="Straight Arrow Connector 55"/>
            <p:cNvCxnSpPr>
              <a:stCxn id="52" idx="2"/>
              <a:endCxn id="58" idx="1"/>
            </p:cNvCxnSpPr>
            <p:nvPr/>
          </p:nvCxnSpPr>
          <p:spPr>
            <a:xfrm>
              <a:off x="3620322" y="5093950"/>
              <a:ext cx="830060" cy="6715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4450382" y="5246163"/>
              <a:ext cx="415501" cy="1038752"/>
            </a:xfrm>
            <a:prstGeom prst="rect">
              <a:avLst/>
            </a:prstGeom>
          </p:spPr>
        </p:pic>
        <p:cxnSp>
          <p:nvCxnSpPr>
            <p:cNvPr id="60" name="Straight Arrow Connector 59"/>
            <p:cNvCxnSpPr>
              <a:stCxn id="28" idx="2"/>
              <a:endCxn id="58" idx="3"/>
            </p:cNvCxnSpPr>
            <p:nvPr/>
          </p:nvCxnSpPr>
          <p:spPr>
            <a:xfrm flipH="1">
              <a:off x="4865883" y="5097333"/>
              <a:ext cx="509598" cy="6682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375481" y="547315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35740" y="6193135"/>
              <a:ext cx="1290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Backcross 2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90982" y="6176109"/>
              <a:ext cx="1164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100% elite</a:t>
              </a:r>
              <a:endParaRPr lang="en-US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492107" y="2864249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transgenic</a:t>
            </a:r>
          </a:p>
          <a:p>
            <a:r>
              <a:rPr lang="en-US" dirty="0" smtClean="0"/>
              <a:t>50% elite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417650" y="4070327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 transgenic</a:t>
            </a:r>
          </a:p>
          <a:p>
            <a:r>
              <a:rPr lang="en-US" dirty="0"/>
              <a:t>7</a:t>
            </a:r>
            <a:r>
              <a:rPr lang="en-US" dirty="0" smtClean="0"/>
              <a:t>5% elite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444396" y="5474668"/>
            <a:ext cx="1781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12.5% transgenic</a:t>
            </a:r>
          </a:p>
          <a:p>
            <a:r>
              <a:rPr lang="en-US" dirty="0" smtClean="0"/>
              <a:t>87.5% elite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3247" y="3002748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444758" y="4213060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497307" y="5613167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100540" y="4953000"/>
            <a:ext cx="2967259" cy="15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2" y="340297"/>
            <a:ext cx="7886700" cy="628697"/>
          </a:xfrm>
        </p:spPr>
        <p:txBody>
          <a:bodyPr/>
          <a:lstStyle/>
          <a:p>
            <a:r>
              <a:rPr lang="en-US" b="1" dirty="0" smtClean="0"/>
              <a:t>Backcross Breeding</a:t>
            </a:r>
            <a:endParaRPr lang="en-US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1524000" y="664170"/>
            <a:ext cx="6251886" cy="5838167"/>
            <a:chOff x="703902" y="724300"/>
            <a:chExt cx="6251886" cy="58381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3410897" y="724300"/>
              <a:ext cx="544806" cy="13620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1297810" y="968994"/>
              <a:ext cx="440756" cy="11018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84569" y="135589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3902" y="2008603"/>
              <a:ext cx="1723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100% transgenic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00897" y="2008603"/>
              <a:ext cx="1164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100% elite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2"/>
              <a:endCxn id="21" idx="1"/>
            </p:cNvCxnSpPr>
            <p:nvPr/>
          </p:nvCxnSpPr>
          <p:spPr>
            <a:xfrm>
              <a:off x="1520664" y="2377935"/>
              <a:ext cx="896044" cy="6310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4182888" y="2163739"/>
              <a:ext cx="544806" cy="136201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5103078" y="3464559"/>
              <a:ext cx="544806" cy="136201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6100982" y="4922900"/>
              <a:ext cx="544806" cy="136201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2416708" y="2489637"/>
              <a:ext cx="415501" cy="103875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209818" y="3455425"/>
              <a:ext cx="9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F1 cross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21758" y="3460345"/>
              <a:ext cx="1164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100% elite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93078" y="4728001"/>
              <a:ext cx="1164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100% elite</a:t>
              </a:r>
              <a:endParaRPr lang="en-US" dirty="0"/>
            </a:p>
          </p:txBody>
        </p:sp>
        <p:cxnSp>
          <p:nvCxnSpPr>
            <p:cNvPr id="31" name="Straight Arrow Connector 30"/>
            <p:cNvCxnSpPr>
              <a:stCxn id="8" idx="2"/>
              <a:endCxn id="21" idx="3"/>
            </p:cNvCxnSpPr>
            <p:nvPr/>
          </p:nvCxnSpPr>
          <p:spPr>
            <a:xfrm flipH="1">
              <a:off x="2832209" y="2377935"/>
              <a:ext cx="851091" cy="6310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331214" y="273721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3451818" y="3782444"/>
              <a:ext cx="415501" cy="1038752"/>
            </a:xfrm>
            <a:prstGeom prst="rect">
              <a:avLst/>
            </a:prstGeom>
          </p:spPr>
        </p:pic>
        <p:cxnSp>
          <p:nvCxnSpPr>
            <p:cNvPr id="38" name="Straight Arrow Connector 37"/>
            <p:cNvCxnSpPr>
              <a:stCxn id="23" idx="2"/>
              <a:endCxn id="37" idx="1"/>
            </p:cNvCxnSpPr>
            <p:nvPr/>
          </p:nvCxnSpPr>
          <p:spPr>
            <a:xfrm>
              <a:off x="2677799" y="3824757"/>
              <a:ext cx="774019" cy="4770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7" idx="2"/>
              <a:endCxn id="37" idx="3"/>
            </p:cNvCxnSpPr>
            <p:nvPr/>
          </p:nvCxnSpPr>
          <p:spPr>
            <a:xfrm flipH="1">
              <a:off x="3867319" y="3829677"/>
              <a:ext cx="536842" cy="4721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974940" y="4724618"/>
              <a:ext cx="1290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Backcross 1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63303" y="411853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cxnSp>
          <p:nvCxnSpPr>
            <p:cNvPr id="56" name="Straight Arrow Connector 55"/>
            <p:cNvCxnSpPr>
              <a:stCxn id="52" idx="2"/>
              <a:endCxn id="58" idx="1"/>
            </p:cNvCxnSpPr>
            <p:nvPr/>
          </p:nvCxnSpPr>
          <p:spPr>
            <a:xfrm>
              <a:off x="3620322" y="5093950"/>
              <a:ext cx="830060" cy="6715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1" t="44301" r="5119" b="24017"/>
            <a:stretch/>
          </p:blipFill>
          <p:spPr>
            <a:xfrm>
              <a:off x="4450382" y="5246163"/>
              <a:ext cx="415501" cy="1038752"/>
            </a:xfrm>
            <a:prstGeom prst="rect">
              <a:avLst/>
            </a:prstGeom>
          </p:spPr>
        </p:pic>
        <p:cxnSp>
          <p:nvCxnSpPr>
            <p:cNvPr id="60" name="Straight Arrow Connector 59"/>
            <p:cNvCxnSpPr>
              <a:stCxn id="28" idx="2"/>
              <a:endCxn id="58" idx="3"/>
            </p:cNvCxnSpPr>
            <p:nvPr/>
          </p:nvCxnSpPr>
          <p:spPr>
            <a:xfrm flipH="1">
              <a:off x="4865883" y="5097333"/>
              <a:ext cx="509598" cy="6682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375481" y="547315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35740" y="6193135"/>
              <a:ext cx="1290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Backcross 2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90982" y="6176109"/>
              <a:ext cx="1164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100% elite</a:t>
              </a:r>
              <a:endParaRPr lang="en-US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492107" y="2864249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transgenic</a:t>
            </a:r>
          </a:p>
          <a:p>
            <a:r>
              <a:rPr lang="en-US" dirty="0" smtClean="0"/>
              <a:t>50% elite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417650" y="4070327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 transgenic</a:t>
            </a:r>
          </a:p>
          <a:p>
            <a:r>
              <a:rPr lang="en-US" dirty="0"/>
              <a:t>7</a:t>
            </a:r>
            <a:r>
              <a:rPr lang="en-US" dirty="0" smtClean="0"/>
              <a:t>5% elite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444396" y="5474668"/>
            <a:ext cx="1781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12.5% transgenic</a:t>
            </a:r>
          </a:p>
          <a:p>
            <a:r>
              <a:rPr lang="en-US" dirty="0" smtClean="0"/>
              <a:t>87.5% elite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204667" y="2306766"/>
            <a:ext cx="2481314" cy="1165474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5878" y="3678496"/>
            <a:ext cx="2812104" cy="1074743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104850" y="5031520"/>
            <a:ext cx="2515149" cy="112538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1200" y="866062"/>
            <a:ext cx="3063774" cy="1144691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92267" y="318025"/>
            <a:ext cx="33453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Four crosses have been performed in this example. </a:t>
            </a:r>
          </a:p>
          <a:p>
            <a:endParaRPr lang="en-US" sz="2400" dirty="0"/>
          </a:p>
          <a:p>
            <a:r>
              <a:rPr lang="en-US" sz="2400" dirty="0" smtClean="0"/>
              <a:t>Backcrossing would continue until the offspring has </a:t>
            </a:r>
            <a:r>
              <a:rPr lang="en-US" sz="2400" b="1" dirty="0" smtClean="0">
                <a:solidFill>
                  <a:srgbClr val="7030A0"/>
                </a:solidFill>
              </a:rPr>
              <a:t>&gt;98% elite </a:t>
            </a:r>
            <a:r>
              <a:rPr lang="en-US" sz="2400" dirty="0" smtClean="0"/>
              <a:t>genes and the transgene.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413247" y="3002748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44758" y="4213060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497307" y="5613167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Backcross Breeding Simulation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447800"/>
            <a:ext cx="54292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Now it’s your turn….</a:t>
            </a:r>
          </a:p>
          <a:p>
            <a:pPr marL="800100" lvl="1" indent="-457200">
              <a:buFont typeface="Wingdings" panose="05000000000000000000" pitchFamily="2" charset="2"/>
              <a:buChar char="Ø"/>
            </a:pPr>
            <a:r>
              <a:rPr lang="en-US" sz="2500" dirty="0" smtClean="0"/>
              <a:t>Break into groups of 2-3 students</a:t>
            </a:r>
          </a:p>
          <a:p>
            <a:pPr marL="800100" lvl="1" indent="-457200">
              <a:buFont typeface="Wingdings" panose="05000000000000000000" pitchFamily="2" charset="2"/>
              <a:buChar char="Ø"/>
            </a:pPr>
            <a:r>
              <a:rPr lang="en-US" sz="2500" dirty="0" smtClean="0"/>
              <a:t>To get started, you will need:</a:t>
            </a:r>
          </a:p>
          <a:p>
            <a:pPr marL="1200150" lvl="2" indent="-285750"/>
            <a:r>
              <a:rPr lang="en-US" sz="2100" dirty="0" smtClean="0"/>
              <a:t>Three </a:t>
            </a:r>
            <a:r>
              <a:rPr lang="en-US" sz="2100" dirty="0"/>
              <a:t>plastic cups</a:t>
            </a:r>
          </a:p>
          <a:p>
            <a:pPr marL="1200150" lvl="2" indent="-285750"/>
            <a:r>
              <a:rPr lang="en-US" sz="2100" dirty="0" smtClean="0"/>
              <a:t>Equal amounts of two </a:t>
            </a:r>
            <a:r>
              <a:rPr lang="en-US" sz="2100" dirty="0"/>
              <a:t>different colors of beads</a:t>
            </a:r>
          </a:p>
          <a:p>
            <a:pPr lvl="1"/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23275" r="15625" b="7975"/>
          <a:stretch/>
        </p:blipFill>
        <p:spPr>
          <a:xfrm>
            <a:off x="7322911" y="1371600"/>
            <a:ext cx="1622678" cy="1427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8890" r="48994" b="29999"/>
          <a:stretch/>
        </p:blipFill>
        <p:spPr>
          <a:xfrm>
            <a:off x="5570311" y="3022096"/>
            <a:ext cx="1470431" cy="1295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4" t="18890" b="29999"/>
          <a:stretch/>
        </p:blipFill>
        <p:spPr>
          <a:xfrm>
            <a:off x="5562600" y="4346264"/>
            <a:ext cx="1485852" cy="13092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23275" r="15625" b="7975"/>
          <a:stretch/>
        </p:blipFill>
        <p:spPr>
          <a:xfrm>
            <a:off x="7322911" y="2799558"/>
            <a:ext cx="1622678" cy="1427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23275" r="15625" b="7975"/>
          <a:stretch/>
        </p:blipFill>
        <p:spPr>
          <a:xfrm>
            <a:off x="7322911" y="4227516"/>
            <a:ext cx="1622678" cy="14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Making the first cross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410131"/>
            <a:ext cx="8286750" cy="435133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Begin by filling two cups about half full with one color of beads in each. 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0" b="10998"/>
          <a:stretch/>
        </p:blipFill>
        <p:spPr>
          <a:xfrm>
            <a:off x="2237733" y="2743200"/>
            <a:ext cx="2258067" cy="28947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37734" y="2743200"/>
            <a:ext cx="2258066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100%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transgenic genes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9" b="10998"/>
          <a:stretch/>
        </p:blipFill>
        <p:spPr>
          <a:xfrm>
            <a:off x="4673525" y="2754803"/>
            <a:ext cx="2158327" cy="28831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3525" y="2754803"/>
            <a:ext cx="2158327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100%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elite genes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0" y="2410785"/>
            <a:ext cx="2460987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F1 cross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Making the first cross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8074" y="1439862"/>
            <a:ext cx="7978726" cy="435133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	Pour half of the beads from each cup into the empty cup and mix the beads.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58826"/>
            <a:ext cx="4256911" cy="23227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27435" y="2410785"/>
            <a:ext cx="1858127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Elite</a:t>
            </a:r>
          </a:p>
        </p:txBody>
      </p:sp>
      <p:sp>
        <p:nvSpPr>
          <p:cNvPr id="11" name="Circular Arrow 10"/>
          <p:cNvSpPr/>
          <p:nvPr/>
        </p:nvSpPr>
        <p:spPr>
          <a:xfrm flipH="1">
            <a:off x="2911809" y="2759043"/>
            <a:ext cx="1247393" cy="1506273"/>
          </a:xfrm>
          <a:prstGeom prst="circular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" y="2410785"/>
            <a:ext cx="1809749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Transgenic</a:t>
            </a:r>
          </a:p>
        </p:txBody>
      </p:sp>
      <p:sp>
        <p:nvSpPr>
          <p:cNvPr id="12" name="Circular Arrow 11"/>
          <p:cNvSpPr/>
          <p:nvPr/>
        </p:nvSpPr>
        <p:spPr>
          <a:xfrm>
            <a:off x="1297108" y="2758414"/>
            <a:ext cx="1247393" cy="1506273"/>
          </a:xfrm>
          <a:prstGeom prst="circularArrow">
            <a:avLst/>
          </a:prstGeom>
          <a:solidFill>
            <a:srgbClr val="35BDC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53400"/>
            <a:ext cx="2460987" cy="2328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95248" y="5247382"/>
            <a:ext cx="4899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percentage of the genes…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Are transgenic?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Are elite?</a:t>
            </a:r>
          </a:p>
        </p:txBody>
      </p:sp>
    </p:spTree>
    <p:extLst>
      <p:ext uri="{BB962C8B-B14F-4D97-AF65-F5344CB8AC3E}">
        <p14:creationId xmlns:p14="http://schemas.microsoft.com/office/powerpoint/2010/main" val="38509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680"/>
            <a:ext cx="7629585" cy="4810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72" y="450946"/>
            <a:ext cx="7886700" cy="627467"/>
          </a:xfrm>
        </p:spPr>
        <p:txBody>
          <a:bodyPr/>
          <a:lstStyle/>
          <a:p>
            <a:r>
              <a:rPr lang="en-US" b="1" dirty="0" smtClean="0"/>
              <a:t>Steps in Crop Genetic Engineering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889370" y="4648894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Extract </a:t>
            </a:r>
            <a:r>
              <a:rPr lang="en-US" dirty="0"/>
              <a:t>DNA from organism with a desirable trait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31377" y="2616384"/>
            <a:ext cx="1328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Locate</a:t>
            </a:r>
            <a:r>
              <a:rPr lang="en-US" dirty="0"/>
              <a:t>, remove, and clone the </a:t>
            </a:r>
            <a:r>
              <a:rPr lang="en-US" dirty="0" smtClean="0"/>
              <a:t>gene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4022" y="4016490"/>
            <a:ext cx="14052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3. Modify </a:t>
            </a:r>
            <a:r>
              <a:rPr lang="en-US" dirty="0"/>
              <a:t>the gene to express in a particular way</a:t>
            </a:r>
          </a:p>
        </p:txBody>
      </p:sp>
      <p:sp>
        <p:nvSpPr>
          <p:cNvPr id="8" name="Rectangle 7"/>
          <p:cNvSpPr/>
          <p:nvPr/>
        </p:nvSpPr>
        <p:spPr>
          <a:xfrm>
            <a:off x="6126648" y="4544148"/>
            <a:ext cx="1945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4. Insert </a:t>
            </a:r>
            <a:r>
              <a:rPr lang="en-US" dirty="0"/>
              <a:t>the gene into plant cells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0" y="1377018"/>
            <a:ext cx="175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5. Backcross </a:t>
            </a:r>
            <a:r>
              <a:rPr lang="en-US" b="1" dirty="0"/>
              <a:t>the transgenic (GMO) plant with an elite line to produce a hybrid</a:t>
            </a:r>
          </a:p>
        </p:txBody>
      </p:sp>
    </p:spTree>
    <p:extLst>
      <p:ext uri="{BB962C8B-B14F-4D97-AF65-F5344CB8AC3E}">
        <p14:creationId xmlns:p14="http://schemas.microsoft.com/office/powerpoint/2010/main" val="11195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Prepping for the next cross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862"/>
            <a:ext cx="3409950" cy="18367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After each cross, e</a:t>
            </a:r>
            <a:r>
              <a:rPr lang="en-US" sz="2400" dirty="0" smtClean="0"/>
              <a:t>mpty </a:t>
            </a:r>
            <a:r>
              <a:rPr lang="en-US" sz="2400" dirty="0"/>
              <a:t>the unused beads from </a:t>
            </a:r>
            <a:r>
              <a:rPr lang="en-US" sz="2400" dirty="0" smtClean="0"/>
              <a:t>the parent transgenic cup. This will be your new empty cup.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1" r="47930" b="10999"/>
          <a:stretch/>
        </p:blipFill>
        <p:spPr>
          <a:xfrm>
            <a:off x="58569" y="3669424"/>
            <a:ext cx="2075031" cy="1889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23275" r="15625" b="7975"/>
          <a:stretch/>
        </p:blipFill>
        <p:spPr>
          <a:xfrm>
            <a:off x="2133600" y="3669424"/>
            <a:ext cx="2147544" cy="18898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095" y="3217938"/>
            <a:ext cx="205865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Transgenic</a:t>
            </a:r>
          </a:p>
        </p:txBody>
      </p:sp>
      <p:sp>
        <p:nvSpPr>
          <p:cNvPr id="6" name="Circular Arrow 5"/>
          <p:cNvSpPr/>
          <p:nvPr/>
        </p:nvSpPr>
        <p:spPr>
          <a:xfrm rot="1034797" flipH="1">
            <a:off x="-54091" y="3531385"/>
            <a:ext cx="1159903" cy="1177769"/>
          </a:xfrm>
          <a:prstGeom prst="circularArrow">
            <a:avLst/>
          </a:prstGeom>
          <a:solidFill>
            <a:srgbClr val="35BDC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734969" y="4888624"/>
            <a:ext cx="1066800" cy="416062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9" t="25516" b="10998"/>
          <a:stretch/>
        </p:blipFill>
        <p:spPr>
          <a:xfrm>
            <a:off x="7029660" y="3669424"/>
            <a:ext cx="1979294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4" t="18890" b="29999"/>
          <a:stretch/>
        </p:blipFill>
        <p:spPr>
          <a:xfrm>
            <a:off x="4881052" y="3669424"/>
            <a:ext cx="2148608" cy="1893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28597" y="3217938"/>
            <a:ext cx="1980358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Elite</a:t>
            </a:r>
          </a:p>
        </p:txBody>
      </p:sp>
      <p:sp>
        <p:nvSpPr>
          <p:cNvPr id="10" name="Circular Arrow 9"/>
          <p:cNvSpPr/>
          <p:nvPr/>
        </p:nvSpPr>
        <p:spPr>
          <a:xfrm rot="20382601">
            <a:off x="6280814" y="3334595"/>
            <a:ext cx="1495563" cy="1506273"/>
          </a:xfrm>
          <a:prstGeom prst="circular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1439862"/>
            <a:ext cx="3882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Next, refill the 100% elite cup to full with beads. This will be used in the next cross.</a:t>
            </a:r>
          </a:p>
        </p:txBody>
      </p:sp>
    </p:spTree>
    <p:extLst>
      <p:ext uri="{BB962C8B-B14F-4D97-AF65-F5344CB8AC3E}">
        <p14:creationId xmlns:p14="http://schemas.microsoft.com/office/powerpoint/2010/main" val="23779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29200" y="2194889"/>
            <a:ext cx="3022738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Backcross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199" y="2194889"/>
            <a:ext cx="1524001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F1 cross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6809" y="2194889"/>
            <a:ext cx="1848991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Elite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Making the first backcross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3056"/>
            <a:ext cx="7886700" cy="4351338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en-US" sz="2800" dirty="0"/>
              <a:t>3</a:t>
            </a:r>
            <a:r>
              <a:rPr lang="en-US" sz="2800" dirty="0" smtClean="0"/>
              <a:t>. Pour </a:t>
            </a:r>
            <a:r>
              <a:rPr lang="en-US" sz="2800" dirty="0"/>
              <a:t>half the beads from the F1 cross and 100% elite into an empty cup and mix the beads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t="13914" r="4336" b="4916"/>
          <a:stretch/>
        </p:blipFill>
        <p:spPr>
          <a:xfrm>
            <a:off x="838199" y="2590800"/>
            <a:ext cx="3657601" cy="2667001"/>
          </a:xfrm>
          <a:prstGeom prst="rect">
            <a:avLst/>
          </a:prstGeom>
        </p:spPr>
      </p:pic>
      <p:sp>
        <p:nvSpPr>
          <p:cNvPr id="5" name="Circular Arrow 4"/>
          <p:cNvSpPr/>
          <p:nvPr/>
        </p:nvSpPr>
        <p:spPr>
          <a:xfrm flipH="1">
            <a:off x="2743199" y="2795589"/>
            <a:ext cx="1247393" cy="1506273"/>
          </a:xfrm>
          <a:prstGeom prst="circular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ular Arrow 5"/>
          <p:cNvSpPr/>
          <p:nvPr/>
        </p:nvSpPr>
        <p:spPr>
          <a:xfrm>
            <a:off x="1399416" y="2795589"/>
            <a:ext cx="1247393" cy="1506273"/>
          </a:xfrm>
          <a:prstGeom prst="circularArrow">
            <a:avLst/>
          </a:prstGeom>
          <a:solidFill>
            <a:srgbClr val="35BDC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10000" b="29163"/>
          <a:stretch/>
        </p:blipFill>
        <p:spPr>
          <a:xfrm>
            <a:off x="5029200" y="2590801"/>
            <a:ext cx="3022738" cy="2676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6895" y="5324820"/>
            <a:ext cx="4899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percentage of the genes…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Are transgenic?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Are elite?</a:t>
            </a:r>
          </a:p>
        </p:txBody>
      </p:sp>
    </p:spTree>
    <p:extLst>
      <p:ext uri="{BB962C8B-B14F-4D97-AF65-F5344CB8AC3E}">
        <p14:creationId xmlns:p14="http://schemas.microsoft.com/office/powerpoint/2010/main" val="26375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028597" y="3217938"/>
            <a:ext cx="1980358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Elite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Prepping for the next cross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23275" r="15625" b="7975"/>
          <a:stretch/>
        </p:blipFill>
        <p:spPr>
          <a:xfrm>
            <a:off x="2133600" y="3669424"/>
            <a:ext cx="2147544" cy="1889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9" y="3662566"/>
            <a:ext cx="2000763" cy="189280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734969" y="4888624"/>
            <a:ext cx="1066800" cy="416062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9" t="25516" b="10998"/>
          <a:stretch/>
        </p:blipFill>
        <p:spPr>
          <a:xfrm>
            <a:off x="7029660" y="3669424"/>
            <a:ext cx="1979294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4" t="18890" b="29999"/>
          <a:stretch/>
        </p:blipFill>
        <p:spPr>
          <a:xfrm>
            <a:off x="4881052" y="3669424"/>
            <a:ext cx="2148608" cy="1893176"/>
          </a:xfrm>
          <a:prstGeom prst="rect">
            <a:avLst/>
          </a:prstGeom>
        </p:spPr>
      </p:pic>
      <p:sp>
        <p:nvSpPr>
          <p:cNvPr id="10" name="Circular Arrow 9"/>
          <p:cNvSpPr/>
          <p:nvPr/>
        </p:nvSpPr>
        <p:spPr>
          <a:xfrm rot="20382601">
            <a:off x="6280814" y="3334595"/>
            <a:ext cx="1495563" cy="1506273"/>
          </a:xfrm>
          <a:prstGeom prst="circular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439862"/>
            <a:ext cx="3409950" cy="18367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After each cross, e</a:t>
            </a:r>
            <a:r>
              <a:rPr lang="en-US" sz="2400" dirty="0" smtClean="0"/>
              <a:t>mpty </a:t>
            </a:r>
            <a:r>
              <a:rPr lang="en-US" sz="2400" dirty="0"/>
              <a:t>the unused beads from </a:t>
            </a:r>
            <a:r>
              <a:rPr lang="en-US" sz="2400" dirty="0" smtClean="0"/>
              <a:t>the parent transgenic cup. This will be your new empty cup.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029200" y="1439862"/>
            <a:ext cx="3882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Next, refill the 100% elite cup to full with beads. This will be used in the next cross.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4677" y="3217938"/>
            <a:ext cx="1992067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F1 cross</a:t>
            </a:r>
          </a:p>
        </p:txBody>
      </p:sp>
      <p:sp>
        <p:nvSpPr>
          <p:cNvPr id="16" name="Circular Arrow 15"/>
          <p:cNvSpPr/>
          <p:nvPr/>
        </p:nvSpPr>
        <p:spPr>
          <a:xfrm rot="1034797" flipH="1">
            <a:off x="-54091" y="3531385"/>
            <a:ext cx="1159903" cy="1177769"/>
          </a:xfrm>
          <a:prstGeom prst="circularArrow">
            <a:avLst/>
          </a:prstGeom>
          <a:solidFill>
            <a:srgbClr val="35BDC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94044" y="2407564"/>
            <a:ext cx="2706955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Backcross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854" y="2407564"/>
            <a:ext cx="167452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Backcross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008" y="2407564"/>
            <a:ext cx="153963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Elite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23333" r="48334" b="14445"/>
          <a:stretch/>
        </p:blipFill>
        <p:spPr>
          <a:xfrm>
            <a:off x="5294044" y="2796587"/>
            <a:ext cx="2706956" cy="2613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277" r="1397" b="10526"/>
          <a:stretch/>
        </p:blipFill>
        <p:spPr>
          <a:xfrm>
            <a:off x="944854" y="2796587"/>
            <a:ext cx="3829784" cy="2613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Making the remaining backcrosses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3056"/>
            <a:ext cx="7981950" cy="4351338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en-US" sz="2400" dirty="0"/>
              <a:t>4</a:t>
            </a:r>
            <a:r>
              <a:rPr lang="en-US" sz="2400" dirty="0" smtClean="0"/>
              <a:t>. </a:t>
            </a:r>
            <a:r>
              <a:rPr lang="en-US" sz="2400" b="1" dirty="0"/>
              <a:t>Continue this backcross process</a:t>
            </a:r>
            <a:r>
              <a:rPr lang="en-US" sz="2400" dirty="0"/>
              <a:t>, mixing ½ the beads from the resulting “offspring” with ½ the beads from the 100% elite </a:t>
            </a:r>
            <a:r>
              <a:rPr lang="en-US" sz="2400" dirty="0" smtClean="0"/>
              <a:t>cup </a:t>
            </a:r>
            <a:r>
              <a:rPr lang="en-US" sz="2400" b="1" dirty="0" smtClean="0"/>
              <a:t>until the offspring genetics are &gt;98% elite.</a:t>
            </a:r>
            <a:endParaRPr lang="en-US" sz="2400" b="1" dirty="0"/>
          </a:p>
        </p:txBody>
      </p:sp>
      <p:sp>
        <p:nvSpPr>
          <p:cNvPr id="5" name="Circular Arrow 4"/>
          <p:cNvSpPr/>
          <p:nvPr/>
        </p:nvSpPr>
        <p:spPr>
          <a:xfrm rot="20955256" flipH="1">
            <a:off x="3025770" y="3108785"/>
            <a:ext cx="1021603" cy="1506273"/>
          </a:xfrm>
          <a:prstGeom prst="circular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ular Arrow 5"/>
          <p:cNvSpPr/>
          <p:nvPr/>
        </p:nvSpPr>
        <p:spPr>
          <a:xfrm rot="880470">
            <a:off x="1731675" y="3057498"/>
            <a:ext cx="1098472" cy="1506273"/>
          </a:xfrm>
          <a:prstGeom prst="circularArrow">
            <a:avLst/>
          </a:prstGeom>
          <a:solidFill>
            <a:srgbClr val="35BDC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399782"/>
            <a:ext cx="4899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percentage of the genes…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Are transgenic?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Are elite?</a:t>
            </a:r>
          </a:p>
        </p:txBody>
      </p:sp>
    </p:spTree>
    <p:extLst>
      <p:ext uri="{BB962C8B-B14F-4D97-AF65-F5344CB8AC3E}">
        <p14:creationId xmlns:p14="http://schemas.microsoft.com/office/powerpoint/2010/main" val="40143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33400"/>
            <a:ext cx="5232744" cy="531301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04800" y="609600"/>
            <a:ext cx="2971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6 crosses, what percentage of the offspring’s genes…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Are transgenic?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Are elite?</a:t>
            </a:r>
          </a:p>
          <a:p>
            <a:pPr lvl="1"/>
            <a:endParaRPr lang="en-US" sz="2800" dirty="0"/>
          </a:p>
          <a:p>
            <a:pPr marL="0" lvl="1"/>
            <a:r>
              <a:rPr lang="en-US" sz="2800" dirty="0" smtClean="0"/>
              <a:t>Fill in the student worksheet with the correct percentages.</a:t>
            </a:r>
          </a:p>
        </p:txBody>
      </p:sp>
    </p:spTree>
    <p:extLst>
      <p:ext uri="{BB962C8B-B14F-4D97-AF65-F5344CB8AC3E}">
        <p14:creationId xmlns:p14="http://schemas.microsoft.com/office/powerpoint/2010/main" val="38099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Calculating the percentage of elite genes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524000"/>
                <a:ext cx="7696200" cy="2457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Proportion </a:t>
                </a:r>
                <a:r>
                  <a:rPr lang="en-US" sz="2800" dirty="0"/>
                  <a:t>of elite genes in the resulting </a:t>
                </a:r>
                <a:r>
                  <a:rPr lang="en-US" sz="2800" dirty="0" smtClean="0"/>
                  <a:t>offspring 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 , where </a:t>
                </a:r>
                <a:r>
                  <a:rPr lang="en-US" sz="2800" i="1" dirty="0" smtClean="0"/>
                  <a:t>n</a:t>
                </a:r>
                <a:r>
                  <a:rPr lang="en-US" sz="2800" dirty="0" smtClean="0"/>
                  <a:t> is the number of backcrosses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Use this equation to double-check your worksheet answers.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696200" cy="2457532"/>
              </a:xfrm>
              <a:prstGeom prst="rect">
                <a:avLst/>
              </a:prstGeom>
              <a:blipFill>
                <a:blip r:embed="rId2"/>
                <a:stretch>
                  <a:fillRect l="-1664" t="-2233" r="-713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3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Calculating the percentage of elite genes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2891986"/>
                <a:ext cx="8077200" cy="2174057"/>
              </a:xfrm>
              <a:prstGeom prst="rect">
                <a:avLst/>
              </a:prstGeom>
              <a:noFill/>
            </p:spPr>
            <p:txBody>
              <a:bodyPr wrap="square" numCol="3" rtlCol="0">
                <a:spAutoFit/>
              </a:bodyPr>
              <a:lstStyle/>
              <a:p>
                <a:r>
                  <a:rPr lang="en-US" sz="2400" dirty="0" smtClean="0"/>
                  <a:t>First cross: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 smtClean="0"/>
              </a:p>
              <a:p>
                <a:r>
                  <a:rPr lang="en-US" sz="2400" dirty="0" smtClean="0"/>
                  <a:t>Second cross: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b="1" dirty="0" smtClean="0"/>
              </a:p>
              <a:p>
                <a:r>
                  <a:rPr lang="en-US" sz="2400" dirty="0" smtClean="0"/>
                  <a:t>Third </a:t>
                </a:r>
                <a:r>
                  <a:rPr lang="en-US" sz="2400" dirty="0"/>
                  <a:t>cross: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400" b="1" dirty="0" smtClean="0"/>
              </a:p>
              <a:p>
                <a:r>
                  <a:rPr lang="en-US" sz="2400" dirty="0" smtClean="0"/>
                  <a:t>Fourth </a:t>
                </a:r>
                <a:r>
                  <a:rPr lang="en-US" sz="2400" dirty="0"/>
                  <a:t>cross: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2400" b="1" dirty="0" smtClean="0"/>
              </a:p>
              <a:p>
                <a:r>
                  <a:rPr lang="en-US" sz="2400" dirty="0" smtClean="0"/>
                  <a:t>Fifth </a:t>
                </a:r>
                <a:r>
                  <a:rPr lang="en-US" sz="2400" dirty="0"/>
                  <a:t>cross: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endParaRPr lang="en-US" sz="2400" b="1" dirty="0" smtClean="0"/>
              </a:p>
              <a:p>
                <a:r>
                  <a:rPr lang="en-US" sz="2400" dirty="0" smtClean="0"/>
                  <a:t>Sixth </a:t>
                </a:r>
                <a:r>
                  <a:rPr lang="en-US" sz="2400" dirty="0"/>
                  <a:t>cross: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91986"/>
                <a:ext cx="8077200" cy="2174057"/>
              </a:xfrm>
              <a:prstGeom prst="rect">
                <a:avLst/>
              </a:prstGeom>
              <a:blipFill>
                <a:blip r:embed="rId2"/>
                <a:stretch>
                  <a:fillRect l="-1208" t="-224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1524000"/>
                <a:ext cx="7696200" cy="11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Proportion </a:t>
                </a:r>
                <a:r>
                  <a:rPr lang="en-US" sz="2800" dirty="0"/>
                  <a:t>of elite genes in the resulting </a:t>
                </a:r>
                <a:r>
                  <a:rPr lang="en-US" sz="2800" dirty="0" smtClean="0"/>
                  <a:t>offspring 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 , where </a:t>
                </a:r>
                <a:r>
                  <a:rPr lang="en-US" sz="2800" i="1" dirty="0" smtClean="0"/>
                  <a:t>n</a:t>
                </a:r>
                <a:r>
                  <a:rPr lang="en-US" sz="2800" dirty="0" smtClean="0"/>
                  <a:t> is the number of backcrosses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696200" cy="1164871"/>
              </a:xfrm>
              <a:prstGeom prst="rect">
                <a:avLst/>
              </a:prstGeom>
              <a:blipFill>
                <a:blip r:embed="rId3"/>
                <a:stretch>
                  <a:fillRect l="-1664" t="-4712" r="-713" b="-6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1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2" y="340297"/>
            <a:ext cx="7886700" cy="628697"/>
          </a:xfrm>
        </p:spPr>
        <p:txBody>
          <a:bodyPr/>
          <a:lstStyle/>
          <a:p>
            <a:r>
              <a:rPr lang="en-US" b="1" dirty="0" smtClean="0"/>
              <a:t>Backcross Breeding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30995" y="664170"/>
            <a:ext cx="544806" cy="136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2117908" y="908864"/>
            <a:ext cx="440756" cy="110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67" y="12957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948473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transgenic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0995" y="1948473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2" y="340297"/>
            <a:ext cx="7886700" cy="628697"/>
          </a:xfrm>
        </p:spPr>
        <p:txBody>
          <a:bodyPr/>
          <a:lstStyle/>
          <a:p>
            <a:r>
              <a:rPr lang="en-US" b="1" dirty="0" smtClean="0"/>
              <a:t>Backcross Breeding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30995" y="664170"/>
            <a:ext cx="544806" cy="136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2117908" y="908864"/>
            <a:ext cx="440756" cy="110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67" y="12957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948473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transgenic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0995" y="1948473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  <a:endCxn id="21" idx="1"/>
          </p:cNvCxnSpPr>
          <p:nvPr/>
        </p:nvCxnSpPr>
        <p:spPr>
          <a:xfrm>
            <a:off x="2340762" y="2317805"/>
            <a:ext cx="896044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3236806" y="2429507"/>
            <a:ext cx="415501" cy="10387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29916" y="3395295"/>
            <a:ext cx="9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 cross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8" idx="2"/>
            <a:endCxn id="21" idx="3"/>
          </p:cNvCxnSpPr>
          <p:nvPr/>
        </p:nvCxnSpPr>
        <p:spPr>
          <a:xfrm flipH="1">
            <a:off x="3652307" y="2317805"/>
            <a:ext cx="851091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5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2" y="340297"/>
            <a:ext cx="7886700" cy="628697"/>
          </a:xfrm>
        </p:spPr>
        <p:txBody>
          <a:bodyPr/>
          <a:lstStyle/>
          <a:p>
            <a:r>
              <a:rPr lang="en-US" b="1" dirty="0" smtClean="0"/>
              <a:t>Backcross Breeding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30995" y="664170"/>
            <a:ext cx="544806" cy="136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2117908" y="908864"/>
            <a:ext cx="440756" cy="110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67" y="12957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948473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transgenic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0995" y="1948473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  <a:endCxn id="21" idx="1"/>
          </p:cNvCxnSpPr>
          <p:nvPr/>
        </p:nvCxnSpPr>
        <p:spPr>
          <a:xfrm>
            <a:off x="2340762" y="2317805"/>
            <a:ext cx="896044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3236806" y="2429507"/>
            <a:ext cx="415501" cy="10387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29916" y="3395295"/>
            <a:ext cx="9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 cross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8" idx="2"/>
            <a:endCxn id="21" idx="3"/>
          </p:cNvCxnSpPr>
          <p:nvPr/>
        </p:nvCxnSpPr>
        <p:spPr>
          <a:xfrm flipH="1">
            <a:off x="3652307" y="2317805"/>
            <a:ext cx="851091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281038" y="2568678"/>
            <a:ext cx="160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50% transgenic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542" y="2579551"/>
            <a:ext cx="104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50% elite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2566954"/>
            <a:ext cx="315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Each parent plant contributes 50% of their genes.</a:t>
            </a:r>
          </a:p>
        </p:txBody>
      </p:sp>
    </p:spTree>
    <p:extLst>
      <p:ext uri="{BB962C8B-B14F-4D97-AF65-F5344CB8AC3E}">
        <p14:creationId xmlns:p14="http://schemas.microsoft.com/office/powerpoint/2010/main" val="16537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2" y="340297"/>
            <a:ext cx="7886700" cy="628697"/>
          </a:xfrm>
        </p:spPr>
        <p:txBody>
          <a:bodyPr/>
          <a:lstStyle/>
          <a:p>
            <a:r>
              <a:rPr lang="en-US" b="1" dirty="0" smtClean="0"/>
              <a:t>Backcross Breeding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30995" y="664170"/>
            <a:ext cx="544806" cy="136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2117908" y="908864"/>
            <a:ext cx="440756" cy="110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67" y="12957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948473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transgenic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0995" y="1948473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  <a:endCxn id="21" idx="1"/>
          </p:cNvCxnSpPr>
          <p:nvPr/>
        </p:nvCxnSpPr>
        <p:spPr>
          <a:xfrm>
            <a:off x="2340762" y="2317805"/>
            <a:ext cx="896044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3236806" y="2429507"/>
            <a:ext cx="415501" cy="10387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29916" y="3395295"/>
            <a:ext cx="9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 cross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8" idx="2"/>
            <a:endCxn id="21" idx="3"/>
          </p:cNvCxnSpPr>
          <p:nvPr/>
        </p:nvCxnSpPr>
        <p:spPr>
          <a:xfrm flipH="1">
            <a:off x="3652307" y="2317805"/>
            <a:ext cx="851091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2107" y="2864249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transgenic</a:t>
            </a:r>
          </a:p>
          <a:p>
            <a:r>
              <a:rPr lang="en-US" dirty="0" smtClean="0"/>
              <a:t>50% elite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3247" y="3002748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2" y="340297"/>
            <a:ext cx="7886700" cy="628697"/>
          </a:xfrm>
        </p:spPr>
        <p:txBody>
          <a:bodyPr/>
          <a:lstStyle/>
          <a:p>
            <a:r>
              <a:rPr lang="en-US" b="1" dirty="0" smtClean="0"/>
              <a:t>Backcross Breeding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30995" y="664170"/>
            <a:ext cx="544806" cy="136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2117908" y="908864"/>
            <a:ext cx="440756" cy="110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67" y="12957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948473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transgenic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0995" y="1948473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  <a:endCxn id="21" idx="1"/>
          </p:cNvCxnSpPr>
          <p:nvPr/>
        </p:nvCxnSpPr>
        <p:spPr>
          <a:xfrm>
            <a:off x="2340762" y="2317805"/>
            <a:ext cx="896044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3236806" y="2429507"/>
            <a:ext cx="415501" cy="10387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29916" y="3395295"/>
            <a:ext cx="9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 cross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8" idx="2"/>
            <a:endCxn id="21" idx="3"/>
          </p:cNvCxnSpPr>
          <p:nvPr/>
        </p:nvCxnSpPr>
        <p:spPr>
          <a:xfrm flipH="1">
            <a:off x="3652307" y="2317805"/>
            <a:ext cx="851091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2107" y="2864249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transgenic</a:t>
            </a:r>
          </a:p>
          <a:p>
            <a:r>
              <a:rPr lang="en-US" dirty="0" smtClean="0"/>
              <a:t>50% elite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5002986" y="2103609"/>
            <a:ext cx="544806" cy="13620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1856" y="3400215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1312" y="267708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13247" y="3002748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2" y="340297"/>
            <a:ext cx="7886700" cy="628697"/>
          </a:xfrm>
        </p:spPr>
        <p:txBody>
          <a:bodyPr/>
          <a:lstStyle/>
          <a:p>
            <a:r>
              <a:rPr lang="en-US" b="1" dirty="0" smtClean="0"/>
              <a:t>Backcross Breeding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30995" y="664170"/>
            <a:ext cx="544806" cy="136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2117908" y="908864"/>
            <a:ext cx="440756" cy="110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67" y="12957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948473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transgenic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0995" y="1948473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  <a:endCxn id="21" idx="1"/>
          </p:cNvCxnSpPr>
          <p:nvPr/>
        </p:nvCxnSpPr>
        <p:spPr>
          <a:xfrm>
            <a:off x="2340762" y="2317805"/>
            <a:ext cx="896044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3236806" y="2429507"/>
            <a:ext cx="415501" cy="10387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29916" y="3395295"/>
            <a:ext cx="9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 cross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8" idx="2"/>
            <a:endCxn id="21" idx="3"/>
          </p:cNvCxnSpPr>
          <p:nvPr/>
        </p:nvCxnSpPr>
        <p:spPr>
          <a:xfrm flipH="1">
            <a:off x="3652307" y="2317805"/>
            <a:ext cx="851091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2107" y="2864249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transgenic</a:t>
            </a:r>
          </a:p>
          <a:p>
            <a:r>
              <a:rPr lang="en-US" dirty="0" smtClean="0"/>
              <a:t>50% elite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5002986" y="2103609"/>
            <a:ext cx="544806" cy="13620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1856" y="3400215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1312" y="267708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71916" y="3722314"/>
            <a:ext cx="415501" cy="103875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3497897" y="3764627"/>
            <a:ext cx="774019" cy="4770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7" idx="3"/>
          </p:cNvCxnSpPr>
          <p:nvPr/>
        </p:nvCxnSpPr>
        <p:spPr>
          <a:xfrm flipH="1">
            <a:off x="4687417" y="3769547"/>
            <a:ext cx="536842" cy="4721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95038" y="4664488"/>
            <a:ext cx="129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Backcross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3247" y="3002748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2" y="340297"/>
            <a:ext cx="7886700" cy="628697"/>
          </a:xfrm>
        </p:spPr>
        <p:txBody>
          <a:bodyPr/>
          <a:lstStyle/>
          <a:p>
            <a:r>
              <a:rPr lang="en-US" b="1" dirty="0" smtClean="0"/>
              <a:t>Backcross Breeding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30995" y="664170"/>
            <a:ext cx="544806" cy="136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2117908" y="908864"/>
            <a:ext cx="440756" cy="110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67" y="12957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948473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transgenic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0995" y="1948473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  <a:endCxn id="21" idx="1"/>
          </p:cNvCxnSpPr>
          <p:nvPr/>
        </p:nvCxnSpPr>
        <p:spPr>
          <a:xfrm>
            <a:off x="2340762" y="2317805"/>
            <a:ext cx="896044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3236806" y="2429507"/>
            <a:ext cx="415501" cy="10387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29916" y="3395295"/>
            <a:ext cx="9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 cross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8" idx="2"/>
            <a:endCxn id="21" idx="3"/>
          </p:cNvCxnSpPr>
          <p:nvPr/>
        </p:nvCxnSpPr>
        <p:spPr>
          <a:xfrm flipH="1">
            <a:off x="3652307" y="2317805"/>
            <a:ext cx="851091" cy="631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2107" y="2864249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transgenic</a:t>
            </a:r>
          </a:p>
          <a:p>
            <a:r>
              <a:rPr lang="en-US" dirty="0" smtClean="0"/>
              <a:t>50% elite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5002986" y="2103609"/>
            <a:ext cx="544806" cy="13620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1856" y="3400215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 elite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1312" y="267708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1" t="44301" r="5119" b="24017"/>
          <a:stretch/>
        </p:blipFill>
        <p:spPr>
          <a:xfrm>
            <a:off x="4271916" y="3722314"/>
            <a:ext cx="415501" cy="103875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3497897" y="3764627"/>
            <a:ext cx="774019" cy="4770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7" idx="3"/>
          </p:cNvCxnSpPr>
          <p:nvPr/>
        </p:nvCxnSpPr>
        <p:spPr>
          <a:xfrm flipH="1">
            <a:off x="4687417" y="3769547"/>
            <a:ext cx="536842" cy="4721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95038" y="4664488"/>
            <a:ext cx="129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Backcross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49534" y="3914671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25% transgenic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25% elite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7166" y="3923091"/>
            <a:ext cx="104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50% elite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3200" y="3914671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Each parent plant contributes 50% of their genes.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3247" y="3002748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13487</TotalTime>
  <Words>915</Words>
  <Application>Microsoft Office PowerPoint</Application>
  <PresentationFormat>On-screen Show (4:3)</PresentationFormat>
  <Paragraphs>274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Backcross Breeding with Transgenic Plants</vt:lpstr>
      <vt:lpstr>Steps in Crop Genetic Engineering</vt:lpstr>
      <vt:lpstr>Backcross Breeding</vt:lpstr>
      <vt:lpstr>Backcross Breeding</vt:lpstr>
      <vt:lpstr>Backcross Breeding</vt:lpstr>
      <vt:lpstr>Backcross Breeding</vt:lpstr>
      <vt:lpstr>Backcross Breeding</vt:lpstr>
      <vt:lpstr>Backcross Breeding</vt:lpstr>
      <vt:lpstr>Backcross Breeding</vt:lpstr>
      <vt:lpstr>Backcross Breeding</vt:lpstr>
      <vt:lpstr>Backcross Breeding</vt:lpstr>
      <vt:lpstr>Backcross Breeding</vt:lpstr>
      <vt:lpstr>Backcross Breeding</vt:lpstr>
      <vt:lpstr>Backcross Breeding</vt:lpstr>
      <vt:lpstr>Backcross Breeding</vt:lpstr>
      <vt:lpstr>Backcross Breeding</vt:lpstr>
      <vt:lpstr>Backcross Breeding Simulation</vt:lpstr>
      <vt:lpstr>Making the first cross</vt:lpstr>
      <vt:lpstr>Making the first cross</vt:lpstr>
      <vt:lpstr>Prepping for the next cross</vt:lpstr>
      <vt:lpstr>Making the first backcross</vt:lpstr>
      <vt:lpstr>Prepping for the next cross</vt:lpstr>
      <vt:lpstr>Making the remaining backcrosses</vt:lpstr>
      <vt:lpstr>PowerPoint Presentation</vt:lpstr>
      <vt:lpstr>Calculating the percentage of elite genes</vt:lpstr>
      <vt:lpstr>Calculating the percentage of elite genes</vt:lpstr>
    </vt:vector>
  </TitlesOfParts>
  <Company>BSE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Engineering</dc:title>
  <dc:creator>Joe Luck</dc:creator>
  <cp:lastModifiedBy>Erin Ingram</cp:lastModifiedBy>
  <cp:revision>170</cp:revision>
  <cp:lastPrinted>2013-10-14T14:56:14Z</cp:lastPrinted>
  <dcterms:created xsi:type="dcterms:W3CDTF">2012-08-23T21:49:41Z</dcterms:created>
  <dcterms:modified xsi:type="dcterms:W3CDTF">2017-04-28T15:54:24Z</dcterms:modified>
</cp:coreProperties>
</file>