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handoutMasterIdLst>
    <p:handoutMasterId r:id="rId17"/>
  </p:handoutMasterIdLst>
  <p:sldIdLst>
    <p:sldId id="341" r:id="rId2"/>
    <p:sldId id="355" r:id="rId3"/>
    <p:sldId id="342" r:id="rId4"/>
    <p:sldId id="344" r:id="rId5"/>
    <p:sldId id="345" r:id="rId6"/>
    <p:sldId id="346" r:id="rId7"/>
    <p:sldId id="347" r:id="rId8"/>
    <p:sldId id="348" r:id="rId9"/>
    <p:sldId id="349" r:id="rId10"/>
    <p:sldId id="350" r:id="rId11"/>
    <p:sldId id="351" r:id="rId12"/>
    <p:sldId id="352" r:id="rId13"/>
    <p:sldId id="353" r:id="rId14"/>
    <p:sldId id="354" r:id="rId1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0000"/>
    <a:srgbClr val="C80200"/>
    <a:srgbClr val="9E0D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2055" autoAdjust="0"/>
  </p:normalViewPr>
  <p:slideViewPr>
    <p:cSldViewPr>
      <p:cViewPr varScale="1">
        <p:scale>
          <a:sx n="87" d="100"/>
          <a:sy n="87" d="100"/>
        </p:scale>
        <p:origin x="129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07F6A8DD-28AD-4240-9D0E-B255B6D69268}" type="datetimeFigureOut">
              <a:rPr lang="en-US" smtClean="0"/>
              <a:t>4/28/2017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B9132BEB-F840-4647-A86B-8164791D1702}" type="slidenum">
              <a:rPr lang="en-US" smtClean="0"/>
              <a:t>‹#›</a:t>
            </a:fld>
            <a:endParaRPr lang="en-US"/>
          </a:p>
        </p:txBody>
      </p:sp>
    </p:spTree>
    <p:extLst>
      <p:ext uri="{BB962C8B-B14F-4D97-AF65-F5344CB8AC3E}">
        <p14:creationId xmlns:p14="http://schemas.microsoft.com/office/powerpoint/2010/main" val="92089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3E63F286-2452-4402-B6EC-78384F9AA375}" type="datetimeFigureOut">
              <a:rPr lang="en-US" smtClean="0"/>
              <a:t>4/28/2017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5CEA918C-9457-474F-8392-648E597DAA3E}" type="slidenum">
              <a:rPr lang="en-US" smtClean="0"/>
              <a:t>‹#›</a:t>
            </a:fld>
            <a:endParaRPr lang="en-US"/>
          </a:p>
        </p:txBody>
      </p:sp>
    </p:spTree>
    <p:extLst>
      <p:ext uri="{BB962C8B-B14F-4D97-AF65-F5344CB8AC3E}">
        <p14:creationId xmlns:p14="http://schemas.microsoft.com/office/powerpoint/2010/main" val="1641713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parts of this flower make up what functional system for the plant? </a:t>
            </a:r>
          </a:p>
          <a:p>
            <a:r>
              <a:rPr lang="en-US" sz="1200" kern="1200" dirty="0" smtClean="0">
                <a:solidFill>
                  <a:schemeClr val="tx1"/>
                </a:solidFill>
                <a:effectLst/>
                <a:latin typeface="+mn-lt"/>
                <a:ea typeface="+mn-ea"/>
                <a:cs typeface="+mn-cs"/>
              </a:rPr>
              <a:t>The reproductive system</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What observations did you make about the flower petals? How do you think the petals contribute to plant reproduction?</a:t>
            </a:r>
          </a:p>
          <a:p>
            <a:r>
              <a:rPr lang="en-US" sz="1200" kern="1200" dirty="0" smtClean="0">
                <a:solidFill>
                  <a:schemeClr val="tx1"/>
                </a:solidFill>
                <a:effectLst/>
                <a:latin typeface="+mn-lt"/>
                <a:ea typeface="+mn-ea"/>
                <a:cs typeface="+mn-cs"/>
              </a:rPr>
              <a:t>They may be colorful, smell good, have lines on them, etc. They attract insects looking for a food reward.</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What characteristics did you notice about pollen? Why do you think pollen is well-suited for moving genetic material between plants?</a:t>
            </a:r>
          </a:p>
          <a:p>
            <a:r>
              <a:rPr lang="en-US" sz="1200" kern="1200" dirty="0" smtClean="0">
                <a:solidFill>
                  <a:schemeClr val="tx1"/>
                </a:solidFill>
                <a:effectLst/>
                <a:latin typeface="+mn-lt"/>
                <a:ea typeface="+mn-ea"/>
                <a:cs typeface="+mn-cs"/>
              </a:rPr>
              <a:t>Pollen is dusty, easily brushes off the anthers. It can easily be trapped in the hairs of pollinators when they are gathering pollen and nectar for food and then transferred when multiple flowers are visited.</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What did you observe about the stigma of the flower? How does this characteristic help the stigma to function?</a:t>
            </a:r>
          </a:p>
          <a:p>
            <a:r>
              <a:rPr lang="en-US" sz="1200" kern="1200" dirty="0" smtClean="0">
                <a:solidFill>
                  <a:schemeClr val="tx1"/>
                </a:solidFill>
                <a:effectLst/>
                <a:latin typeface="+mn-lt"/>
                <a:ea typeface="+mn-ea"/>
                <a:cs typeface="+mn-cs"/>
              </a:rPr>
              <a:t>The stigma is sticky and is good for helping to adhere pollen to the plant.</a:t>
            </a:r>
          </a:p>
          <a:p>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7</a:t>
            </a:fld>
            <a:endParaRPr lang="en-US"/>
          </a:p>
        </p:txBody>
      </p:sp>
    </p:spTree>
    <p:extLst>
      <p:ext uri="{BB962C8B-B14F-4D97-AF65-F5344CB8AC3E}">
        <p14:creationId xmlns:p14="http://schemas.microsoft.com/office/powerpoint/2010/main" val="100182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According to the video, squash and green beans are considered fruit. Why is this?</a:t>
            </a:r>
          </a:p>
          <a:p>
            <a:r>
              <a:rPr lang="en-US" sz="1200" kern="1200" dirty="0" smtClean="0">
                <a:solidFill>
                  <a:schemeClr val="tx1"/>
                </a:solidFill>
                <a:effectLst/>
                <a:latin typeface="+mn-lt"/>
                <a:ea typeface="+mn-ea"/>
                <a:cs typeface="+mn-cs"/>
              </a:rPr>
              <a:t>All of these develop from the ovary of a fertilized flower so they are all considered fruit.</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Why are pollinators important for plant reproduction?</a:t>
            </a:r>
          </a:p>
          <a:p>
            <a:r>
              <a:rPr lang="en-US" sz="1200" kern="1200" dirty="0" smtClean="0">
                <a:solidFill>
                  <a:schemeClr val="tx1"/>
                </a:solidFill>
                <a:effectLst/>
                <a:latin typeface="+mn-lt"/>
                <a:ea typeface="+mn-ea"/>
                <a:cs typeface="+mn-cs"/>
              </a:rPr>
              <a:t>Since plants don’t have the ability to move their own genetic material around, they rely on insects or wind to carry it around for them. Pollinators do this by accidently picking up pollen while feeding on nectar and pollen. Only after a plant is pollinated can the pollen fertilize the ovule in order to develop seeds.</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What is the purpose of fruit development in plant reproduction?</a:t>
            </a:r>
          </a:p>
          <a:p>
            <a:r>
              <a:rPr lang="en-US" sz="1200" kern="1200" dirty="0" smtClean="0">
                <a:solidFill>
                  <a:schemeClr val="tx1"/>
                </a:solidFill>
                <a:effectLst/>
                <a:latin typeface="+mn-lt"/>
                <a:ea typeface="+mn-ea"/>
                <a:cs typeface="+mn-cs"/>
              </a:rPr>
              <a:t>Fruits help the seeds travel far from the parent plant. They can be carried by wind, water, or an animal, or eaten by an animal and deposited elsewhere.</a:t>
            </a:r>
          </a:p>
          <a:p>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9</a:t>
            </a:fld>
            <a:endParaRPr lang="en-US"/>
          </a:p>
        </p:txBody>
      </p:sp>
    </p:spTree>
    <p:extLst>
      <p:ext uri="{BB962C8B-B14F-4D97-AF65-F5344CB8AC3E}">
        <p14:creationId xmlns:p14="http://schemas.microsoft.com/office/powerpoint/2010/main" val="2449277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kern="1200" dirty="0" smtClean="0">
                <a:solidFill>
                  <a:schemeClr val="tx1"/>
                </a:solidFill>
                <a:effectLst/>
                <a:latin typeface="+mn-lt"/>
                <a:ea typeface="+mn-ea"/>
                <a:cs typeface="+mn-cs"/>
              </a:rPr>
              <a:t>What was one difference you noticed about the size of soybean flowers compared to the flower you dissected in activity 1?</a:t>
            </a:r>
          </a:p>
          <a:p>
            <a:pPr fontAlgn="base"/>
            <a:r>
              <a:rPr lang="en-US" sz="1200" kern="1200" dirty="0" smtClean="0">
                <a:solidFill>
                  <a:schemeClr val="tx1"/>
                </a:solidFill>
                <a:effectLst/>
                <a:latin typeface="+mn-lt"/>
                <a:ea typeface="+mn-ea"/>
                <a:cs typeface="+mn-cs"/>
              </a:rPr>
              <a:t>Soybean flowers are much smaller than the flower that was dissected. </a:t>
            </a:r>
          </a:p>
          <a:p>
            <a:pPr fontAlgn="base"/>
            <a:r>
              <a:rPr lang="en-US" sz="1200" kern="1200" dirty="0" smtClean="0">
                <a:solidFill>
                  <a:schemeClr val="tx1"/>
                </a:solidFill>
                <a:effectLst/>
                <a:latin typeface="+mn-lt"/>
                <a:ea typeface="+mn-ea"/>
                <a:cs typeface="+mn-cs"/>
              </a:rPr>
              <a:t> </a:t>
            </a:r>
          </a:p>
          <a:p>
            <a:pPr lvl="0" fontAlgn="base"/>
            <a:r>
              <a:rPr lang="en-US" sz="1200" kern="1200" dirty="0" smtClean="0">
                <a:solidFill>
                  <a:schemeClr val="tx1"/>
                </a:solidFill>
                <a:effectLst/>
                <a:latin typeface="+mn-lt"/>
                <a:ea typeface="+mn-ea"/>
                <a:cs typeface="+mn-cs"/>
              </a:rPr>
              <a:t>Explain, in detail, what a plant breeder must do to pollinate a soybean plant.</a:t>
            </a:r>
          </a:p>
          <a:p>
            <a:pPr fontAlgn="base"/>
            <a:r>
              <a:rPr lang="en-US" sz="1200" kern="1200" dirty="0" smtClean="0">
                <a:solidFill>
                  <a:schemeClr val="tx1"/>
                </a:solidFill>
                <a:effectLst/>
                <a:latin typeface="+mn-lt"/>
                <a:ea typeface="+mn-ea"/>
                <a:cs typeface="+mn-cs"/>
              </a:rPr>
              <a:t>The breeder must know what crosses they want to make (which female and male parents they want to use). </a:t>
            </a:r>
          </a:p>
          <a:p>
            <a:pPr lvl="0" fontAlgn="base"/>
            <a:r>
              <a:rPr lang="en-US" sz="1200" kern="1200" dirty="0" smtClean="0">
                <a:solidFill>
                  <a:schemeClr val="tx1"/>
                </a:solidFill>
                <a:effectLst/>
                <a:latin typeface="+mn-lt"/>
                <a:ea typeface="+mn-ea"/>
                <a:cs typeface="+mn-cs"/>
              </a:rPr>
              <a:t>Identify a female plant that has buds that will be opening soon. </a:t>
            </a:r>
          </a:p>
          <a:p>
            <a:pPr lvl="0" fontAlgn="base"/>
            <a:r>
              <a:rPr lang="en-US" sz="1200" kern="1200" dirty="0" smtClean="0">
                <a:solidFill>
                  <a:schemeClr val="tx1"/>
                </a:solidFill>
                <a:effectLst/>
                <a:latin typeface="+mn-lt"/>
                <a:ea typeface="+mn-ea"/>
                <a:cs typeface="+mn-cs"/>
              </a:rPr>
              <a:t>Pull the sepals back to expose the petals. </a:t>
            </a:r>
          </a:p>
          <a:p>
            <a:pPr lvl="0" fontAlgn="base"/>
            <a:r>
              <a:rPr lang="en-US" sz="1200" kern="1200" dirty="0" smtClean="0">
                <a:solidFill>
                  <a:schemeClr val="tx1"/>
                </a:solidFill>
                <a:effectLst/>
                <a:latin typeface="+mn-lt"/>
                <a:ea typeface="+mn-ea"/>
                <a:cs typeface="+mn-cs"/>
              </a:rPr>
              <a:t>Gently pull the petals out to expose the anthers and the stigma. </a:t>
            </a:r>
          </a:p>
          <a:p>
            <a:pPr lvl="0" fontAlgn="base"/>
            <a:r>
              <a:rPr lang="en-US" sz="1200" kern="1200" dirty="0" smtClean="0">
                <a:solidFill>
                  <a:schemeClr val="tx1"/>
                </a:solidFill>
                <a:effectLst/>
                <a:latin typeface="+mn-lt"/>
                <a:ea typeface="+mn-ea"/>
                <a:cs typeface="+mn-cs"/>
              </a:rPr>
              <a:t>Clean (remove) the anthers out of the bud. </a:t>
            </a:r>
          </a:p>
          <a:p>
            <a:pPr lvl="0" fontAlgn="base"/>
            <a:r>
              <a:rPr lang="en-US" sz="1200" kern="1200" dirty="0" smtClean="0">
                <a:solidFill>
                  <a:schemeClr val="tx1"/>
                </a:solidFill>
                <a:effectLst/>
                <a:latin typeface="+mn-lt"/>
                <a:ea typeface="+mn-ea"/>
                <a:cs typeface="+mn-cs"/>
              </a:rPr>
              <a:t>Find a male plant to pollinate the plant. </a:t>
            </a:r>
          </a:p>
          <a:p>
            <a:pPr lvl="0" fontAlgn="base"/>
            <a:r>
              <a:rPr lang="en-US" sz="1200" kern="1200" dirty="0" smtClean="0">
                <a:solidFill>
                  <a:schemeClr val="tx1"/>
                </a:solidFill>
                <a:effectLst/>
                <a:latin typeface="+mn-lt"/>
                <a:ea typeface="+mn-ea"/>
                <a:cs typeface="+mn-cs"/>
              </a:rPr>
              <a:t>Collect the selected male parent flower to be used in the cross. </a:t>
            </a:r>
          </a:p>
          <a:p>
            <a:pPr lvl="0" fontAlgn="base"/>
            <a:r>
              <a:rPr lang="en-US" sz="1200" kern="1200" dirty="0" smtClean="0">
                <a:solidFill>
                  <a:schemeClr val="tx1"/>
                </a:solidFill>
                <a:effectLst/>
                <a:latin typeface="+mn-lt"/>
                <a:ea typeface="+mn-ea"/>
                <a:cs typeface="+mn-cs"/>
              </a:rPr>
              <a:t>Open the flower to expose the anthers. </a:t>
            </a:r>
          </a:p>
          <a:p>
            <a:pPr lvl="0" fontAlgn="base"/>
            <a:r>
              <a:rPr lang="en-US" sz="1200" kern="1200" dirty="0" smtClean="0">
                <a:solidFill>
                  <a:schemeClr val="tx1"/>
                </a:solidFill>
                <a:effectLst/>
                <a:latin typeface="+mn-lt"/>
                <a:ea typeface="+mn-ea"/>
                <a:cs typeface="+mn-cs"/>
              </a:rPr>
              <a:t>Pull out the anthers. Be sure that pollen is present. </a:t>
            </a:r>
          </a:p>
          <a:p>
            <a:pPr lvl="0" fontAlgn="base"/>
            <a:r>
              <a:rPr lang="en-US" sz="1200" kern="1200" dirty="0" smtClean="0">
                <a:solidFill>
                  <a:schemeClr val="tx1"/>
                </a:solidFill>
                <a:effectLst/>
                <a:latin typeface="+mn-lt"/>
                <a:ea typeface="+mn-ea"/>
                <a:cs typeface="+mn-cs"/>
              </a:rPr>
              <a:t>Brush the pollen from the anthers onto the stigma.</a:t>
            </a:r>
          </a:p>
          <a:p>
            <a:pPr fontAlgn="base"/>
            <a:r>
              <a:rPr lang="en-US" sz="1200" kern="1200" dirty="0" smtClean="0">
                <a:solidFill>
                  <a:schemeClr val="tx1"/>
                </a:solidFill>
                <a:effectLst/>
                <a:latin typeface="+mn-lt"/>
                <a:ea typeface="+mn-ea"/>
                <a:cs typeface="+mn-cs"/>
              </a:rPr>
              <a:t> </a:t>
            </a:r>
          </a:p>
          <a:p>
            <a:pPr lvl="0" fontAlgn="base"/>
            <a:r>
              <a:rPr lang="en-US" sz="1200" kern="1200" dirty="0" smtClean="0">
                <a:solidFill>
                  <a:schemeClr val="tx1"/>
                </a:solidFill>
                <a:effectLst/>
                <a:latin typeface="+mn-lt"/>
                <a:ea typeface="+mn-ea"/>
                <a:cs typeface="+mn-cs"/>
              </a:rPr>
              <a:t>What is the benefit of a plant breeder pollinating soybeans by hand rather than relying on an insect pollinator to move the genetic material from one plant to another?</a:t>
            </a:r>
          </a:p>
          <a:p>
            <a:pPr fontAlgn="base"/>
            <a:r>
              <a:rPr lang="en-US" sz="1200" kern="1200" dirty="0" smtClean="0">
                <a:solidFill>
                  <a:schemeClr val="tx1"/>
                </a:solidFill>
                <a:effectLst/>
                <a:latin typeface="+mn-lt"/>
                <a:ea typeface="+mn-ea"/>
                <a:cs typeface="+mn-cs"/>
              </a:rPr>
              <a:t>If the plant breeder pollinates the soybean plant by hand, this guarantees that specific male genetics of one plant are combined with the female genetics of another plant. The breeder has more control over the cross than if insects randomly moved pollen from one plant to another.</a:t>
            </a:r>
          </a:p>
          <a:p>
            <a:pPr fontAlgn="base"/>
            <a:r>
              <a:rPr lang="en-US" sz="1200" kern="1200" dirty="0" smtClean="0">
                <a:solidFill>
                  <a:schemeClr val="tx1"/>
                </a:solidFill>
                <a:effectLst/>
                <a:latin typeface="+mn-lt"/>
                <a:ea typeface="+mn-ea"/>
                <a:cs typeface="+mn-cs"/>
              </a:rPr>
              <a:t> </a:t>
            </a:r>
          </a:p>
          <a:p>
            <a:pPr fontAlgn="base"/>
            <a:r>
              <a:rPr lang="en-US" sz="1200" kern="1200" dirty="0" smtClean="0">
                <a:solidFill>
                  <a:schemeClr val="tx1"/>
                </a:solidFill>
                <a:effectLst/>
                <a:latin typeface="+mn-lt"/>
                <a:ea typeface="+mn-ea"/>
                <a:cs typeface="+mn-cs"/>
              </a:rPr>
              <a:t> </a:t>
            </a:r>
          </a:p>
          <a:p>
            <a:pPr lvl="0" fontAlgn="base"/>
            <a:r>
              <a:rPr lang="en-US" sz="1200" kern="1200" dirty="0" smtClean="0">
                <a:solidFill>
                  <a:schemeClr val="tx1"/>
                </a:solidFill>
                <a:effectLst/>
                <a:latin typeface="+mn-lt"/>
                <a:ea typeface="+mn-ea"/>
                <a:cs typeface="+mn-cs"/>
              </a:rPr>
              <a:t>Why might a breeder want to control which parent plants are used in the reproduction of soybean seeds?</a:t>
            </a:r>
          </a:p>
          <a:p>
            <a:pPr fontAlgn="base"/>
            <a:r>
              <a:rPr lang="en-US" sz="1200" kern="1200" dirty="0" smtClean="0">
                <a:solidFill>
                  <a:schemeClr val="tx1"/>
                </a:solidFill>
                <a:effectLst/>
                <a:latin typeface="+mn-lt"/>
                <a:ea typeface="+mn-ea"/>
                <a:cs typeface="+mn-cs"/>
              </a:rPr>
              <a:t>This allows breeders to select for desirable traits and keep track of which parents produce offspring with these particular traits. </a:t>
            </a:r>
          </a:p>
          <a:p>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11</a:t>
            </a:fld>
            <a:endParaRPr lang="en-US"/>
          </a:p>
        </p:txBody>
      </p:sp>
    </p:spTree>
    <p:extLst>
      <p:ext uri="{BB962C8B-B14F-4D97-AF65-F5344CB8AC3E}">
        <p14:creationId xmlns:p14="http://schemas.microsoft.com/office/powerpoint/2010/main" val="269185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Who is Norman Borlaug and how did his work change agriculture around the world?</a:t>
            </a:r>
          </a:p>
          <a:p>
            <a:r>
              <a:rPr lang="en-US" sz="1200" kern="1200" dirty="0" smtClean="0">
                <a:solidFill>
                  <a:schemeClr val="tx1"/>
                </a:solidFill>
                <a:effectLst/>
                <a:latin typeface="+mn-lt"/>
                <a:ea typeface="+mn-ea"/>
                <a:cs typeface="+mn-cs"/>
              </a:rPr>
              <a:t>Norman Borlaug was a plant breeder who helped farmers to improve their crops and increase their yields. In three years, he used plant breeding techniques to develop wheat that was resistant to stem rust fungus and crossed it with locally-adapted susceptible plants and select for resistant lines. His team accelerated the breeding process by evaluating and selecting resistant lines twice every year. This strategy was known as shuttle breeding. He grew the wheat in two locations with different day lengths, making the wheat adaptable to many different areas. His wheat also responded well to fertilizer and so developed heavy seed heads. The heavy seed heads collapsed under the weight causing a problem called lodging. He used plant breeding techniques to solve this problem. Breeders had developed a line called semi-dwarf wheat which grew shorter, stronger stalks which could support the weight of the grain. Borlaug crossed this line into his breeding program to produce a wheat line that would not lodge and was adapted to growing conditions in Mexico. His wheat lines were then grown in other areas such as India and Pakistan increasing wheat yields dramatically. This dramatic increase in food production was called the green revolution.</a:t>
            </a:r>
          </a:p>
          <a:p>
            <a:r>
              <a:rPr lang="en-US" sz="1200" kern="1200" dirty="0" smtClean="0">
                <a:solidFill>
                  <a:schemeClr val="tx1"/>
                </a:solidFill>
                <a:effectLst/>
                <a:latin typeface="+mn-lt"/>
                <a:ea typeface="+mn-ea"/>
                <a:cs typeface="+mn-cs"/>
              </a:rPr>
              <a:t>His efforts to improve agriculture were recognized when he was awarded a Nobel Peace Prize in 1970.</a:t>
            </a:r>
          </a:p>
          <a:p>
            <a:endParaRPr lang="en-US" dirty="0"/>
          </a:p>
        </p:txBody>
      </p:sp>
      <p:sp>
        <p:nvSpPr>
          <p:cNvPr id="4" name="Slide Number Placeholder 3"/>
          <p:cNvSpPr>
            <a:spLocks noGrp="1"/>
          </p:cNvSpPr>
          <p:nvPr>
            <p:ph type="sldNum" sz="quarter" idx="10"/>
          </p:nvPr>
        </p:nvSpPr>
        <p:spPr/>
        <p:txBody>
          <a:bodyPr/>
          <a:lstStyle/>
          <a:p>
            <a:fld id="{5CEA918C-9457-474F-8392-648E597DAA3E}" type="slidenum">
              <a:rPr lang="en-US" smtClean="0"/>
              <a:t>14</a:t>
            </a:fld>
            <a:endParaRPr lang="en-US"/>
          </a:p>
        </p:txBody>
      </p:sp>
    </p:spTree>
    <p:extLst>
      <p:ext uri="{BB962C8B-B14F-4D97-AF65-F5344CB8AC3E}">
        <p14:creationId xmlns:p14="http://schemas.microsoft.com/office/powerpoint/2010/main" val="3412343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32167473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659378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72282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A7B981-451A-4099-8BDA-665EC569731E}"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F6F-17EA-41A7-86EF-F38DE7D45096}" type="slidenum">
              <a:rPr lang="en-US" smtClean="0"/>
              <a:t>‹#›</a:t>
            </a:fld>
            <a:endParaRPr lang="en-US"/>
          </a:p>
        </p:txBody>
      </p:sp>
    </p:spTree>
    <p:extLst>
      <p:ext uri="{BB962C8B-B14F-4D97-AF65-F5344CB8AC3E}">
        <p14:creationId xmlns:p14="http://schemas.microsoft.com/office/powerpoint/2010/main" val="380164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70341-0E0B-436F-B88B-FD8919F756F0}"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145969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331593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70341-0E0B-436F-B88B-FD8919F756F0}" type="datetimeFigureOut">
              <a:rPr lang="en-US" smtClean="0"/>
              <a:t>4/28/2017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656911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70341-0E0B-436F-B88B-FD8919F756F0}" type="datetimeFigureOut">
              <a:rPr lang="en-US" smtClean="0"/>
              <a:t>4/28/2017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212326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70341-0E0B-436F-B88B-FD8919F756F0}" type="datetimeFigureOut">
              <a:rPr lang="en-US" smtClean="0"/>
              <a:t>4/28/2017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173608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92410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70341-0E0B-436F-B88B-FD8919F756F0}"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58BE0-16E5-4A39-963B-79D5FF644BAF}" type="slidenum">
              <a:rPr lang="en-US" smtClean="0"/>
              <a:t>‹#›</a:t>
            </a:fld>
            <a:endParaRPr lang="en-US"/>
          </a:p>
        </p:txBody>
      </p:sp>
    </p:spTree>
    <p:extLst>
      <p:ext uri="{BB962C8B-B14F-4D97-AF65-F5344CB8AC3E}">
        <p14:creationId xmlns:p14="http://schemas.microsoft.com/office/powerpoint/2010/main" val="236325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8870341-0E0B-436F-B88B-FD8919F756F0}" type="datetimeFigureOut">
              <a:rPr lang="en-US" smtClean="0"/>
              <a:t>4/28/2017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858BE0-16E5-4A39-963B-79D5FF644BAF}" type="slidenum">
              <a:rPr lang="en-US" smtClean="0"/>
              <a:t>‹#›</a:t>
            </a:fld>
            <a:endParaRPr lang="en-US"/>
          </a:p>
        </p:txBody>
      </p:sp>
      <p:sp>
        <p:nvSpPr>
          <p:cNvPr id="8" name="Rectangle 7"/>
          <p:cNvSpPr/>
          <p:nvPr userDrawn="1"/>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261109"/>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536641"/>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p:nvPr userDrawn="1"/>
        </p:nvPicPr>
        <p:blipFill>
          <a:blip r:embed="rId13" cstate="print">
            <a:extLst>
              <a:ext uri="{28A0092B-C50C-407E-A947-70E740481C1C}">
                <a14:useLocalDpi xmlns:a14="http://schemas.microsoft.com/office/drawing/2010/main" val="0"/>
              </a:ext>
            </a:extLst>
          </a:blip>
          <a:stretch>
            <a:fillRect/>
          </a:stretch>
        </p:blipFill>
        <p:spPr>
          <a:xfrm>
            <a:off x="6171647" y="5773490"/>
            <a:ext cx="2877722" cy="625626"/>
          </a:xfrm>
          <a:prstGeom prst="rect">
            <a:avLst/>
          </a:prstGeom>
        </p:spPr>
      </p:pic>
      <p:pic>
        <p:nvPicPr>
          <p:cNvPr id="15" name="Picture 14"/>
          <p:cNvPicPr>
            <a:picLocks noChangeAspect="1"/>
          </p:cNvPicPr>
          <p:nvPr userDrawn="1"/>
        </p:nvPicPr>
        <p:blipFill>
          <a:blip r:embed="rId14"/>
          <a:stretch>
            <a:fillRect/>
          </a:stretch>
        </p:blipFill>
        <p:spPr>
          <a:xfrm>
            <a:off x="106663" y="5829234"/>
            <a:ext cx="1858945" cy="514137"/>
          </a:xfrm>
          <a:prstGeom prst="rect">
            <a:avLst/>
          </a:prstGeom>
        </p:spPr>
      </p:pic>
    </p:spTree>
    <p:extLst>
      <p:ext uri="{BB962C8B-B14F-4D97-AF65-F5344CB8AC3E}">
        <p14:creationId xmlns:p14="http://schemas.microsoft.com/office/powerpoint/2010/main" val="39099605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imeo.com/8242075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pbRk64bc03c"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Lg9-HTtgFOk"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vimeo.com/6922570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HLYPm2idSTE" TargetMode="External"/><Relationship Id="rId4" Type="http://schemas.openxmlformats.org/officeDocument/2006/relationships/hyperlink" Target="https://youtu.be/HLYPm2idST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8953" y="2634340"/>
            <a:ext cx="1569247" cy="1367577"/>
          </a:xfrm>
          <a:prstGeom prst="rect">
            <a:avLst/>
          </a:prstGeom>
        </p:spPr>
      </p:pic>
      <p:sp>
        <p:nvSpPr>
          <p:cNvPr id="4" name="Title 3"/>
          <p:cNvSpPr>
            <a:spLocks noGrp="1"/>
          </p:cNvSpPr>
          <p:nvPr>
            <p:ph type="ctrTitle"/>
          </p:nvPr>
        </p:nvSpPr>
        <p:spPr>
          <a:xfrm>
            <a:off x="2127893" y="3131124"/>
            <a:ext cx="4888214" cy="1258925"/>
          </a:xfrm>
        </p:spPr>
        <p:txBody>
          <a:bodyPr>
            <a:noAutofit/>
          </a:bodyPr>
          <a:lstStyle/>
          <a:p>
            <a:r>
              <a:rPr lang="en-US" sz="5400" b="1" dirty="0" smtClean="0">
                <a:latin typeface="+mn-lt"/>
              </a:rPr>
              <a:t>Flower Anatomy and </a:t>
            </a:r>
            <a:br>
              <a:rPr lang="en-US" sz="5400" b="1" dirty="0" smtClean="0">
                <a:latin typeface="+mn-lt"/>
              </a:rPr>
            </a:br>
            <a:r>
              <a:rPr lang="en-US" sz="5400" b="1" dirty="0" smtClean="0">
                <a:latin typeface="+mn-lt"/>
              </a:rPr>
              <a:t>Plant Breeding</a:t>
            </a:r>
            <a:endParaRPr lang="en-US" sz="5400" b="1" dirty="0">
              <a:latin typeface="+mn-lt"/>
            </a:endParaRPr>
          </a:p>
        </p:txBody>
      </p:sp>
      <p:sp>
        <p:nvSpPr>
          <p:cNvPr id="7" name="Rectangle 6"/>
          <p:cNvSpPr/>
          <p:nvPr/>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61109"/>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6536641"/>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2590800"/>
            <a:ext cx="1303526" cy="1454659"/>
          </a:xfrm>
          <a:prstGeom prst="rect">
            <a:avLst/>
          </a:prstGeom>
        </p:spPr>
      </p:pic>
    </p:spTree>
    <p:extLst>
      <p:ext uri="{BB962C8B-B14F-4D97-AF65-F5344CB8AC3E}">
        <p14:creationId xmlns:p14="http://schemas.microsoft.com/office/powerpoint/2010/main" val="3579313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3: Controlling </a:t>
            </a:r>
            <a:r>
              <a:rPr lang="en-US" b="1" dirty="0">
                <a:latin typeface="+mn-lt"/>
              </a:rPr>
              <a:t>Plant Reproduction in Agriculture</a:t>
            </a:r>
          </a:p>
        </p:txBody>
      </p:sp>
      <p:sp>
        <p:nvSpPr>
          <p:cNvPr id="3" name="Content Placeholder 2"/>
          <p:cNvSpPr>
            <a:spLocks noGrp="1"/>
          </p:cNvSpPr>
          <p:nvPr>
            <p:ph idx="1"/>
          </p:nvPr>
        </p:nvSpPr>
        <p:spPr>
          <a:xfrm>
            <a:off x="628650" y="1825625"/>
            <a:ext cx="7886700" cy="3508375"/>
          </a:xfrm>
        </p:spPr>
        <p:txBody>
          <a:bodyPr>
            <a:normAutofit/>
          </a:bodyPr>
          <a:lstStyle/>
          <a:p>
            <a:pPr marL="0" indent="0">
              <a:buNone/>
            </a:pPr>
            <a:r>
              <a:rPr lang="en-US" sz="3200" dirty="0" smtClean="0"/>
              <a:t>Watch the video “How to cross soybeans” found here: </a:t>
            </a:r>
            <a:r>
              <a:rPr lang="en-US" sz="3200" u="sng" dirty="0">
                <a:hlinkClick r:id="rId2"/>
              </a:rPr>
              <a:t>https://vimeo.com/82420755</a:t>
            </a:r>
            <a:endParaRPr lang="en-US" sz="3200" dirty="0"/>
          </a:p>
        </p:txBody>
      </p:sp>
    </p:spTree>
    <p:extLst>
      <p:ext uri="{BB962C8B-B14F-4D97-AF65-F5344CB8AC3E}">
        <p14:creationId xmlns:p14="http://schemas.microsoft.com/office/powerpoint/2010/main" val="3840728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3: Controlling </a:t>
            </a:r>
            <a:r>
              <a:rPr lang="en-US" b="1" dirty="0">
                <a:latin typeface="+mn-lt"/>
              </a:rPr>
              <a:t>Plant Reproduction in Agriculture</a:t>
            </a:r>
          </a:p>
        </p:txBody>
      </p:sp>
      <p:sp>
        <p:nvSpPr>
          <p:cNvPr id="3" name="Content Placeholder 2"/>
          <p:cNvSpPr>
            <a:spLocks noGrp="1"/>
          </p:cNvSpPr>
          <p:nvPr>
            <p:ph idx="1"/>
          </p:nvPr>
        </p:nvSpPr>
        <p:spPr>
          <a:xfrm>
            <a:off x="628650" y="1600200"/>
            <a:ext cx="7886700" cy="4114799"/>
          </a:xfrm>
        </p:spPr>
        <p:txBody>
          <a:bodyPr>
            <a:normAutofit fontScale="85000" lnSpcReduction="20000"/>
          </a:bodyPr>
          <a:lstStyle/>
          <a:p>
            <a:pPr marL="514350" lvl="0" indent="-514350" fontAlgn="base">
              <a:spcBef>
                <a:spcPts val="0"/>
              </a:spcBef>
              <a:spcAft>
                <a:spcPts val="1800"/>
              </a:spcAft>
              <a:buFont typeface="+mj-lt"/>
              <a:buAutoNum type="arabicPeriod"/>
            </a:pPr>
            <a:r>
              <a:rPr lang="en-US" sz="3200" dirty="0" smtClean="0"/>
              <a:t>How big were the soybean </a:t>
            </a:r>
            <a:r>
              <a:rPr lang="en-US" sz="3200" dirty="0"/>
              <a:t>flowers compared to the flower you dissected in activity 1</a:t>
            </a:r>
            <a:r>
              <a:rPr lang="en-US" sz="3200" dirty="0" smtClean="0"/>
              <a:t>?</a:t>
            </a:r>
            <a:endParaRPr lang="en-US" sz="3200" dirty="0"/>
          </a:p>
          <a:p>
            <a:pPr marL="514350" lvl="0" indent="-514350" fontAlgn="base">
              <a:spcBef>
                <a:spcPts val="0"/>
              </a:spcBef>
              <a:spcAft>
                <a:spcPts val="1800"/>
              </a:spcAft>
              <a:buFont typeface="+mj-lt"/>
              <a:buAutoNum type="arabicPeriod"/>
            </a:pPr>
            <a:r>
              <a:rPr lang="en-US" sz="3200" dirty="0"/>
              <a:t>W</a:t>
            </a:r>
            <a:r>
              <a:rPr lang="en-US" sz="3200" dirty="0" smtClean="0"/>
              <a:t>hat steps were taken to pollinate </a:t>
            </a:r>
            <a:r>
              <a:rPr lang="en-US" sz="3200" dirty="0"/>
              <a:t>a soybean </a:t>
            </a:r>
            <a:r>
              <a:rPr lang="en-US" sz="3200" dirty="0" smtClean="0"/>
              <a:t>plant?</a:t>
            </a:r>
            <a:endParaRPr lang="en-US" sz="3200" dirty="0"/>
          </a:p>
          <a:p>
            <a:pPr marL="514350" indent="-514350" fontAlgn="base">
              <a:spcBef>
                <a:spcPts val="0"/>
              </a:spcBef>
              <a:spcAft>
                <a:spcPts val="1800"/>
              </a:spcAft>
              <a:buFont typeface="+mj-lt"/>
              <a:buAutoNum type="arabicPeriod"/>
            </a:pPr>
            <a:r>
              <a:rPr lang="en-US" sz="3200" dirty="0" smtClean="0"/>
              <a:t>What </a:t>
            </a:r>
            <a:r>
              <a:rPr lang="en-US" sz="3200" dirty="0"/>
              <a:t>is the benefit of a plant breeder pollinating soybeans by hand rather than relying on an insect pollinator to move the genetic material from one plant to another?</a:t>
            </a:r>
          </a:p>
          <a:p>
            <a:pPr marL="514350" indent="-514350" fontAlgn="base">
              <a:spcBef>
                <a:spcPts val="0"/>
              </a:spcBef>
              <a:spcAft>
                <a:spcPts val="1800"/>
              </a:spcAft>
              <a:buFont typeface="+mj-lt"/>
              <a:buAutoNum type="arabicPeriod"/>
            </a:pPr>
            <a:r>
              <a:rPr lang="en-US" sz="3200" dirty="0" smtClean="0"/>
              <a:t>Why </a:t>
            </a:r>
            <a:r>
              <a:rPr lang="en-US" sz="3200" dirty="0"/>
              <a:t>might a breeder want to control which parent plants are used in the reproduction of soybean </a:t>
            </a:r>
            <a:r>
              <a:rPr lang="en-US" sz="3200" dirty="0" smtClean="0"/>
              <a:t>seeds?</a:t>
            </a:r>
            <a:endParaRPr lang="en-US" sz="3200" dirty="0"/>
          </a:p>
        </p:txBody>
      </p:sp>
    </p:spTree>
    <p:extLst>
      <p:ext uri="{BB962C8B-B14F-4D97-AF65-F5344CB8AC3E}">
        <p14:creationId xmlns:p14="http://schemas.microsoft.com/office/powerpoint/2010/main" val="655729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4: Careers in Plant Breeding</a:t>
            </a:r>
            <a:endParaRPr lang="en-US" b="1" dirty="0">
              <a:latin typeface="+mn-lt"/>
            </a:endParaRPr>
          </a:p>
        </p:txBody>
      </p:sp>
      <p:pic>
        <p:nvPicPr>
          <p:cNvPr id="4" name="pbRk64bc03c"/>
          <p:cNvPicPr>
            <a:picLocks noGrp="1" noRot="1" noChangeAspect="1"/>
          </p:cNvPicPr>
          <p:nvPr>
            <p:ph idx="1"/>
            <a:videoFile r:link="rId1"/>
          </p:nvPr>
        </p:nvPicPr>
        <p:blipFill>
          <a:blip r:embed="rId3"/>
          <a:stretch>
            <a:fillRect/>
          </a:stretch>
        </p:blipFill>
        <p:spPr>
          <a:xfrm>
            <a:off x="948266" y="1447800"/>
            <a:ext cx="7247467" cy="4076701"/>
          </a:xfrm>
          <a:prstGeom prst="rect">
            <a:avLst/>
          </a:prstGeom>
        </p:spPr>
      </p:pic>
    </p:spTree>
    <p:extLst>
      <p:ext uri="{BB962C8B-B14F-4D97-AF65-F5344CB8AC3E}">
        <p14:creationId xmlns:p14="http://schemas.microsoft.com/office/powerpoint/2010/main" val="56103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Activity 4: Careers in Plant Breeding</a:t>
            </a:r>
            <a:endParaRPr lang="en-US" dirty="0">
              <a:latin typeface="+mn-lt"/>
            </a:endParaRPr>
          </a:p>
        </p:txBody>
      </p:sp>
      <p:pic>
        <p:nvPicPr>
          <p:cNvPr id="4" name="Lg9-HTtgFOk"/>
          <p:cNvPicPr>
            <a:picLocks noGrp="1" noRot="1" noChangeAspect="1"/>
          </p:cNvPicPr>
          <p:nvPr>
            <p:ph idx="1"/>
            <a:videoFile r:link="rId1"/>
          </p:nvPr>
        </p:nvPicPr>
        <p:blipFill>
          <a:blip r:embed="rId3"/>
          <a:stretch>
            <a:fillRect/>
          </a:stretch>
        </p:blipFill>
        <p:spPr>
          <a:xfrm>
            <a:off x="968790" y="1447800"/>
            <a:ext cx="7206419" cy="4053610"/>
          </a:xfrm>
          <a:prstGeom prst="rect">
            <a:avLst/>
          </a:prstGeom>
        </p:spPr>
      </p:pic>
    </p:spTree>
    <p:extLst>
      <p:ext uri="{BB962C8B-B14F-4D97-AF65-F5344CB8AC3E}">
        <p14:creationId xmlns:p14="http://schemas.microsoft.com/office/powerpoint/2010/main" val="1440231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Activity 4: Careers in Plant Breeding</a:t>
            </a:r>
            <a:endParaRPr lang="en-US" dirty="0">
              <a:latin typeface="+mn-lt"/>
            </a:endParaRPr>
          </a:p>
        </p:txBody>
      </p:sp>
      <p:sp>
        <p:nvSpPr>
          <p:cNvPr id="3" name="Content Placeholder 2"/>
          <p:cNvSpPr>
            <a:spLocks noGrp="1"/>
          </p:cNvSpPr>
          <p:nvPr>
            <p:ph idx="1"/>
          </p:nvPr>
        </p:nvSpPr>
        <p:spPr>
          <a:xfrm>
            <a:off x="628650" y="1600201"/>
            <a:ext cx="7886700" cy="3886200"/>
          </a:xfrm>
        </p:spPr>
        <p:txBody>
          <a:bodyPr>
            <a:normAutofit/>
          </a:bodyPr>
          <a:lstStyle/>
          <a:p>
            <a:pPr lvl="0"/>
            <a:r>
              <a:rPr lang="en-US" sz="2800" b="1" dirty="0"/>
              <a:t>What skills do you have </a:t>
            </a:r>
            <a:r>
              <a:rPr lang="en-US" sz="2800" dirty="0"/>
              <a:t>that could contribute to a career in plant </a:t>
            </a:r>
            <a:r>
              <a:rPr lang="en-US" sz="2800" dirty="0" smtClean="0"/>
              <a:t>breeding?</a:t>
            </a:r>
            <a:r>
              <a:rPr lang="en-US" sz="2800" dirty="0"/>
              <a:t> </a:t>
            </a:r>
            <a:r>
              <a:rPr lang="en-US" sz="2800" b="1" dirty="0" smtClean="0"/>
              <a:t>What </a:t>
            </a:r>
            <a:r>
              <a:rPr lang="en-US" sz="2800" b="1" dirty="0"/>
              <a:t>new skills would you need </a:t>
            </a:r>
            <a:r>
              <a:rPr lang="en-US" sz="2800" dirty="0"/>
              <a:t>to learn in order to succeed as a plant breeder</a:t>
            </a:r>
            <a:r>
              <a:rPr lang="en-US" sz="2800" dirty="0" smtClean="0"/>
              <a:t>?</a:t>
            </a:r>
            <a:endParaRPr lang="en-US" sz="2800" dirty="0"/>
          </a:p>
          <a:p>
            <a:pPr lvl="0"/>
            <a:r>
              <a:rPr lang="en-US" sz="2800" b="1" dirty="0"/>
              <a:t>What </a:t>
            </a:r>
            <a:r>
              <a:rPr lang="en-US" sz="2800" b="1" dirty="0" smtClean="0"/>
              <a:t>would you like and dislike </a:t>
            </a:r>
            <a:r>
              <a:rPr lang="en-US" sz="2800" dirty="0" smtClean="0"/>
              <a:t>about being a plant breeder?</a:t>
            </a:r>
            <a:endParaRPr lang="en-US" sz="2800" dirty="0"/>
          </a:p>
          <a:p>
            <a:pPr lvl="0"/>
            <a:r>
              <a:rPr lang="en-US" sz="2800" dirty="0" smtClean="0"/>
              <a:t>Who </a:t>
            </a:r>
            <a:r>
              <a:rPr lang="en-US" sz="2800" dirty="0"/>
              <a:t>is Norman Borlaug and how did his work change agriculture around the world?</a:t>
            </a:r>
          </a:p>
          <a:p>
            <a:endParaRPr lang="en-US" sz="2800" dirty="0"/>
          </a:p>
        </p:txBody>
      </p:sp>
    </p:spTree>
    <p:extLst>
      <p:ext uri="{BB962C8B-B14F-4D97-AF65-F5344CB8AC3E}">
        <p14:creationId xmlns:p14="http://schemas.microsoft.com/office/powerpoint/2010/main" val="1169901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spcAft>
                <a:spcPts val="1800"/>
              </a:spcAft>
            </a:pPr>
            <a:r>
              <a:rPr lang="en-US" sz="3200" dirty="0" smtClean="0"/>
              <a:t>Watch the video: </a:t>
            </a:r>
            <a:r>
              <a:rPr lang="en-US" sz="3200" dirty="0" smtClean="0">
                <a:hlinkClick r:id="rId2"/>
              </a:rPr>
              <a:t>https</a:t>
            </a:r>
            <a:r>
              <a:rPr lang="en-US" sz="3200" dirty="0">
                <a:hlinkClick r:id="rId2"/>
              </a:rPr>
              <a:t>://</a:t>
            </a:r>
            <a:r>
              <a:rPr lang="en-US" sz="3200" dirty="0" smtClean="0">
                <a:hlinkClick r:id="rId2"/>
              </a:rPr>
              <a:t>vimeo.com/69225705</a:t>
            </a:r>
            <a:endParaRPr lang="en-US" sz="3200" dirty="0" smtClean="0"/>
          </a:p>
          <a:p>
            <a:pPr>
              <a:spcBef>
                <a:spcPts val="0"/>
              </a:spcBef>
              <a:spcAft>
                <a:spcPts val="1800"/>
              </a:spcAft>
            </a:pPr>
            <a:r>
              <a:rPr lang="en-US" sz="3200" dirty="0" smtClean="0"/>
              <a:t>What did you observe?</a:t>
            </a:r>
          </a:p>
          <a:p>
            <a:pPr>
              <a:spcBef>
                <a:spcPts val="0"/>
              </a:spcBef>
              <a:spcAft>
                <a:spcPts val="1800"/>
              </a:spcAft>
            </a:pPr>
            <a:r>
              <a:rPr lang="en-US" sz="3200" dirty="0" smtClean="0"/>
              <a:t>Did you notice any similarities or differences between the different types of flowers?</a:t>
            </a:r>
            <a:endParaRPr lang="en-US" sz="3200" dirty="0"/>
          </a:p>
        </p:txBody>
      </p:sp>
      <p:sp>
        <p:nvSpPr>
          <p:cNvPr id="4" name="Title 3"/>
          <p:cNvSpPr>
            <a:spLocks noGrp="1"/>
          </p:cNvSpPr>
          <p:nvPr>
            <p:ph type="title"/>
          </p:nvPr>
        </p:nvSpPr>
        <p:spPr>
          <a:xfrm>
            <a:off x="628650" y="365126"/>
            <a:ext cx="8515350" cy="1325563"/>
          </a:xfrm>
        </p:spPr>
        <p:txBody>
          <a:bodyPr>
            <a:noAutofit/>
          </a:bodyPr>
          <a:lstStyle/>
          <a:p>
            <a:r>
              <a:rPr lang="en-US" sz="4000" b="1" smtClean="0">
                <a:latin typeface="+mn-lt"/>
              </a:rPr>
              <a:t>Time Lapse </a:t>
            </a:r>
            <a:r>
              <a:rPr lang="en-US" sz="4000" b="1" dirty="0" smtClean="0">
                <a:latin typeface="+mn-lt"/>
              </a:rPr>
              <a:t>of Flowers Blossoming</a:t>
            </a:r>
            <a:endParaRPr lang="en-US" sz="4000" b="1" dirty="0">
              <a:latin typeface="+mn-lt"/>
            </a:endParaRPr>
          </a:p>
        </p:txBody>
      </p:sp>
      <p:sp>
        <p:nvSpPr>
          <p:cNvPr id="7" name="Rectangle 6"/>
          <p:cNvSpPr/>
          <p:nvPr/>
        </p:nvSpPr>
        <p:spPr>
          <a:xfrm>
            <a:off x="0" y="0"/>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636039"/>
            <a:ext cx="9144000" cy="228600"/>
          </a:xfrm>
          <a:prstGeom prst="rect">
            <a:avLst/>
          </a:prstGeom>
          <a:solidFill>
            <a:srgbClr val="C80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61109"/>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6536641"/>
            <a:ext cx="9144000" cy="595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967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86750" cy="1325563"/>
          </a:xfrm>
        </p:spPr>
        <p:txBody>
          <a:bodyPr/>
          <a:lstStyle/>
          <a:p>
            <a:r>
              <a:rPr lang="en-US" b="1" dirty="0" smtClean="0">
                <a:latin typeface="+mn-lt"/>
              </a:rPr>
              <a:t>Activity 1: Structure and Function of a Flower</a:t>
            </a:r>
            <a:endParaRPr lang="en-US" b="1" dirty="0">
              <a:latin typeface="+mn-lt"/>
            </a:endParaRPr>
          </a:p>
        </p:txBody>
      </p:sp>
      <p:sp>
        <p:nvSpPr>
          <p:cNvPr id="3" name="Content Placeholder 2"/>
          <p:cNvSpPr>
            <a:spLocks noGrp="1"/>
          </p:cNvSpPr>
          <p:nvPr>
            <p:ph idx="1"/>
          </p:nvPr>
        </p:nvSpPr>
        <p:spPr>
          <a:xfrm>
            <a:off x="628650" y="1524000"/>
            <a:ext cx="7886700" cy="4114800"/>
          </a:xfrm>
        </p:spPr>
        <p:txBody>
          <a:bodyPr>
            <a:normAutofit/>
          </a:bodyPr>
          <a:lstStyle/>
          <a:p>
            <a:pPr marL="0" indent="0">
              <a:buNone/>
            </a:pPr>
            <a:r>
              <a:rPr lang="en-US" sz="2800" b="1" dirty="0" smtClean="0"/>
              <a:t>Materials needed:</a:t>
            </a:r>
          </a:p>
          <a:p>
            <a:pPr marL="684213" lvl="0" indent="-342900"/>
            <a:r>
              <a:rPr lang="en-US" sz="2800" dirty="0"/>
              <a:t>One flower blossom</a:t>
            </a:r>
          </a:p>
          <a:p>
            <a:pPr marL="684213" lvl="0" indent="-342900"/>
            <a:r>
              <a:rPr lang="en-US" sz="2800" dirty="0"/>
              <a:t>Microscope or hand lens (5x–10x)</a:t>
            </a:r>
          </a:p>
          <a:p>
            <a:pPr marL="684213" lvl="0" indent="-342900"/>
            <a:r>
              <a:rPr lang="en-US" sz="2800" dirty="0"/>
              <a:t>D</a:t>
            </a:r>
            <a:r>
              <a:rPr lang="en-US" sz="2800" dirty="0" smtClean="0"/>
              <a:t>issecting </a:t>
            </a:r>
            <a:r>
              <a:rPr lang="en-US" sz="2800" dirty="0"/>
              <a:t>tools (probes, tweezers, scalpel)</a:t>
            </a:r>
          </a:p>
          <a:p>
            <a:pPr marL="684213" lvl="0" indent="-342900"/>
            <a:r>
              <a:rPr lang="en-US" sz="2800" dirty="0"/>
              <a:t>Double-sided tape</a:t>
            </a:r>
          </a:p>
          <a:p>
            <a:pPr marL="684213" lvl="0" indent="-342900"/>
            <a:r>
              <a:rPr lang="en-US" sz="2800" dirty="0"/>
              <a:t>Piece of </a:t>
            </a:r>
            <a:r>
              <a:rPr lang="en-US" sz="2800" dirty="0" smtClean="0"/>
              <a:t>paper</a:t>
            </a:r>
            <a:endParaRPr lang="en-US" sz="2800" dirty="0"/>
          </a:p>
        </p:txBody>
      </p:sp>
    </p:spTree>
    <p:extLst>
      <p:ext uri="{BB962C8B-B14F-4D97-AF65-F5344CB8AC3E}">
        <p14:creationId xmlns:p14="http://schemas.microsoft.com/office/powerpoint/2010/main" val="869468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86750" cy="1325563"/>
          </a:xfrm>
        </p:spPr>
        <p:txBody>
          <a:bodyPr/>
          <a:lstStyle/>
          <a:p>
            <a:r>
              <a:rPr lang="en-US" b="1" dirty="0" smtClean="0">
                <a:latin typeface="+mn-lt"/>
              </a:rPr>
              <a:t>Activity 1: Structure and Function of a Flower</a:t>
            </a:r>
            <a:endParaRPr lang="en-US" b="1" dirty="0">
              <a:latin typeface="+mn-lt"/>
            </a:endParaRPr>
          </a:p>
        </p:txBody>
      </p:sp>
      <p:sp>
        <p:nvSpPr>
          <p:cNvPr id="3" name="Content Placeholder 2"/>
          <p:cNvSpPr>
            <a:spLocks noGrp="1"/>
          </p:cNvSpPr>
          <p:nvPr>
            <p:ph idx="1"/>
          </p:nvPr>
        </p:nvSpPr>
        <p:spPr>
          <a:xfrm>
            <a:off x="628650" y="1371600"/>
            <a:ext cx="7886700" cy="4419600"/>
          </a:xfrm>
        </p:spPr>
        <p:txBody>
          <a:bodyPr>
            <a:normAutofit lnSpcReduction="10000"/>
          </a:bodyPr>
          <a:lstStyle/>
          <a:p>
            <a:pPr marL="0" indent="0">
              <a:buNone/>
            </a:pPr>
            <a:r>
              <a:rPr lang="en-US" sz="2800" b="1" dirty="0" smtClean="0"/>
              <a:t>Procedures:</a:t>
            </a:r>
          </a:p>
          <a:p>
            <a:pPr marL="684213" lvl="0" indent="-342900"/>
            <a:r>
              <a:rPr lang="en-US" sz="2800" dirty="0" smtClean="0"/>
              <a:t>Draw </a:t>
            </a:r>
            <a:r>
              <a:rPr lang="en-US" sz="2800" dirty="0"/>
              <a:t>a sketch of the flower.</a:t>
            </a:r>
          </a:p>
          <a:p>
            <a:pPr marL="684213" lvl="0" indent="-342900"/>
            <a:r>
              <a:rPr lang="en-US" sz="2800" dirty="0" smtClean="0"/>
              <a:t>Gather </a:t>
            </a:r>
            <a:r>
              <a:rPr lang="en-US" sz="2800" dirty="0"/>
              <a:t>dissection materials.</a:t>
            </a:r>
          </a:p>
          <a:p>
            <a:pPr marL="684213" lvl="0" indent="-342900"/>
            <a:r>
              <a:rPr lang="en-US" sz="2800" dirty="0" smtClean="0"/>
              <a:t>Begin </a:t>
            </a:r>
            <a:r>
              <a:rPr lang="en-US" sz="2800" dirty="0"/>
              <a:t>carefully dissecting the flower.</a:t>
            </a:r>
          </a:p>
          <a:p>
            <a:pPr marL="684213" lvl="0" indent="-342900"/>
            <a:r>
              <a:rPr lang="en-US" sz="2800" dirty="0"/>
              <a:t>G</a:t>
            </a:r>
            <a:r>
              <a:rPr lang="en-US" sz="2800" dirty="0" smtClean="0"/>
              <a:t>ently </a:t>
            </a:r>
            <a:r>
              <a:rPr lang="en-US" sz="2800" dirty="0"/>
              <a:t>remove parts of the flower, group them with similar parts.</a:t>
            </a:r>
          </a:p>
          <a:p>
            <a:pPr marL="684213" lvl="0" indent="-342900"/>
            <a:r>
              <a:rPr lang="en-US" sz="2800" dirty="0"/>
              <a:t>U</a:t>
            </a:r>
            <a:r>
              <a:rPr lang="en-US" sz="2800" dirty="0" smtClean="0"/>
              <a:t>se </a:t>
            </a:r>
            <a:r>
              <a:rPr lang="en-US" sz="2800" dirty="0"/>
              <a:t>double-sided tape to attach the parts to a piece of paper.</a:t>
            </a:r>
          </a:p>
          <a:p>
            <a:pPr marL="684213" lvl="0" indent="-342900"/>
            <a:r>
              <a:rPr lang="en-US" sz="2800" dirty="0" smtClean="0"/>
              <a:t>Write </a:t>
            </a:r>
            <a:r>
              <a:rPr lang="en-US" sz="2800" dirty="0"/>
              <a:t>your prediction of what function each part serves in the plant next to each part group.</a:t>
            </a:r>
          </a:p>
        </p:txBody>
      </p:sp>
    </p:spTree>
    <p:extLst>
      <p:ext uri="{BB962C8B-B14F-4D97-AF65-F5344CB8AC3E}">
        <p14:creationId xmlns:p14="http://schemas.microsoft.com/office/powerpoint/2010/main" val="3189948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Calibri" panose="020F0502020204030204"/>
              </a:rPr>
              <a:t>Functions </a:t>
            </a:r>
            <a:r>
              <a:rPr lang="en-US" b="1" dirty="0" smtClean="0">
                <a:solidFill>
                  <a:prstClr val="black"/>
                </a:solidFill>
                <a:latin typeface="Calibri" panose="020F0502020204030204"/>
              </a:rPr>
              <a:t>of </a:t>
            </a:r>
            <a:r>
              <a:rPr lang="en-US" b="1" dirty="0" smtClean="0">
                <a:latin typeface="+mn-lt"/>
              </a:rPr>
              <a:t>Flower Parts</a:t>
            </a:r>
            <a:endParaRPr lang="en-US" b="1" dirty="0">
              <a:latin typeface="+mn-lt"/>
            </a:endParaRPr>
          </a:p>
        </p:txBody>
      </p:sp>
      <p:sp>
        <p:nvSpPr>
          <p:cNvPr id="4" name="Content Placeholder 2"/>
          <p:cNvSpPr>
            <a:spLocks noGrp="1"/>
          </p:cNvSpPr>
          <p:nvPr>
            <p:ph idx="1"/>
          </p:nvPr>
        </p:nvSpPr>
        <p:spPr>
          <a:xfrm>
            <a:off x="628650" y="1295400"/>
            <a:ext cx="7886700" cy="4495800"/>
          </a:xfrm>
        </p:spPr>
        <p:txBody>
          <a:bodyPr>
            <a:normAutofit fontScale="92500" lnSpcReduction="10000"/>
          </a:bodyPr>
          <a:lstStyle/>
          <a:p>
            <a:pPr marL="0" indent="0">
              <a:lnSpc>
                <a:spcPct val="100000"/>
              </a:lnSpc>
              <a:spcBef>
                <a:spcPts val="0"/>
              </a:spcBef>
              <a:buNone/>
            </a:pPr>
            <a:r>
              <a:rPr lang="en-US" sz="2800" b="1" dirty="0" smtClean="0"/>
              <a:t>Sepals:</a:t>
            </a:r>
            <a:r>
              <a:rPr lang="en-US" sz="2800" dirty="0" smtClean="0"/>
              <a:t> protects the flower</a:t>
            </a:r>
            <a:endParaRPr lang="en-US" sz="2800" b="1" dirty="0" smtClean="0"/>
          </a:p>
          <a:p>
            <a:pPr marL="0" indent="0">
              <a:lnSpc>
                <a:spcPct val="100000"/>
              </a:lnSpc>
              <a:spcBef>
                <a:spcPts val="0"/>
              </a:spcBef>
              <a:buNone/>
            </a:pPr>
            <a:r>
              <a:rPr lang="en-US" sz="2800" b="1" dirty="0" smtClean="0"/>
              <a:t>Petals: </a:t>
            </a:r>
            <a:r>
              <a:rPr lang="en-US" sz="2800" dirty="0" smtClean="0"/>
              <a:t>attracts a pollinator with color, scent, UV patterns</a:t>
            </a:r>
            <a:endParaRPr lang="en-US" sz="2400" dirty="0" smtClean="0"/>
          </a:p>
          <a:p>
            <a:pPr marL="0" indent="0">
              <a:lnSpc>
                <a:spcPct val="100000"/>
              </a:lnSpc>
              <a:spcBef>
                <a:spcPts val="0"/>
              </a:spcBef>
              <a:buNone/>
            </a:pPr>
            <a:r>
              <a:rPr lang="en-US" sz="2800" b="1" dirty="0" smtClean="0"/>
              <a:t>Stamen</a:t>
            </a:r>
            <a:r>
              <a:rPr lang="en-US" sz="2800" dirty="0"/>
              <a:t>: </a:t>
            </a:r>
            <a:r>
              <a:rPr lang="en-US" sz="2800" dirty="0" smtClean="0"/>
              <a:t>contains male </a:t>
            </a:r>
            <a:r>
              <a:rPr lang="en-US" sz="2800" dirty="0"/>
              <a:t>reproductive </a:t>
            </a:r>
            <a:r>
              <a:rPr lang="en-US" sz="2800" dirty="0" smtClean="0"/>
              <a:t>parts</a:t>
            </a:r>
          </a:p>
          <a:p>
            <a:pPr marL="0" indent="0">
              <a:lnSpc>
                <a:spcPct val="100000"/>
              </a:lnSpc>
              <a:spcBef>
                <a:spcPts val="0"/>
              </a:spcBef>
              <a:buNone/>
            </a:pPr>
            <a:r>
              <a:rPr lang="en-US" sz="2400" b="1" dirty="0" smtClean="0"/>
              <a:t>	</a:t>
            </a:r>
            <a:r>
              <a:rPr lang="en-US" sz="2400" b="1" dirty="0"/>
              <a:t>Filament</a:t>
            </a:r>
            <a:r>
              <a:rPr lang="en-US" sz="2400" dirty="0"/>
              <a:t>: supports the anther</a:t>
            </a:r>
          </a:p>
          <a:p>
            <a:pPr marL="0" indent="0">
              <a:lnSpc>
                <a:spcPct val="100000"/>
              </a:lnSpc>
              <a:spcBef>
                <a:spcPts val="0"/>
              </a:spcBef>
              <a:buNone/>
            </a:pPr>
            <a:r>
              <a:rPr lang="en-US" sz="2400" b="1" dirty="0" smtClean="0"/>
              <a:t>	Anther</a:t>
            </a:r>
            <a:r>
              <a:rPr lang="en-US" sz="2400" dirty="0"/>
              <a:t>: </a:t>
            </a:r>
            <a:r>
              <a:rPr lang="en-US" sz="2400" dirty="0" smtClean="0"/>
              <a:t>produces pollen</a:t>
            </a:r>
            <a:endParaRPr lang="en-US" sz="2400" dirty="0"/>
          </a:p>
          <a:p>
            <a:pPr marL="688975" indent="-61913">
              <a:lnSpc>
                <a:spcPct val="100000"/>
              </a:lnSpc>
              <a:spcBef>
                <a:spcPts val="0"/>
              </a:spcBef>
              <a:buNone/>
            </a:pPr>
            <a:r>
              <a:rPr lang="en-US" sz="2400" b="1" dirty="0" smtClean="0"/>
              <a:t>	Pollen</a:t>
            </a:r>
            <a:r>
              <a:rPr lang="en-US" sz="2400" dirty="0" smtClean="0"/>
              <a:t>: contains male genetic material, moves to fertilize the ovule</a:t>
            </a:r>
            <a:endParaRPr lang="en-US" sz="2400" b="1" dirty="0" smtClean="0"/>
          </a:p>
          <a:p>
            <a:pPr marL="0" indent="0">
              <a:lnSpc>
                <a:spcPct val="100000"/>
              </a:lnSpc>
              <a:spcBef>
                <a:spcPts val="0"/>
              </a:spcBef>
              <a:buNone/>
            </a:pPr>
            <a:r>
              <a:rPr lang="en-US" sz="2800" b="1" dirty="0" smtClean="0"/>
              <a:t>Pistil</a:t>
            </a:r>
            <a:r>
              <a:rPr lang="en-US" sz="2800" dirty="0"/>
              <a:t>: </a:t>
            </a:r>
            <a:r>
              <a:rPr lang="en-US" sz="2800" dirty="0" smtClean="0"/>
              <a:t>contains female </a:t>
            </a:r>
            <a:r>
              <a:rPr lang="en-US" sz="2800" dirty="0"/>
              <a:t>reproductive </a:t>
            </a:r>
            <a:r>
              <a:rPr lang="en-US" sz="2800" dirty="0" smtClean="0"/>
              <a:t>parts</a:t>
            </a:r>
          </a:p>
          <a:p>
            <a:pPr marL="0" indent="0">
              <a:lnSpc>
                <a:spcPct val="100000"/>
              </a:lnSpc>
              <a:spcBef>
                <a:spcPts val="0"/>
              </a:spcBef>
              <a:buNone/>
            </a:pPr>
            <a:r>
              <a:rPr lang="en-US" sz="2400" b="1" dirty="0" smtClean="0"/>
              <a:t>	Stigma</a:t>
            </a:r>
            <a:r>
              <a:rPr lang="en-US" sz="2400" dirty="0"/>
              <a:t>: </a:t>
            </a:r>
            <a:r>
              <a:rPr lang="en-US" sz="2400" dirty="0" smtClean="0"/>
              <a:t>receives pollen</a:t>
            </a:r>
            <a:endParaRPr lang="en-US" sz="2400" dirty="0"/>
          </a:p>
          <a:p>
            <a:pPr marL="0" indent="0">
              <a:lnSpc>
                <a:spcPct val="100000"/>
              </a:lnSpc>
              <a:spcBef>
                <a:spcPts val="0"/>
              </a:spcBef>
              <a:buNone/>
            </a:pPr>
            <a:r>
              <a:rPr lang="en-US" sz="2400" b="1" dirty="0" smtClean="0"/>
              <a:t>	Style</a:t>
            </a:r>
            <a:r>
              <a:rPr lang="en-US" sz="2400" dirty="0"/>
              <a:t>: </a:t>
            </a:r>
            <a:r>
              <a:rPr lang="en-US" sz="2400" dirty="0" smtClean="0"/>
              <a:t>connective tissue between stigma and the </a:t>
            </a:r>
            <a:r>
              <a:rPr lang="en-US" sz="2400" dirty="0"/>
              <a:t>ovary</a:t>
            </a:r>
          </a:p>
          <a:p>
            <a:pPr marL="0" indent="0">
              <a:lnSpc>
                <a:spcPct val="100000"/>
              </a:lnSpc>
              <a:spcBef>
                <a:spcPts val="0"/>
              </a:spcBef>
              <a:buNone/>
            </a:pPr>
            <a:r>
              <a:rPr lang="en-US" sz="2400" b="1" dirty="0" smtClean="0"/>
              <a:t>	Ovary</a:t>
            </a:r>
            <a:r>
              <a:rPr lang="en-US" sz="2400" dirty="0"/>
              <a:t>: </a:t>
            </a:r>
            <a:r>
              <a:rPr lang="en-US" sz="2400" dirty="0" smtClean="0"/>
              <a:t>contains the ovules</a:t>
            </a:r>
          </a:p>
          <a:p>
            <a:pPr marL="0" indent="0">
              <a:lnSpc>
                <a:spcPct val="100000"/>
              </a:lnSpc>
              <a:spcBef>
                <a:spcPts val="0"/>
              </a:spcBef>
              <a:buNone/>
            </a:pPr>
            <a:r>
              <a:rPr lang="en-US" sz="2400" dirty="0" smtClean="0"/>
              <a:t>	</a:t>
            </a:r>
            <a:r>
              <a:rPr lang="en-US" sz="2400" b="1" dirty="0" smtClean="0"/>
              <a:t>Ovules</a:t>
            </a:r>
            <a:r>
              <a:rPr lang="en-US" sz="2400" dirty="0" smtClean="0"/>
              <a:t>: contains female genetic material; </a:t>
            </a:r>
          </a:p>
          <a:p>
            <a:pPr marL="1598613" indent="-1598613">
              <a:lnSpc>
                <a:spcPct val="100000"/>
              </a:lnSpc>
              <a:spcBef>
                <a:spcPts val="0"/>
              </a:spcBef>
              <a:buNone/>
            </a:pPr>
            <a:r>
              <a:rPr lang="en-US" sz="2400" dirty="0"/>
              <a:t>	</a:t>
            </a:r>
            <a:r>
              <a:rPr lang="en-US" sz="2400" dirty="0" smtClean="0"/>
              <a:t>after fertilization, develop into seeds</a:t>
            </a:r>
            <a:endParaRPr lang="en-US" sz="2400" dirty="0"/>
          </a:p>
          <a:p>
            <a:pPr marL="341313" lvl="0" indent="0">
              <a:buNone/>
            </a:pPr>
            <a:endParaRPr lang="en-US" sz="2400" dirty="0"/>
          </a:p>
        </p:txBody>
      </p:sp>
    </p:spTree>
    <p:extLst>
      <p:ext uri="{BB962C8B-B14F-4D97-AF65-F5344CB8AC3E}">
        <p14:creationId xmlns:p14="http://schemas.microsoft.com/office/powerpoint/2010/main" val="1343864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1325563"/>
          </a:xfrm>
        </p:spPr>
        <p:txBody>
          <a:bodyPr/>
          <a:lstStyle/>
          <a:p>
            <a:pPr algn="ctr"/>
            <a:r>
              <a:rPr lang="en-US" b="1" dirty="0" smtClean="0">
                <a:latin typeface="+mn-lt"/>
              </a:rPr>
              <a:t>Anatomy of a Flower</a:t>
            </a:r>
            <a:endParaRPr lang="en-US" b="1"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2867" y="1219200"/>
            <a:ext cx="5712571" cy="3886422"/>
          </a:xfrm>
        </p:spPr>
      </p:pic>
      <p:sp>
        <p:nvSpPr>
          <p:cNvPr id="5" name="TextBox 4"/>
          <p:cNvSpPr txBox="1"/>
          <p:nvPr/>
        </p:nvSpPr>
        <p:spPr>
          <a:xfrm>
            <a:off x="2448683" y="4671210"/>
            <a:ext cx="837089" cy="461665"/>
          </a:xfrm>
          <a:prstGeom prst="rect">
            <a:avLst/>
          </a:prstGeom>
          <a:noFill/>
        </p:spPr>
        <p:txBody>
          <a:bodyPr wrap="none" rtlCol="0">
            <a:spAutoFit/>
          </a:bodyPr>
          <a:lstStyle/>
          <a:p>
            <a:r>
              <a:rPr lang="en-US" sz="2400" b="1" dirty="0" smtClean="0"/>
              <a:t>Male</a:t>
            </a:r>
            <a:endParaRPr lang="en-US" sz="2400" b="1" dirty="0"/>
          </a:p>
        </p:txBody>
      </p:sp>
      <p:sp>
        <p:nvSpPr>
          <p:cNvPr id="6" name="TextBox 5"/>
          <p:cNvSpPr txBox="1"/>
          <p:nvPr/>
        </p:nvSpPr>
        <p:spPr>
          <a:xfrm>
            <a:off x="7405431" y="4671210"/>
            <a:ext cx="1109919" cy="461665"/>
          </a:xfrm>
          <a:prstGeom prst="rect">
            <a:avLst/>
          </a:prstGeom>
          <a:noFill/>
        </p:spPr>
        <p:txBody>
          <a:bodyPr wrap="none" rtlCol="0">
            <a:spAutoFit/>
          </a:bodyPr>
          <a:lstStyle/>
          <a:p>
            <a:r>
              <a:rPr lang="en-US" sz="2400" b="1" dirty="0" smtClean="0"/>
              <a:t>Female</a:t>
            </a:r>
            <a:endParaRPr lang="en-US" sz="2400" b="1" dirty="0"/>
          </a:p>
        </p:txBody>
      </p:sp>
      <p:cxnSp>
        <p:nvCxnSpPr>
          <p:cNvPr id="8" name="Straight Arrow Connector 7"/>
          <p:cNvCxnSpPr>
            <a:stCxn id="6" idx="0"/>
          </p:cNvCxnSpPr>
          <p:nvPr/>
        </p:nvCxnSpPr>
        <p:spPr>
          <a:xfrm flipH="1" flipV="1">
            <a:off x="7662503" y="4114799"/>
            <a:ext cx="297888" cy="55641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0"/>
          </p:cNvCxnSpPr>
          <p:nvPr/>
        </p:nvCxnSpPr>
        <p:spPr>
          <a:xfrm flipV="1">
            <a:off x="2867228" y="4191001"/>
            <a:ext cx="180772" cy="48020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7874" y="1295400"/>
            <a:ext cx="2514600" cy="2677656"/>
          </a:xfrm>
          <a:prstGeom prst="rect">
            <a:avLst/>
          </a:prstGeom>
          <a:noFill/>
        </p:spPr>
        <p:txBody>
          <a:bodyPr wrap="square" rtlCol="0">
            <a:spAutoFit/>
          </a:bodyPr>
          <a:lstStyle/>
          <a:p>
            <a:r>
              <a:rPr lang="en-US" sz="2800" dirty="0" smtClean="0"/>
              <a:t>Using this diagram as a guide, label your sketch with the correct terms.</a:t>
            </a:r>
            <a:endParaRPr lang="en-US" sz="2800" dirty="0"/>
          </a:p>
        </p:txBody>
      </p:sp>
    </p:spTree>
    <p:extLst>
      <p:ext uri="{BB962C8B-B14F-4D97-AF65-F5344CB8AC3E}">
        <p14:creationId xmlns:p14="http://schemas.microsoft.com/office/powerpoint/2010/main" val="620661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1: Discussion</a:t>
            </a:r>
            <a:endParaRPr lang="en-US" b="1" dirty="0">
              <a:latin typeface="+mn-lt"/>
            </a:endParaRPr>
          </a:p>
        </p:txBody>
      </p:sp>
      <p:sp>
        <p:nvSpPr>
          <p:cNvPr id="3" name="Content Placeholder 2"/>
          <p:cNvSpPr>
            <a:spLocks noGrp="1"/>
          </p:cNvSpPr>
          <p:nvPr>
            <p:ph idx="1"/>
          </p:nvPr>
        </p:nvSpPr>
        <p:spPr>
          <a:xfrm>
            <a:off x="628650" y="1447800"/>
            <a:ext cx="7886700" cy="4351338"/>
          </a:xfrm>
        </p:spPr>
        <p:txBody>
          <a:bodyPr>
            <a:normAutofit lnSpcReduction="10000"/>
          </a:bodyPr>
          <a:lstStyle/>
          <a:p>
            <a:pPr marL="457200" lvl="0" indent="-457200">
              <a:spcBef>
                <a:spcPts val="0"/>
              </a:spcBef>
              <a:spcAft>
                <a:spcPts val="2400"/>
              </a:spcAft>
              <a:buFont typeface="+mj-lt"/>
              <a:buAutoNum type="arabicPeriod"/>
            </a:pPr>
            <a:r>
              <a:rPr lang="en-US" sz="2400" dirty="0"/>
              <a:t>The parts of this flower make up what functional system for the plant? </a:t>
            </a:r>
          </a:p>
          <a:p>
            <a:pPr marL="457200" indent="-457200">
              <a:spcBef>
                <a:spcPts val="0"/>
              </a:spcBef>
              <a:spcAft>
                <a:spcPts val="2400"/>
              </a:spcAft>
              <a:buFont typeface="+mj-lt"/>
              <a:buAutoNum type="arabicPeriod"/>
            </a:pPr>
            <a:r>
              <a:rPr lang="en-US" sz="2400" dirty="0"/>
              <a:t>What observations did you make about the flower petals? How do you think the petals contribute to plant reproduction?</a:t>
            </a:r>
          </a:p>
          <a:p>
            <a:pPr marL="457200" lvl="0" indent="-457200">
              <a:spcBef>
                <a:spcPts val="0"/>
              </a:spcBef>
              <a:spcAft>
                <a:spcPts val="2400"/>
              </a:spcAft>
              <a:buFont typeface="+mj-lt"/>
              <a:buAutoNum type="arabicPeriod"/>
            </a:pPr>
            <a:r>
              <a:rPr lang="en-US" sz="2400" dirty="0"/>
              <a:t>What characteristics did you notice about pollen? Why do you think pollen is well-suited for moving genetic material between plants?</a:t>
            </a:r>
          </a:p>
          <a:p>
            <a:pPr marL="457200" lvl="0" indent="-457200">
              <a:spcBef>
                <a:spcPts val="0"/>
              </a:spcBef>
              <a:spcAft>
                <a:spcPts val="2400"/>
              </a:spcAft>
              <a:buFont typeface="+mj-lt"/>
              <a:buAutoNum type="arabicPeriod"/>
            </a:pPr>
            <a:r>
              <a:rPr lang="en-US" sz="2400" dirty="0"/>
              <a:t>What did you observe about the stigma of the flower? How does this characteristic help the stigma to function?</a:t>
            </a:r>
          </a:p>
          <a:p>
            <a:endParaRPr lang="en-US" dirty="0"/>
          </a:p>
        </p:txBody>
      </p:sp>
    </p:spTree>
    <p:extLst>
      <p:ext uri="{BB962C8B-B14F-4D97-AF65-F5344CB8AC3E}">
        <p14:creationId xmlns:p14="http://schemas.microsoft.com/office/powerpoint/2010/main" val="424688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2: Plant vs. Human Reproduction</a:t>
            </a:r>
            <a:endParaRPr lang="en-US" b="1" dirty="0">
              <a:latin typeface="+mn-lt"/>
            </a:endParaRPr>
          </a:p>
        </p:txBody>
      </p:sp>
      <p:pic>
        <p:nvPicPr>
          <p:cNvPr id="5" name="HLYPm2idSTE"/>
          <p:cNvPicPr>
            <a:picLocks noGrp="1" noRot="1" noChangeAspect="1"/>
          </p:cNvPicPr>
          <p:nvPr>
            <p:ph idx="1"/>
            <a:videoFile r:link="rId1"/>
          </p:nvPr>
        </p:nvPicPr>
        <p:blipFill>
          <a:blip r:embed="rId3"/>
          <a:stretch>
            <a:fillRect/>
          </a:stretch>
        </p:blipFill>
        <p:spPr>
          <a:xfrm>
            <a:off x="2895600" y="1524000"/>
            <a:ext cx="6057900" cy="3407568"/>
          </a:xfrm>
          <a:prstGeom prst="rect">
            <a:avLst/>
          </a:prstGeom>
        </p:spPr>
      </p:pic>
      <p:sp>
        <p:nvSpPr>
          <p:cNvPr id="4" name="Rectangle 3"/>
          <p:cNvSpPr/>
          <p:nvPr/>
        </p:nvSpPr>
        <p:spPr>
          <a:xfrm>
            <a:off x="3733800" y="5105400"/>
            <a:ext cx="3369320" cy="369332"/>
          </a:xfrm>
          <a:prstGeom prst="rect">
            <a:avLst/>
          </a:prstGeom>
        </p:spPr>
        <p:txBody>
          <a:bodyPr wrap="none">
            <a:spAutoFit/>
          </a:bodyPr>
          <a:lstStyle/>
          <a:p>
            <a:r>
              <a:rPr lang="en-US" u="sng" dirty="0">
                <a:solidFill>
                  <a:srgbClr val="0000FF"/>
                </a:solidFill>
                <a:latin typeface="Cambria" panose="02040503050406030204" pitchFamily="18" charset="0"/>
                <a:ea typeface="Calibri" panose="020F0502020204030204" pitchFamily="34" charset="0"/>
                <a:cs typeface="Times New Roman" panose="02020603050405020304" pitchFamily="18" charset="0"/>
                <a:hlinkClick r:id="rId4"/>
              </a:rPr>
              <a:t>https://youtu.be/HLYPm2idSTE</a:t>
            </a:r>
            <a:endParaRPr lang="en-US" dirty="0"/>
          </a:p>
        </p:txBody>
      </p:sp>
      <p:sp>
        <p:nvSpPr>
          <p:cNvPr id="6" name="TextBox 5"/>
          <p:cNvSpPr txBox="1"/>
          <p:nvPr/>
        </p:nvSpPr>
        <p:spPr>
          <a:xfrm>
            <a:off x="152400" y="1723094"/>
            <a:ext cx="2438400" cy="2677656"/>
          </a:xfrm>
          <a:prstGeom prst="rect">
            <a:avLst/>
          </a:prstGeom>
          <a:noFill/>
        </p:spPr>
        <p:txBody>
          <a:bodyPr wrap="square" rtlCol="0">
            <a:spAutoFit/>
          </a:bodyPr>
          <a:lstStyle/>
          <a:p>
            <a:r>
              <a:rPr lang="en-US" sz="2400" dirty="0" smtClean="0"/>
              <a:t>Watch the video.</a:t>
            </a:r>
          </a:p>
          <a:p>
            <a:endParaRPr lang="en-US" sz="2400" dirty="0" smtClean="0"/>
          </a:p>
          <a:p>
            <a:r>
              <a:rPr lang="en-US" sz="2400" dirty="0" smtClean="0"/>
              <a:t>Think about how plant and human reproduction are similar and different.</a:t>
            </a:r>
            <a:endParaRPr lang="en-US" sz="2400" dirty="0"/>
          </a:p>
        </p:txBody>
      </p:sp>
    </p:spTree>
    <p:extLst>
      <p:ext uri="{BB962C8B-B14F-4D97-AF65-F5344CB8AC3E}">
        <p14:creationId xmlns:p14="http://schemas.microsoft.com/office/powerpoint/2010/main" val="1294676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Activity 2: Plant vs. Human Reproduction</a:t>
            </a:r>
            <a:endParaRPr lang="en-US" b="1" dirty="0">
              <a:latin typeface="+mn-lt"/>
            </a:endParaRPr>
          </a:p>
        </p:txBody>
      </p:sp>
      <p:sp>
        <p:nvSpPr>
          <p:cNvPr id="3" name="Content Placeholder 2"/>
          <p:cNvSpPr>
            <a:spLocks noGrp="1"/>
          </p:cNvSpPr>
          <p:nvPr>
            <p:ph idx="1"/>
          </p:nvPr>
        </p:nvSpPr>
        <p:spPr>
          <a:xfrm>
            <a:off x="644317" y="1447800"/>
            <a:ext cx="7886700" cy="4419600"/>
          </a:xfrm>
        </p:spPr>
        <p:txBody>
          <a:bodyPr>
            <a:normAutofit/>
          </a:bodyPr>
          <a:lstStyle/>
          <a:p>
            <a:pPr marL="0" indent="0">
              <a:spcBef>
                <a:spcPts val="0"/>
              </a:spcBef>
              <a:spcAft>
                <a:spcPts val="1200"/>
              </a:spcAft>
              <a:buNone/>
            </a:pPr>
            <a:r>
              <a:rPr lang="en-US" sz="2800" dirty="0" smtClean="0"/>
              <a:t>Discuss the following:</a:t>
            </a:r>
          </a:p>
          <a:p>
            <a:pPr marL="684213" lvl="0" indent="-454025">
              <a:spcBef>
                <a:spcPts val="0"/>
              </a:spcBef>
              <a:spcAft>
                <a:spcPts val="1800"/>
              </a:spcAft>
              <a:buFont typeface="+mj-lt"/>
              <a:buAutoNum type="arabicPeriod"/>
            </a:pPr>
            <a:r>
              <a:rPr lang="en-US" sz="2800" dirty="0"/>
              <a:t>According to the video, squash and green beans are considered fruit. Why is this?</a:t>
            </a:r>
          </a:p>
          <a:p>
            <a:pPr marL="684213" indent="-454025">
              <a:spcBef>
                <a:spcPts val="0"/>
              </a:spcBef>
              <a:spcAft>
                <a:spcPts val="1800"/>
              </a:spcAft>
              <a:buFont typeface="+mj-lt"/>
              <a:buAutoNum type="arabicPeriod"/>
            </a:pPr>
            <a:r>
              <a:rPr lang="en-US" sz="2800" dirty="0" smtClean="0"/>
              <a:t>Why </a:t>
            </a:r>
            <a:r>
              <a:rPr lang="en-US" sz="2800" dirty="0"/>
              <a:t>are pollinators important for plant reproduction</a:t>
            </a:r>
            <a:r>
              <a:rPr lang="en-US" sz="2800" dirty="0" smtClean="0"/>
              <a:t>?</a:t>
            </a:r>
            <a:endParaRPr lang="en-US" sz="2800" dirty="0"/>
          </a:p>
          <a:p>
            <a:pPr marL="684213" lvl="0" indent="-454025">
              <a:spcBef>
                <a:spcPts val="0"/>
              </a:spcBef>
              <a:spcAft>
                <a:spcPts val="1800"/>
              </a:spcAft>
              <a:buFont typeface="+mj-lt"/>
              <a:buAutoNum type="arabicPeriod"/>
            </a:pPr>
            <a:r>
              <a:rPr lang="en-US" sz="2800" dirty="0"/>
              <a:t>What is the purpose of fruit development in plant reproduction</a:t>
            </a:r>
            <a:r>
              <a:rPr lang="en-US" sz="2800" dirty="0" smtClean="0"/>
              <a:t>?</a:t>
            </a:r>
            <a:endParaRPr lang="en-US" sz="2800" dirty="0"/>
          </a:p>
        </p:txBody>
      </p:sp>
    </p:spTree>
    <p:extLst>
      <p:ext uri="{BB962C8B-B14F-4D97-AF65-F5344CB8AC3E}">
        <p14:creationId xmlns:p14="http://schemas.microsoft.com/office/powerpoint/2010/main" val="1672365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13476</TotalTime>
  <Words>869</Words>
  <Application>Microsoft Office PowerPoint</Application>
  <PresentationFormat>On-screen Show (4:3)</PresentationFormat>
  <Paragraphs>112</Paragraphs>
  <Slides>14</Slides>
  <Notes>4</Notes>
  <HiddenSlides>0</HiddenSlides>
  <MMClips>3</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vt:lpstr>
      <vt:lpstr>Times New Roman</vt:lpstr>
      <vt:lpstr>Office Theme</vt:lpstr>
      <vt:lpstr>Flower Anatomy and  Plant Breeding</vt:lpstr>
      <vt:lpstr>Time Lapse of Flowers Blossoming</vt:lpstr>
      <vt:lpstr>Activity 1: Structure and Function of a Flower</vt:lpstr>
      <vt:lpstr>Activity 1: Structure and Function of a Flower</vt:lpstr>
      <vt:lpstr>Functions of Flower Parts</vt:lpstr>
      <vt:lpstr>Anatomy of a Flower</vt:lpstr>
      <vt:lpstr>Activity 1: Discussion</vt:lpstr>
      <vt:lpstr>Activity 2: Plant vs. Human Reproduction</vt:lpstr>
      <vt:lpstr>Activity 2: Plant vs. Human Reproduction</vt:lpstr>
      <vt:lpstr>Activity 3: Controlling Plant Reproduction in Agriculture</vt:lpstr>
      <vt:lpstr>Activity 3: Controlling Plant Reproduction in Agriculture</vt:lpstr>
      <vt:lpstr>Activity 4: Careers in Plant Breeding</vt:lpstr>
      <vt:lpstr>Activity 4: Careers in Plant Breeding</vt:lpstr>
      <vt:lpstr>Activity 4: Careers in Plant Breeding</vt:lpstr>
    </vt:vector>
  </TitlesOfParts>
  <Company>BSE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Engineering</dc:title>
  <dc:creator>Joe Luck</dc:creator>
  <cp:lastModifiedBy>Erin Ingram</cp:lastModifiedBy>
  <cp:revision>163</cp:revision>
  <cp:lastPrinted>2013-10-14T14:56:14Z</cp:lastPrinted>
  <dcterms:created xsi:type="dcterms:W3CDTF">2012-08-23T21:49:41Z</dcterms:created>
  <dcterms:modified xsi:type="dcterms:W3CDTF">2017-04-28T15:52:08Z</dcterms:modified>
</cp:coreProperties>
</file>