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5"/>
  </p:notesMasterIdLst>
  <p:handoutMasterIdLst>
    <p:handoutMasterId r:id="rId16"/>
  </p:handoutMasterIdLst>
  <p:sldIdLst>
    <p:sldId id="341" r:id="rId2"/>
    <p:sldId id="359" r:id="rId3"/>
    <p:sldId id="360" r:id="rId4"/>
    <p:sldId id="344" r:id="rId5"/>
    <p:sldId id="363" r:id="rId6"/>
    <p:sldId id="357" r:id="rId7"/>
    <p:sldId id="361" r:id="rId8"/>
    <p:sldId id="347" r:id="rId9"/>
    <p:sldId id="345" r:id="rId10"/>
    <p:sldId id="362" r:id="rId11"/>
    <p:sldId id="358" r:id="rId12"/>
    <p:sldId id="354" r:id="rId13"/>
    <p:sldId id="356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000"/>
    <a:srgbClr val="C80200"/>
    <a:srgbClr val="9E0D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1325" autoAdjust="0"/>
  </p:normalViewPr>
  <p:slideViewPr>
    <p:cSldViewPr>
      <p:cViewPr varScale="1">
        <p:scale>
          <a:sx n="111" d="100"/>
          <a:sy n="111" d="100"/>
        </p:scale>
        <p:origin x="6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1" d="100"/>
          <a:sy n="91" d="100"/>
        </p:scale>
        <p:origin x="25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7F6A8DD-28AD-4240-9D0E-B255B6D69268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9132BEB-F840-4647-A86B-8164791D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99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E63F286-2452-4402-B6EC-78384F9AA375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CEA918C-9457-474F-8392-648E597DA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1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3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04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0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92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1310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4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7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23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1" y="593367"/>
            <a:ext cx="8520599" cy="763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1" y="1536633"/>
            <a:ext cx="8520599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1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7735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B981-451A-4099-8BDA-665EC569731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7F6F-17EA-41A7-86EF-F38DE7D4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4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9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3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1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2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8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0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5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tif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636039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261109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536641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773738"/>
            <a:ext cx="28765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52400" y="5829406"/>
            <a:ext cx="1858945" cy="51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6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ciencemag.org/news/2003/02/invasive-species-big-advanta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mag.org/news/2016/02/virus-taming-australia-s-bunny-menace-and-giving-endangered-species-new-life" TargetMode="External"/><Relationship Id="rId2" Type="http://schemas.openxmlformats.org/officeDocument/2006/relationships/hyperlink" Target="http://www.sciencemag.org/news/2001/08/weed-eating-insects-munch-wrong-plan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dis.ifas.ufl.edu/pdffiles/IN/IN60700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Biological Control of </a:t>
            </a:r>
            <a:br>
              <a:rPr lang="en-US" b="1" dirty="0" smtClean="0"/>
            </a:br>
            <a:r>
              <a:rPr lang="en-US" b="1" dirty="0" smtClean="0"/>
              <a:t>Invasive Species</a:t>
            </a:r>
            <a:endParaRPr lang="en-US" b="1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36039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61109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536641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1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does the process of releasing a biological control for invasive weeds look like?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89" y="1812487"/>
            <a:ext cx="5334000" cy="35337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917668" y="1745276"/>
            <a:ext cx="323659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Potential </a:t>
            </a:r>
            <a:r>
              <a:rPr lang="en-US" sz="2400" dirty="0"/>
              <a:t>biological control agents are confined in small cages with a test plant (Scotch thistle, in this case) to confirm whether they will feed and reproduce on that plant</a:t>
            </a:r>
            <a:r>
              <a:rPr lang="en-US" sz="2400" dirty="0" smtClean="0"/>
              <a:t>.</a:t>
            </a:r>
          </a:p>
          <a:p>
            <a:endParaRPr lang="en-US" dirty="0"/>
          </a:p>
          <a:p>
            <a:r>
              <a:rPr lang="en-US" sz="1200" dirty="0"/>
              <a:t>Photo by Keith </a:t>
            </a:r>
            <a:r>
              <a:rPr lang="en-US" sz="1200" dirty="0" smtClean="0"/>
              <a:t>Weller, USDA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352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Implementation Discussion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8"/>
          </a:xfrm>
        </p:spPr>
        <p:txBody>
          <a:bodyPr>
            <a:normAutofit/>
          </a:bodyPr>
          <a:lstStyle/>
          <a:p>
            <a:pPr marL="398463" indent="-398463"/>
            <a:r>
              <a:rPr lang="en-US" sz="2800" dirty="0" smtClean="0"/>
              <a:t>Who is involved in approving the release of a new biological control agent?</a:t>
            </a:r>
          </a:p>
          <a:p>
            <a:pPr marL="398463" indent="-398463"/>
            <a:r>
              <a:rPr lang="en-US" sz="2800" dirty="0" smtClean="0"/>
              <a:t>What are their roles?</a:t>
            </a:r>
          </a:p>
          <a:p>
            <a:pPr marL="398463" indent="-398463"/>
            <a:r>
              <a:rPr lang="en-US" sz="2800" dirty="0" smtClean="0"/>
              <a:t>Why are the following </a:t>
            </a:r>
            <a:r>
              <a:rPr lang="en-US" sz="2800" dirty="0"/>
              <a:t>scientific tests or assessments </a:t>
            </a:r>
            <a:r>
              <a:rPr lang="en-US" sz="2800" dirty="0" smtClean="0"/>
              <a:t>required </a:t>
            </a:r>
            <a:r>
              <a:rPr lang="en-US" sz="2800" dirty="0"/>
              <a:t>before a biological control agent </a:t>
            </a:r>
            <a:r>
              <a:rPr lang="en-US" sz="2800" dirty="0" smtClean="0"/>
              <a:t>can </a:t>
            </a:r>
            <a:r>
              <a:rPr lang="en-US" sz="2800" dirty="0"/>
              <a:t>be released</a:t>
            </a:r>
            <a:r>
              <a:rPr lang="en-US" sz="2800" dirty="0" smtClean="0"/>
              <a:t>?</a:t>
            </a:r>
          </a:p>
          <a:p>
            <a:pPr marL="796925" lvl="1" indent="-280988"/>
            <a:r>
              <a:rPr lang="en-US" sz="2400" dirty="0"/>
              <a:t>Host specificity </a:t>
            </a:r>
            <a:r>
              <a:rPr lang="en-US" sz="2400" dirty="0" smtClean="0"/>
              <a:t>testing</a:t>
            </a:r>
            <a:endParaRPr lang="en-US" sz="2400" dirty="0"/>
          </a:p>
          <a:p>
            <a:pPr marL="796925" lvl="1" indent="-280988"/>
            <a:r>
              <a:rPr lang="en-US" sz="2400" dirty="0" smtClean="0"/>
              <a:t>Environmental assessment</a:t>
            </a:r>
          </a:p>
          <a:p>
            <a:pPr marL="796925" lvl="1" indent="-280988"/>
            <a:r>
              <a:rPr lang="en-US" sz="2400" dirty="0" smtClean="0"/>
              <a:t>Biological assessment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593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Design a biological control for an invasive species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7886700" cy="4351338"/>
          </a:xfrm>
        </p:spPr>
        <p:txBody>
          <a:bodyPr>
            <a:normAutofit/>
          </a:bodyPr>
          <a:lstStyle/>
          <a:p>
            <a:pPr marL="338138" indent="-338138"/>
            <a:r>
              <a:rPr lang="en-US" sz="2800" dirty="0" smtClean="0"/>
              <a:t>Choose an invasive species that impacts your area. If you have completed an invasive species profile, you may use that organism. Otherwise, perform an internet search.</a:t>
            </a:r>
          </a:p>
          <a:p>
            <a:pPr marL="338138" indent="-338138"/>
            <a:r>
              <a:rPr lang="en-US" sz="2800" dirty="0" smtClean="0"/>
              <a:t>Invent </a:t>
            </a:r>
            <a:r>
              <a:rPr lang="en-US" sz="2800" dirty="0"/>
              <a:t>a biological </a:t>
            </a:r>
            <a:r>
              <a:rPr lang="en-US" sz="2800" dirty="0" smtClean="0"/>
              <a:t>control agent </a:t>
            </a:r>
            <a:r>
              <a:rPr lang="en-US" sz="2800" dirty="0"/>
              <a:t>for </a:t>
            </a:r>
            <a:r>
              <a:rPr lang="en-US" sz="2800" dirty="0" smtClean="0"/>
              <a:t>your invasive </a:t>
            </a:r>
            <a:r>
              <a:rPr lang="en-US" sz="2800" dirty="0"/>
              <a:t>species </a:t>
            </a:r>
          </a:p>
          <a:p>
            <a:pPr marL="681038" lvl="1" indent="-338138"/>
            <a:r>
              <a:rPr lang="en-US" sz="2400" dirty="0"/>
              <a:t>This is </a:t>
            </a:r>
            <a:r>
              <a:rPr lang="en-US" sz="2400" dirty="0" smtClean="0"/>
              <a:t>an imaginary species </a:t>
            </a:r>
            <a:r>
              <a:rPr lang="en-US" sz="2400" dirty="0"/>
              <a:t>that doesn’t exist-feel free to pull ideas from existing species </a:t>
            </a:r>
            <a:r>
              <a:rPr lang="en-US" sz="2400" dirty="0" smtClean="0"/>
              <a:t>though</a:t>
            </a:r>
            <a:endParaRPr lang="en-US" sz="2400" dirty="0"/>
          </a:p>
          <a:p>
            <a:pPr marL="681038" lvl="1" indent="-338138"/>
            <a:r>
              <a:rPr lang="en-US" sz="2400" dirty="0"/>
              <a:t>Can be </a:t>
            </a:r>
            <a:r>
              <a:rPr lang="en-US" sz="2400" dirty="0" smtClean="0"/>
              <a:t>a parasite, disease/pathogen, </a:t>
            </a:r>
            <a:r>
              <a:rPr lang="en-US" sz="2400" dirty="0"/>
              <a:t>or </a:t>
            </a:r>
            <a:r>
              <a:rPr lang="en-US" sz="2400" dirty="0" smtClean="0"/>
              <a:t>predator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349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88300" y="379736"/>
            <a:ext cx="8229600" cy="857400"/>
          </a:xfrm>
          <a:prstGeom prst="rect">
            <a:avLst/>
          </a:prstGeom>
        </p:spPr>
        <p:txBody>
          <a:bodyPr vert="horz" lIns="91425" tIns="91425" rIns="91425" bIns="91425" rtlCol="0" anchor="b" anchorCtr="0">
            <a:noAutofit/>
          </a:bodyPr>
          <a:lstStyle/>
          <a:p>
            <a:r>
              <a:rPr lang="en" b="1" dirty="0"/>
              <a:t>Example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2361451" y="3927725"/>
            <a:ext cx="2523599" cy="175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76" name="Shape 76"/>
          <p:cNvSpPr txBox="1"/>
          <p:nvPr/>
        </p:nvSpPr>
        <p:spPr>
          <a:xfrm>
            <a:off x="3623250" y="379736"/>
            <a:ext cx="5328049" cy="5640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b="1" dirty="0">
                <a:solidFill>
                  <a:srgbClr val="FF0000"/>
                </a:solidFill>
              </a:rPr>
              <a:t>Answer the 3 Questions: </a:t>
            </a:r>
          </a:p>
          <a:p>
            <a:pPr>
              <a:spcBef>
                <a:spcPts val="480"/>
              </a:spcBef>
            </a:pPr>
            <a:r>
              <a:rPr lang="en-US" b="1" dirty="0"/>
              <a:t>How does the biological control agent regulate the invasive species population?</a:t>
            </a:r>
            <a:endParaRPr lang="en-US" dirty="0"/>
          </a:p>
          <a:p>
            <a:pPr>
              <a:spcBef>
                <a:spcPts val="480"/>
              </a:spcBef>
            </a:pPr>
            <a:r>
              <a:rPr lang="en" dirty="0">
                <a:solidFill>
                  <a:schemeClr val="dk1"/>
                </a:solidFill>
              </a:rPr>
              <a:t>It causes death in European rabbits by </a:t>
            </a:r>
            <a:r>
              <a:rPr lang="en" dirty="0" smtClean="0">
                <a:solidFill>
                  <a:schemeClr val="dk1"/>
                </a:solidFill>
              </a:rPr>
              <a:t>attacking their immune systems. Mothers </a:t>
            </a:r>
            <a:r>
              <a:rPr lang="en" dirty="0">
                <a:solidFill>
                  <a:schemeClr val="dk1"/>
                </a:solidFill>
              </a:rPr>
              <a:t>pass the disease to young</a:t>
            </a:r>
            <a:r>
              <a:rPr lang="en" dirty="0" smtClean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480"/>
              </a:spcBef>
            </a:pPr>
            <a:r>
              <a:rPr lang="en-US" b="1" dirty="0"/>
              <a:t>How will you determine if your biological control organism is successful? </a:t>
            </a:r>
            <a:endParaRPr lang="en-US" dirty="0"/>
          </a:p>
          <a:p>
            <a:pPr>
              <a:spcBef>
                <a:spcPts val="480"/>
              </a:spcBef>
            </a:pPr>
            <a:r>
              <a:rPr lang="en-US" dirty="0" smtClean="0">
                <a:solidFill>
                  <a:schemeClr val="dk1"/>
                </a:solidFill>
              </a:rPr>
              <a:t>More than 50% of the European rabbit population will be killed by the initial release of the virus. Eradication of all rabbits is likely not possible. Population will remain at this reduced level for 5 years.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480"/>
              </a:spcBef>
              <a:buClr>
                <a:schemeClr val="dk1"/>
              </a:buClr>
            </a:pPr>
            <a:r>
              <a:rPr lang="en-US" b="1" dirty="0"/>
              <a:t>What steps will be taken to ensure the biological control agent will not have unintended consequences?</a:t>
            </a:r>
            <a:endParaRPr lang="en-US" dirty="0"/>
          </a:p>
          <a:p>
            <a:pPr>
              <a:spcBef>
                <a:spcPts val="480"/>
              </a:spcBef>
              <a:buClr>
                <a:schemeClr val="dk1"/>
              </a:buClr>
            </a:pPr>
            <a:r>
              <a:rPr lang="en" dirty="0" smtClean="0">
                <a:solidFill>
                  <a:schemeClr val="dk1"/>
                </a:solidFill>
              </a:rPr>
              <a:t>Host specificity testing will be performed to ensure the virus only </a:t>
            </a:r>
            <a:r>
              <a:rPr lang="en" dirty="0">
                <a:solidFill>
                  <a:schemeClr val="dk1"/>
                </a:solidFill>
              </a:rPr>
              <a:t>affects </a:t>
            </a:r>
            <a:r>
              <a:rPr lang="en" dirty="0" smtClean="0">
                <a:solidFill>
                  <a:schemeClr val="dk1"/>
                </a:solidFill>
              </a:rPr>
              <a:t>this rabbit </a:t>
            </a:r>
            <a:r>
              <a:rPr lang="en" dirty="0">
                <a:solidFill>
                  <a:schemeClr val="dk1"/>
                </a:solidFill>
              </a:rPr>
              <a:t>species. </a:t>
            </a:r>
            <a:r>
              <a:rPr lang="en" dirty="0" smtClean="0">
                <a:solidFill>
                  <a:schemeClr val="dk1"/>
                </a:solidFill>
              </a:rPr>
              <a:t>An environmental assessment will be </a:t>
            </a:r>
            <a:r>
              <a:rPr lang="en-US" dirty="0" smtClean="0">
                <a:solidFill>
                  <a:schemeClr val="dk1"/>
                </a:solidFill>
              </a:rPr>
              <a:t>completed to determine how the ecosystem might be affected long-term.</a:t>
            </a:r>
            <a:endParaRPr b="1" dirty="0">
              <a:solidFill>
                <a:schemeClr val="dk1"/>
              </a:solidFill>
            </a:endParaRPr>
          </a:p>
          <a:p>
            <a:endParaRPr sz="1200" dirty="0"/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1929555"/>
            <a:ext cx="3048000" cy="30765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228601" y="1237136"/>
            <a:ext cx="3124199" cy="6924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2000" dirty="0"/>
              <a:t>Draw picture </a:t>
            </a:r>
            <a:r>
              <a:rPr lang="en" sz="2000" dirty="0" smtClean="0"/>
              <a:t>of your </a:t>
            </a:r>
            <a:r>
              <a:rPr lang="en" sz="2000" dirty="0"/>
              <a:t>biological </a:t>
            </a:r>
            <a:r>
              <a:rPr lang="en" sz="2000" dirty="0" smtClean="0"/>
              <a:t>control agent</a:t>
            </a:r>
            <a:endParaRPr lang="en" sz="2000" dirty="0"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516900" y="5025800"/>
            <a:ext cx="2835900" cy="338699"/>
          </a:xfrm>
          <a:prstGeom prst="rect">
            <a:avLst/>
          </a:prstGeom>
          <a:noFill/>
        </p:spPr>
        <p:txBody>
          <a:bodyPr vert="horz" lIns="91425" tIns="91425" rIns="91425" bIns="91425" rtlCol="0" anchor="t" anchorCtr="0">
            <a:noAutofit/>
          </a:bodyPr>
          <a:lstStyle/>
          <a:p>
            <a:pPr>
              <a:buNone/>
            </a:pPr>
            <a:r>
              <a:rPr lang="en" sz="2200" b="1" dirty="0">
                <a:solidFill>
                  <a:srgbClr val="FF0000"/>
                </a:solidFill>
              </a:rPr>
              <a:t>European Rabbit Virus </a:t>
            </a:r>
          </a:p>
        </p:txBody>
      </p:sp>
    </p:spTree>
    <p:extLst>
      <p:ext uri="{BB962C8B-B14F-4D97-AF65-F5344CB8AC3E}">
        <p14:creationId xmlns:p14="http://schemas.microsoft.com/office/powerpoint/2010/main" val="24697010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r>
              <a:rPr lang="en-US" b="1" dirty="0" smtClean="0"/>
              <a:t>Success of Invasive Species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47492"/>
            <a:ext cx="7753350" cy="9962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Read the article “Invasive Species’ Big Advantage” found here: </a:t>
            </a:r>
            <a:r>
              <a:rPr lang="en-US" sz="2400" u="sng" dirty="0">
                <a:hlinkClick r:id="rId2"/>
              </a:rPr>
              <a:t>http://</a:t>
            </a:r>
            <a:r>
              <a:rPr lang="en-US" sz="2400" u="sng" dirty="0" smtClean="0">
                <a:hlinkClick r:id="rId2"/>
              </a:rPr>
              <a:t>www.sciencemag.org/news/2003/02/invasive-species-big-advantage</a:t>
            </a:r>
            <a:endParaRPr lang="en-US" sz="2400" u="sng" dirty="0" smtClean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827" y="2241079"/>
            <a:ext cx="5070346" cy="32927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5246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861300" cy="3886200"/>
          </a:xfrm>
        </p:spPr>
        <p:txBody>
          <a:bodyPr>
            <a:normAutofit/>
          </a:bodyPr>
          <a:lstStyle/>
          <a:p>
            <a:pPr marL="514350" lvl="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dirty="0"/>
              <a:t>What major advantage do invasive species have over native organisms according to the article</a:t>
            </a:r>
            <a:r>
              <a:rPr lang="en-US" sz="2800" dirty="0" smtClean="0"/>
              <a:t>?</a:t>
            </a:r>
            <a:endParaRPr lang="en-US" sz="2800" dirty="0"/>
          </a:p>
          <a:p>
            <a:pPr marL="514350" lvl="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dirty="0"/>
              <a:t>What evidence does the article provide to support this idea</a:t>
            </a:r>
            <a:r>
              <a:rPr lang="en-US" sz="2800" dirty="0" smtClean="0"/>
              <a:t>?</a:t>
            </a:r>
          </a:p>
          <a:p>
            <a:pPr marL="514350" lvl="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dirty="0"/>
              <a:t>What is biological control? </a:t>
            </a:r>
          </a:p>
          <a:p>
            <a:pPr marL="514350" lvl="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dirty="0"/>
              <a:t>What “collateral damage” do you think could be caused by improper use of biological control</a:t>
            </a:r>
            <a:r>
              <a:rPr lang="en-US" sz="2800" dirty="0" smtClean="0"/>
              <a:t>?</a:t>
            </a:r>
            <a:endParaRPr lang="en-US" sz="2500" dirty="0"/>
          </a:p>
          <a:p>
            <a:pPr lvl="0"/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284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66700" y="228600"/>
            <a:ext cx="7886700" cy="1325563"/>
          </a:xfrm>
        </p:spPr>
        <p:txBody>
          <a:bodyPr/>
          <a:lstStyle/>
          <a:p>
            <a:r>
              <a:rPr lang="en-US" b="1" dirty="0" smtClean="0"/>
              <a:t>Biological control is…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1" y="1242666"/>
            <a:ext cx="8382000" cy="1271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400" dirty="0" smtClean="0"/>
              <a:t>A pest control method in which </a:t>
            </a:r>
            <a:r>
              <a:rPr lang="en" sz="2400" dirty="0"/>
              <a:t>natural enemies</a:t>
            </a:r>
            <a:r>
              <a:rPr lang="en-US" sz="1800" dirty="0"/>
              <a:t> </a:t>
            </a:r>
            <a:r>
              <a:rPr lang="en-US" sz="1800" dirty="0" smtClean="0"/>
              <a:t>(</a:t>
            </a:r>
            <a:r>
              <a:rPr lang="en" sz="2400" dirty="0" smtClean="0"/>
              <a:t>predators</a:t>
            </a:r>
            <a:r>
              <a:rPr lang="en" sz="2400" dirty="0"/>
              <a:t>, </a:t>
            </a:r>
            <a:r>
              <a:rPr lang="en" sz="2400" dirty="0" smtClean="0"/>
              <a:t>parasites, or pathogens) are used to </a:t>
            </a:r>
            <a:r>
              <a:rPr lang="en" sz="2400" dirty="0"/>
              <a:t>regulate </a:t>
            </a:r>
            <a:r>
              <a:rPr lang="en" sz="2400" dirty="0" smtClean="0"/>
              <a:t>pest populations </a:t>
            </a:r>
            <a:endParaRPr lang="en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95105"/>
            <a:ext cx="2921000" cy="19442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29000" y="4540853"/>
            <a:ext cx="3016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W</a:t>
            </a:r>
            <a:r>
              <a:rPr lang="en-US" sz="1600" b="1" dirty="0" smtClean="0"/>
              <a:t>asp laying eggs in stink bug eggs </a:t>
            </a:r>
            <a:r>
              <a:rPr lang="en-US" sz="1200" dirty="0" smtClean="0"/>
              <a:t>Photo by Alex Wild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381000" y="4339396"/>
            <a:ext cx="292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Leaf beetle eating invasive plant, </a:t>
            </a:r>
            <a:r>
              <a:rPr lang="en-US" sz="1600" b="1" dirty="0" err="1" smtClean="0"/>
              <a:t>saltcedar</a:t>
            </a:r>
            <a:r>
              <a:rPr lang="en-US" sz="1600" b="1" dirty="0" smtClean="0"/>
              <a:t> </a:t>
            </a:r>
            <a:r>
              <a:rPr lang="en-US" sz="1200" dirty="0" smtClean="0"/>
              <a:t>Photo </a:t>
            </a:r>
            <a:r>
              <a:rPr lang="en-US" sz="1200" dirty="0"/>
              <a:t>by Bob Richard, APHIS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5" r="24332"/>
          <a:stretch/>
        </p:blipFill>
        <p:spPr>
          <a:xfrm>
            <a:off x="6557772" y="2395105"/>
            <a:ext cx="1676401" cy="261438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553199" y="4953000"/>
            <a:ext cx="17526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Fungus infecting larvae </a:t>
            </a:r>
          </a:p>
          <a:p>
            <a:r>
              <a:rPr lang="en-US" sz="1200" dirty="0" smtClean="0"/>
              <a:t>Photo </a:t>
            </a:r>
            <a:r>
              <a:rPr lang="en-US" sz="1200" dirty="0"/>
              <a:t>by Keith </a:t>
            </a:r>
            <a:r>
              <a:rPr lang="en-US" sz="1200" dirty="0" smtClean="0"/>
              <a:t>Weller, USDA</a:t>
            </a:r>
            <a:endParaRPr lang="en-US" sz="1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588" y="2395105"/>
            <a:ext cx="2979575" cy="213866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807595" y="2057400"/>
            <a:ext cx="2067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Predator/Herbivore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4445303" y="2057400"/>
            <a:ext cx="948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Parasite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6852137" y="2057400"/>
            <a:ext cx="1087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Pathogen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9882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Evaluating Biological Control Methods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9842" y="2057400"/>
            <a:ext cx="3868340" cy="452437"/>
          </a:xfrm>
        </p:spPr>
        <p:txBody>
          <a:bodyPr/>
          <a:lstStyle/>
          <a:p>
            <a:pPr algn="ctr"/>
            <a:r>
              <a:rPr lang="en-US" sz="2400" u="sng" dirty="0" smtClean="0"/>
              <a:t>Possible benefits</a:t>
            </a:r>
            <a:endParaRPr lang="en-US" sz="24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9842" y="2523284"/>
            <a:ext cx="3868340" cy="27345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29150" y="2057400"/>
            <a:ext cx="3887391" cy="452437"/>
          </a:xfrm>
        </p:spPr>
        <p:txBody>
          <a:bodyPr>
            <a:normAutofit/>
          </a:bodyPr>
          <a:lstStyle/>
          <a:p>
            <a:pPr algn="ctr"/>
            <a:r>
              <a:rPr lang="en-US" sz="2400" u="sng" dirty="0" smtClean="0"/>
              <a:t>Possible risks</a:t>
            </a:r>
            <a:endParaRPr lang="en-US" sz="2400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29150" y="2523284"/>
            <a:ext cx="3887391" cy="27345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521712"/>
            <a:ext cx="6460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Think-pair-share: Brainstorm 2 benefits and 2 risks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652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Activity 2: Evaluation of Biological Control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351338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sz="2800" dirty="0" smtClean="0"/>
              <a:t>Read the two articles</a:t>
            </a:r>
          </a:p>
          <a:p>
            <a:pPr lvl="1"/>
            <a:r>
              <a:rPr lang="en-US" sz="2800" b="1" dirty="0" smtClean="0"/>
              <a:t>Scenario #1</a:t>
            </a:r>
            <a:r>
              <a:rPr lang="en-US" sz="2800" dirty="0" smtClean="0"/>
              <a:t>: Weed-eating insects </a:t>
            </a:r>
            <a:r>
              <a:rPr lang="en-US" sz="2800" dirty="0"/>
              <a:t>m</a:t>
            </a:r>
            <a:r>
              <a:rPr lang="en-US" sz="2800" dirty="0" smtClean="0"/>
              <a:t>unch </a:t>
            </a:r>
            <a:r>
              <a:rPr lang="en-US" sz="2800" dirty="0"/>
              <a:t>w</a:t>
            </a:r>
            <a:r>
              <a:rPr lang="en-US" sz="2800" dirty="0" smtClean="0"/>
              <a:t>rong </a:t>
            </a:r>
            <a:r>
              <a:rPr lang="en-US" sz="2800" dirty="0"/>
              <a:t>p</a:t>
            </a:r>
            <a:r>
              <a:rPr lang="en-US" sz="2800" dirty="0" smtClean="0"/>
              <a:t>lants </a:t>
            </a:r>
            <a:r>
              <a:rPr lang="en-US" sz="2000" u="sng" dirty="0" smtClean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sz="2000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2000" u="sng" dirty="0" smtClean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www.sciencemag.org/news/2001/08/weed-eating-insects-munch-wrong-plants</a:t>
            </a:r>
            <a:endParaRPr lang="en-US" sz="2000" dirty="0"/>
          </a:p>
          <a:p>
            <a:pPr lvl="1">
              <a:spcBef>
                <a:spcPts val="1800"/>
              </a:spcBef>
            </a:pPr>
            <a:r>
              <a:rPr lang="en-US" sz="2800" b="1" dirty="0" smtClean="0"/>
              <a:t>Scenario #2</a:t>
            </a:r>
            <a:r>
              <a:rPr lang="en-US" sz="2800" dirty="0" smtClean="0"/>
              <a:t>: A </a:t>
            </a:r>
            <a:r>
              <a:rPr lang="en-US" sz="2800" dirty="0"/>
              <a:t>virus is taming Australia’s bunny menace, and giving endangered species new </a:t>
            </a:r>
            <a:r>
              <a:rPr lang="en-US" sz="2800" dirty="0" smtClean="0"/>
              <a:t>life </a:t>
            </a:r>
            <a:r>
              <a:rPr lang="en-US" sz="2000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http://www.sciencemag.org/news/2016/02/virus-taming-australia-s-bunny-menace-and-giving-endangered-species-new-life</a:t>
            </a:r>
            <a:endParaRPr lang="en-US" sz="2000" dirty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5836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Activity 2: Article Discussion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014470"/>
              </p:ext>
            </p:extLst>
          </p:nvPr>
        </p:nvGraphicFramePr>
        <p:xfrm>
          <a:off x="304800" y="1384300"/>
          <a:ext cx="8496300" cy="41783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44446">
                  <a:extLst>
                    <a:ext uri="{9D8B030D-6E8A-4147-A177-3AD203B41FA5}">
                      <a16:colId xmlns:a16="http://schemas.microsoft.com/office/drawing/2014/main" val="3749792545"/>
                    </a:ext>
                  </a:extLst>
                </a:gridCol>
                <a:gridCol w="2525927">
                  <a:extLst>
                    <a:ext uri="{9D8B030D-6E8A-4147-A177-3AD203B41FA5}">
                      <a16:colId xmlns:a16="http://schemas.microsoft.com/office/drawing/2014/main" val="4178722181"/>
                    </a:ext>
                  </a:extLst>
                </a:gridCol>
                <a:gridCol w="2525927">
                  <a:extLst>
                    <a:ext uri="{9D8B030D-6E8A-4147-A177-3AD203B41FA5}">
                      <a16:colId xmlns:a16="http://schemas.microsoft.com/office/drawing/2014/main" val="1695580462"/>
                    </a:ext>
                  </a:extLst>
                </a:gridCol>
              </a:tblGrid>
              <a:tr h="7800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Scenario #1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Scenario #2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4166138"/>
                  </a:ext>
                </a:extLst>
              </a:tr>
              <a:tr h="7800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Biological Control Agent?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7716314"/>
                  </a:ext>
                </a:extLst>
              </a:tr>
              <a:tr h="7800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Target Pest?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4255783"/>
                  </a:ext>
                </a:extLst>
              </a:tr>
              <a:tr h="7800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Evidence</a:t>
                      </a:r>
                      <a:r>
                        <a:rPr lang="en-US" sz="2400" baseline="0" dirty="0" smtClean="0"/>
                        <a:t> of Success?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2968918"/>
                  </a:ext>
                </a:extLst>
              </a:tr>
              <a:tr h="10579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Evidence</a:t>
                      </a:r>
                      <a:r>
                        <a:rPr lang="en-US" sz="2400" baseline="0" dirty="0" smtClean="0"/>
                        <a:t> of Unintended Consequences?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4344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52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Making decisions about biological control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Based on the scenarios you read….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What do you consider a successful biological control release?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What should regulators consider before releasing a biological control agent?</a:t>
            </a:r>
          </a:p>
        </p:txBody>
      </p:sp>
    </p:spTree>
    <p:extLst>
      <p:ext uri="{BB962C8B-B14F-4D97-AF65-F5344CB8AC3E}">
        <p14:creationId xmlns:p14="http://schemas.microsoft.com/office/powerpoint/2010/main" val="202850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does the process of releasing a biological control for invasive weeds look like?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marR="0" indent="-338138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Read the article “How Scientists Obtain Approval to Release Organisms for Classical Biological Control of Invasive Weeds” by J.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Scoles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, J. P.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Cuda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and W. A.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Overholt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found at </a:t>
            </a:r>
            <a:r>
              <a:rPr lang="en-US" sz="2400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2400" u="sng" dirty="0" smtClean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edis.ifas.ufl.edu/pdffiles/IN/IN60700.pdf</a:t>
            </a:r>
            <a:endParaRPr lang="en-US" sz="240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4675" marR="0" indent="-338138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Answer the follow-up questions on your worksheet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5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15962</TotalTime>
  <Words>644</Words>
  <Application>Microsoft Office PowerPoint</Application>
  <PresentationFormat>On-screen Show (4:3)</PresentationFormat>
  <Paragraphs>70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Biological Control of  Invasive Species</vt:lpstr>
      <vt:lpstr>Success of Invasive Species </vt:lpstr>
      <vt:lpstr>Discussion Questions</vt:lpstr>
      <vt:lpstr>Biological control is…</vt:lpstr>
      <vt:lpstr>Evaluating Biological Control Methods</vt:lpstr>
      <vt:lpstr>Activity 2: Evaluation of Biological Control</vt:lpstr>
      <vt:lpstr>Activity 2: Article Discussion</vt:lpstr>
      <vt:lpstr>Making decisions about biological control</vt:lpstr>
      <vt:lpstr>What does the process of releasing a biological control for invasive weeds look like?</vt:lpstr>
      <vt:lpstr>What does the process of releasing a biological control for invasive weeds look like?</vt:lpstr>
      <vt:lpstr>Implementation Discussion</vt:lpstr>
      <vt:lpstr>Design a biological control for an invasive species</vt:lpstr>
      <vt:lpstr>Example</vt:lpstr>
    </vt:vector>
  </TitlesOfParts>
  <Company>BSE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Engineering</dc:title>
  <dc:creator>Joe Luck</dc:creator>
  <cp:lastModifiedBy>Erin Ingram</cp:lastModifiedBy>
  <cp:revision>205</cp:revision>
  <cp:lastPrinted>2013-10-14T14:56:14Z</cp:lastPrinted>
  <dcterms:created xsi:type="dcterms:W3CDTF">2012-08-23T21:49:41Z</dcterms:created>
  <dcterms:modified xsi:type="dcterms:W3CDTF">2017-04-28T16:06:03Z</dcterms:modified>
</cp:coreProperties>
</file>