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341" r:id="rId2"/>
    <p:sldId id="343" r:id="rId3"/>
    <p:sldId id="355" r:id="rId4"/>
    <p:sldId id="344" r:id="rId5"/>
    <p:sldId id="356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3" r:id="rId14"/>
    <p:sldId id="352" r:id="rId15"/>
    <p:sldId id="354" r:id="rId16"/>
    <p:sldId id="357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Ingram" initials="EI" lastIdx="2" clrIdx="0">
    <p:extLst>
      <p:ext uri="{19B8F6BF-5375-455C-9EA6-DF929625EA0E}">
        <p15:presenceInfo xmlns:p15="http://schemas.microsoft.com/office/powerpoint/2012/main" userId="S-1-5-21-527237240-492894223-682003330-17823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000"/>
    <a:srgbClr val="C80200"/>
    <a:srgbClr val="9E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325" autoAdjust="0"/>
  </p:normalViewPr>
  <p:slideViewPr>
    <p:cSldViewPr>
      <p:cViewPr varScale="1">
        <p:scale>
          <a:sx n="111" d="100"/>
          <a:sy n="111" d="100"/>
        </p:scale>
        <p:origin x="6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F6A8DD-28AD-4240-9D0E-B255B6D6926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132BEB-F840-4647-A86B-8164791D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9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63F286-2452-4402-B6EC-78384F9AA37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CEA918C-9457-474F-8392-648E597DA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14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1" indent="0">
              <a:buNone/>
            </a:pPr>
            <a:r>
              <a:rPr lang="en" dirty="0" smtClean="0"/>
              <a:t>160*$105 = $16,800</a:t>
            </a:r>
          </a:p>
          <a:p>
            <a:pPr marL="0" lvl="1" indent="0">
              <a:buNone/>
            </a:pPr>
            <a:r>
              <a:rPr lang="en" dirty="0" smtClean="0"/>
              <a:t>160*$15 = $2400 + 21*$450 = $11,850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22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selection pressure?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trait being selected for?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916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73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40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Two cows grazing, Scott Bauer</a:t>
            </a:r>
            <a:r>
              <a:rPr lang="en-US" baseline="0" dirty="0" smtClean="0"/>
              <a:t>, USDA, public domain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Find image web address for cedar infestation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66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Find image web</a:t>
            </a:r>
            <a:r>
              <a:rPr lang="en-US" baseline="0" dirty="0" smtClean="0"/>
              <a:t> address for cedar infestation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18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59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94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10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32 pairs - 21 pairs = 11 pairs * $450 =  $4950.00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873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2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05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B981-451A-4099-8BDA-665EC569731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87F6F-17EA-41A7-86EF-F38DE7D4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8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0341-0E0B-436F-B88B-FD8919F756F0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8BE0-16E5-4A39-963B-79D5FF644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73738"/>
            <a:ext cx="28765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2400" y="5829406"/>
            <a:ext cx="1858945" cy="5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JF-k8enz0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GYJF-k8enz0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prairie.ok.gov/cdm/ref/collection/stgovpub/id/4005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ws.gov/southwest/es/oklahoma/Images/Cedar_Clearing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rairieecologist.com/2013/03/12/should-we-be-conducting-prescribed-fires-during-drought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netnebraska.org/article/news/911117/firefighters-make-fire-work-them-prescribed-bur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Controlling Invasive Species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36039"/>
            <a:ext cx="9144000" cy="228600"/>
          </a:xfrm>
          <a:prstGeom prst="rect">
            <a:avLst/>
          </a:prstGeom>
          <a:solidFill>
            <a:srgbClr val="C80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1109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36641"/>
            <a:ext cx="9144000" cy="595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Now it’s your turn…</a:t>
            </a:r>
            <a:endParaRPr lang="en"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>
              <a:spcAft>
                <a:spcPts val="1200"/>
              </a:spcAft>
            </a:pPr>
            <a:r>
              <a:rPr lang="en" dirty="0" smtClean="0"/>
              <a:t>Calculate the economic impact of an Eastern Red Cedar infestation.</a:t>
            </a:r>
          </a:p>
          <a:p>
            <a:pPr marL="457200" indent="-228600">
              <a:spcAft>
                <a:spcPts val="1200"/>
              </a:spcAft>
            </a:pPr>
            <a:r>
              <a:rPr lang="en" dirty="0" smtClean="0"/>
              <a:t>Calculate the cost of various control options.</a:t>
            </a:r>
          </a:p>
          <a:p>
            <a:pPr marL="457200" indent="-228600">
              <a:spcAft>
                <a:spcPts val="1200"/>
              </a:spcAft>
            </a:pPr>
            <a:r>
              <a:rPr lang="en" dirty="0" smtClean="0"/>
              <a:t>Determine the best course of action.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552018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81000" y="1486756"/>
            <a:ext cx="8534400" cy="39964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You recently inherited 160 acres of </a:t>
            </a:r>
            <a:r>
              <a:rPr lang="en" sz="2400" dirty="0" smtClean="0"/>
              <a:t>pastureland </a:t>
            </a:r>
            <a:r>
              <a:rPr lang="en" sz="2400" dirty="0"/>
              <a:t>from your </a:t>
            </a:r>
            <a:r>
              <a:rPr lang="en" sz="2400" dirty="0" smtClean="0"/>
              <a:t>great </a:t>
            </a:r>
            <a:r>
              <a:rPr lang="en" sz="2400" dirty="0"/>
              <a:t>a</a:t>
            </a:r>
            <a:r>
              <a:rPr lang="en" sz="2400" dirty="0" smtClean="0"/>
              <a:t>unt’s </a:t>
            </a:r>
            <a:r>
              <a:rPr lang="en" sz="2400" dirty="0"/>
              <a:t>e</a:t>
            </a:r>
            <a:r>
              <a:rPr lang="en" sz="2400" dirty="0" smtClean="0"/>
              <a:t>state</a:t>
            </a:r>
            <a:r>
              <a:rPr lang="en" sz="2400" dirty="0"/>
              <a:t>. </a:t>
            </a:r>
            <a:r>
              <a:rPr lang="en" sz="2400" dirty="0" smtClean="0"/>
              <a:t>You want to rent out the land to a cattle producer for grazing purposes, however, the </a:t>
            </a:r>
            <a:r>
              <a:rPr lang="en" sz="2400" dirty="0"/>
              <a:t>pasture is infested with cedar </a:t>
            </a:r>
            <a:r>
              <a:rPr lang="en" sz="2400" dirty="0" smtClean="0"/>
              <a:t>trees. Currently, the land can </a:t>
            </a:r>
            <a:r>
              <a:rPr lang="en" sz="2400" dirty="0"/>
              <a:t>only </a:t>
            </a:r>
            <a:r>
              <a:rPr lang="en" sz="2400" dirty="0" smtClean="0"/>
              <a:t>support grazing for </a:t>
            </a:r>
            <a:r>
              <a:rPr lang="en" sz="2400" dirty="0"/>
              <a:t>21 </a:t>
            </a:r>
            <a:r>
              <a:rPr lang="en" sz="2400" dirty="0" smtClean="0"/>
              <a:t>cow-calf </a:t>
            </a:r>
            <a:r>
              <a:rPr lang="en" sz="2400" dirty="0"/>
              <a:t>pairs in the pasture during a season. However, most other pastures in the area can graze 32 pairs per 160 acres. </a:t>
            </a:r>
            <a:endParaRPr lang="en" sz="2400" dirty="0" smtClean="0"/>
          </a:p>
          <a:p>
            <a:pPr marL="0" indent="0">
              <a:buNone/>
            </a:pPr>
            <a:endParaRPr lang="en" sz="2400" dirty="0"/>
          </a:p>
          <a:p>
            <a:pPr marL="0" indent="0">
              <a:buNone/>
            </a:pPr>
            <a:r>
              <a:rPr lang="en" sz="2400" dirty="0"/>
              <a:t>In 2015, the average rent per </a:t>
            </a:r>
            <a:r>
              <a:rPr lang="en" sz="2400" dirty="0" smtClean="0"/>
              <a:t>cow-calf </a:t>
            </a:r>
            <a:r>
              <a:rPr lang="en" sz="2400" dirty="0"/>
              <a:t>pair in the area </a:t>
            </a:r>
            <a:r>
              <a:rPr lang="en" sz="2400" dirty="0" smtClean="0"/>
              <a:t>was </a:t>
            </a:r>
            <a:r>
              <a:rPr lang="en" sz="2400" dirty="0"/>
              <a:t>$</a:t>
            </a:r>
            <a:r>
              <a:rPr lang="en" sz="2400" dirty="0" smtClean="0"/>
              <a:t>450 per year.</a:t>
            </a:r>
          </a:p>
          <a:p>
            <a:pPr marL="0" indent="0">
              <a:buNone/>
            </a:pPr>
            <a:endParaRPr lang="en" sz="1800" dirty="0" smtClean="0"/>
          </a:p>
          <a:p>
            <a:pPr marL="0" indent="0">
              <a:buNone/>
            </a:pPr>
            <a:r>
              <a:rPr lang="en" sz="2400" dirty="0" smtClean="0"/>
              <a:t>How </a:t>
            </a:r>
            <a:r>
              <a:rPr lang="en" sz="2400" dirty="0"/>
              <a:t>much money </a:t>
            </a:r>
            <a:r>
              <a:rPr lang="en" sz="2400" dirty="0" smtClean="0"/>
              <a:t>would </a:t>
            </a:r>
            <a:r>
              <a:rPr lang="en" sz="2400" dirty="0"/>
              <a:t>the cedar tree infestation cost </a:t>
            </a:r>
            <a:r>
              <a:rPr lang="en" sz="2400" dirty="0" smtClean="0"/>
              <a:t>you per year?</a:t>
            </a:r>
            <a:endParaRPr lang="en" sz="2400" dirty="0"/>
          </a:p>
        </p:txBody>
      </p:sp>
      <p:sp>
        <p:nvSpPr>
          <p:cNvPr id="4" name="Shape 192"/>
          <p:cNvSpPr txBox="1">
            <a:spLocks/>
          </p:cNvSpPr>
          <p:nvPr/>
        </p:nvSpPr>
        <p:spPr>
          <a:xfrm>
            <a:off x="457200" y="609600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/>
              <a:t>Calculating the cost of the </a:t>
            </a:r>
            <a:r>
              <a:rPr lang="en" dirty="0" smtClean="0"/>
              <a:t>infestation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17970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You were quoted </a:t>
            </a:r>
            <a:r>
              <a:rPr lang="en" sz="2400" dirty="0" smtClean="0"/>
              <a:t>a cost of $105 </a:t>
            </a:r>
            <a:r>
              <a:rPr lang="en" sz="2400" dirty="0"/>
              <a:t>per acre to clear </a:t>
            </a:r>
            <a:r>
              <a:rPr lang="en" sz="2400" dirty="0" smtClean="0"/>
              <a:t>trees </a:t>
            </a:r>
            <a:r>
              <a:rPr lang="en" sz="2400" dirty="0"/>
              <a:t>off </a:t>
            </a:r>
            <a:r>
              <a:rPr lang="en" sz="2400" dirty="0" smtClean="0"/>
              <a:t>your pasture </a:t>
            </a:r>
            <a:r>
              <a:rPr lang="en" sz="2400" dirty="0"/>
              <a:t>mechanically with a skid loader and grinder. </a:t>
            </a:r>
            <a:endParaRPr lang="en" sz="2400" dirty="0" smtClean="0"/>
          </a:p>
          <a:p>
            <a:pPr marL="0" indent="0">
              <a:buNone/>
            </a:pPr>
            <a:endParaRPr lang="en" sz="2400" dirty="0"/>
          </a:p>
          <a:p>
            <a:pPr marL="0" indent="0">
              <a:buNone/>
            </a:pPr>
            <a:r>
              <a:rPr lang="en" sz="2400" dirty="0" smtClean="0"/>
              <a:t>A </a:t>
            </a:r>
            <a:r>
              <a:rPr lang="en" sz="2400" dirty="0"/>
              <a:t>prescribed burn </a:t>
            </a:r>
            <a:r>
              <a:rPr lang="en" sz="2400" dirty="0" smtClean="0"/>
              <a:t>will cost $15 </a:t>
            </a:r>
            <a:r>
              <a:rPr lang="en" sz="2400" dirty="0"/>
              <a:t>per acre, but you would have to not graze the pasture for one year before the burn.</a:t>
            </a:r>
          </a:p>
          <a:p>
            <a:pPr marL="0" indent="0">
              <a:buSzPct val="100000"/>
              <a:buNone/>
            </a:pPr>
            <a:endParaRPr lang="en" sz="2400" dirty="0" smtClean="0"/>
          </a:p>
          <a:p>
            <a:pPr marL="0" indent="0">
              <a:buSzPct val="100000"/>
              <a:buNone/>
            </a:pPr>
            <a:r>
              <a:rPr lang="en" sz="2400" dirty="0" smtClean="0"/>
              <a:t>Compare the costs of these two control measures. Which control measure is more economical?</a:t>
            </a:r>
            <a:endParaRPr lang="en" sz="2400" dirty="0"/>
          </a:p>
        </p:txBody>
      </p:sp>
      <p:sp>
        <p:nvSpPr>
          <p:cNvPr id="4" name="Shape 192"/>
          <p:cNvSpPr txBox="1">
            <a:spLocks/>
          </p:cNvSpPr>
          <p:nvPr/>
        </p:nvSpPr>
        <p:spPr>
          <a:xfrm>
            <a:off x="457200" y="609600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/>
              <a:t>Calculating the cost of </a:t>
            </a:r>
            <a:r>
              <a:rPr lang="en" dirty="0" smtClean="0"/>
              <a:t>control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0170151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control measure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Which control measure did you select? Why?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 than financial reasons, can you think of any reasons to select one control method over another?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8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38000" y="534976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 smtClean="0"/>
              <a:t>Potential issues with control</a:t>
            </a:r>
            <a:endParaRPr lang="en" dirty="0"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38000" y="1608301"/>
            <a:ext cx="49722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lvl="1" indent="0">
              <a:spcAft>
                <a:spcPts val="1200"/>
              </a:spcAft>
              <a:buSzPct val="100000"/>
              <a:buNone/>
            </a:pPr>
            <a:r>
              <a:rPr lang="en" dirty="0" smtClean="0"/>
              <a:t>Imagine after a prescribed burn, there </a:t>
            </a:r>
            <a:r>
              <a:rPr lang="en" dirty="0"/>
              <a:t>were </a:t>
            </a:r>
            <a:r>
              <a:rPr lang="en" dirty="0" smtClean="0"/>
              <a:t>several large Eastern Red Cedar trees that </a:t>
            </a:r>
            <a:r>
              <a:rPr lang="en" dirty="0"/>
              <a:t>didn’t </a:t>
            </a:r>
            <a:r>
              <a:rPr lang="en" dirty="0" smtClean="0"/>
              <a:t>die. </a:t>
            </a:r>
          </a:p>
          <a:p>
            <a:pPr marL="342900" lvl="1" indent="-342900">
              <a:spcAft>
                <a:spcPts val="1200"/>
              </a:spcAft>
              <a:buSzPct val="100000"/>
            </a:pPr>
            <a:r>
              <a:rPr lang="en" dirty="0" smtClean="0"/>
              <a:t>How </a:t>
            </a:r>
            <a:r>
              <a:rPr lang="en" dirty="0"/>
              <a:t>could this lead to genetic </a:t>
            </a:r>
            <a:r>
              <a:rPr lang="en" dirty="0" smtClean="0"/>
              <a:t>change in the population of Eastern Red Cedar trees in your pasture?</a:t>
            </a:r>
            <a:endParaRPr lang="en" dirty="0"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701" y="1600200"/>
            <a:ext cx="3326625" cy="352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5767128" y="5017325"/>
            <a:ext cx="3326699" cy="2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600" dirty="0" smtClean="0"/>
              <a:t>prairieecologist.com/2013/03/12/should-we-be-conducting-prescribed-fires-during-drought/</a:t>
            </a:r>
            <a:endParaRPr lang="en" sz="600" dirty="0"/>
          </a:p>
        </p:txBody>
      </p:sp>
    </p:spTree>
    <p:extLst>
      <p:ext uri="{BB962C8B-B14F-4D97-AF65-F5344CB8AC3E}">
        <p14:creationId xmlns:p14="http://schemas.microsoft.com/office/powerpoint/2010/main" val="213087397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resistant populations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229600" cy="381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Using the Eastern Red Cedar example, draw a diagram to illustrate how </a:t>
            </a:r>
            <a:r>
              <a:rPr lang="en-US" dirty="0"/>
              <a:t>genetic </a:t>
            </a:r>
            <a:r>
              <a:rPr lang="en-US" dirty="0" smtClean="0"/>
              <a:t>variation, selection pressure, and an adaptive trait relate to evolution within a population. 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What strategies might you use to avoid selecting for individuals resistant to a particular control method?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ways of delivering a prescribed burn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3186289" cy="1828800"/>
          </a:xfrm>
        </p:spPr>
        <p:txBody>
          <a:bodyPr>
            <a:normAutofit/>
          </a:bodyPr>
          <a:lstStyle/>
          <a:p>
            <a:r>
              <a:rPr lang="en-US" sz="2400" dirty="0"/>
              <a:t>Watch the video: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www.youtube.com/watch?v=GYJF-k8enz0</a:t>
            </a:r>
            <a:endParaRPr lang="en-US" sz="2400" dirty="0" smtClean="0"/>
          </a:p>
        </p:txBody>
      </p:sp>
      <p:pic>
        <p:nvPicPr>
          <p:cNvPr id="4" name="GYJF-k8enz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5467" y="1600200"/>
            <a:ext cx="4741333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4395338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are some benefits of this new technique for performing a prescribed burn?</a:t>
            </a:r>
          </a:p>
        </p:txBody>
      </p:sp>
    </p:spTree>
    <p:extLst>
      <p:ext uri="{BB962C8B-B14F-4D97-AF65-F5344CB8AC3E}">
        <p14:creationId xmlns:p14="http://schemas.microsoft.com/office/powerpoint/2010/main" val="5818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638175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What’s </a:t>
            </a:r>
            <a:r>
              <a:rPr lang="en" dirty="0" smtClean="0"/>
              <a:t>at </a:t>
            </a:r>
            <a:r>
              <a:rPr lang="en" dirty="0"/>
              <a:t>your desk?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15207" y="1681350"/>
            <a:ext cx="45720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76200" indent="0">
              <a:buSzPct val="100000"/>
              <a:buNone/>
            </a:pPr>
            <a:r>
              <a:rPr lang="en" sz="2400" dirty="0"/>
              <a:t>As you enter class, you might be surprised to see what is on your </a:t>
            </a:r>
            <a:r>
              <a:rPr lang="en" sz="2400" dirty="0" smtClean="0"/>
              <a:t>chair.</a:t>
            </a:r>
            <a:endParaRPr lang="en" sz="2400" dirty="0"/>
          </a:p>
          <a:p>
            <a:pPr>
              <a:buNone/>
            </a:pPr>
            <a:endParaRPr sz="2400" dirty="0"/>
          </a:p>
          <a:p>
            <a:pPr marL="76200" indent="0">
              <a:buSzPct val="100000"/>
              <a:buNone/>
            </a:pPr>
            <a:r>
              <a:rPr lang="en" sz="2400" dirty="0"/>
              <a:t>Before you can move it, you must choose a control </a:t>
            </a:r>
            <a:r>
              <a:rPr lang="en" sz="2400" dirty="0" smtClean="0"/>
              <a:t>method and </a:t>
            </a:r>
            <a:r>
              <a:rPr lang="en" sz="2400" dirty="0"/>
              <a:t>place it next to the branch on your chair. </a:t>
            </a:r>
          </a:p>
          <a:p>
            <a:pPr marL="457200" indent="0">
              <a:buNone/>
            </a:pPr>
            <a:endParaRPr sz="2400" dirty="0"/>
          </a:p>
        </p:txBody>
      </p:sp>
      <p:sp>
        <p:nvSpPr>
          <p:cNvPr id="142" name="Shape 142"/>
          <p:cNvSpPr txBox="1"/>
          <p:nvPr/>
        </p:nvSpPr>
        <p:spPr>
          <a:xfrm>
            <a:off x="7072489" y="3429000"/>
            <a:ext cx="2071511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1100" dirty="0"/>
              <a:t>www.forestry.ok.gov/ercregistry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207" y="560211"/>
            <a:ext cx="3898599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7228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7886700" cy="1325563"/>
          </a:xfrm>
        </p:spPr>
        <p:txBody>
          <a:bodyPr/>
          <a:lstStyle/>
          <a:p>
            <a:r>
              <a:rPr lang="en-US" dirty="0" smtClean="0"/>
              <a:t>Making an informed control decision…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Which control measure did you select and why?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factors are important when selecting a control measure?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long-term impacts can a control measure have on a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1" y="381000"/>
            <a:ext cx="8832398" cy="1325563"/>
          </a:xfrm>
        </p:spPr>
        <p:txBody>
          <a:bodyPr>
            <a:normAutofit/>
          </a:bodyPr>
          <a:lstStyle/>
          <a:p>
            <a:r>
              <a:rPr lang="en" sz="3200" dirty="0" smtClean="0"/>
              <a:t>Why are Eastern Red Cedar populations growing?</a:t>
            </a:r>
            <a:endParaRPr lang="en-US" sz="3200" dirty="0"/>
          </a:p>
        </p:txBody>
      </p:sp>
      <p:sp>
        <p:nvSpPr>
          <p:cNvPr id="149" name="Shape 149"/>
          <p:cNvSpPr txBox="1">
            <a:spLocks noGrp="1"/>
          </p:cNvSpPr>
          <p:nvPr>
            <p:ph idx="1"/>
          </p:nvPr>
        </p:nvSpPr>
        <p:spPr>
          <a:xfrm>
            <a:off x="130980" y="1803789"/>
            <a:ext cx="5965020" cy="345401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685800" indent="-342900"/>
            <a:r>
              <a:rPr lang="en" dirty="0" smtClean="0"/>
              <a:t>Native </a:t>
            </a:r>
            <a:r>
              <a:rPr lang="en" dirty="0"/>
              <a:t>to central plains </a:t>
            </a:r>
            <a:endParaRPr lang="en" dirty="0" smtClean="0"/>
          </a:p>
          <a:p>
            <a:pPr marL="685800" indent="-342900"/>
            <a:r>
              <a:rPr lang="en" dirty="0" smtClean="0"/>
              <a:t>They have many adaptive traits</a:t>
            </a:r>
          </a:p>
          <a:p>
            <a:pPr marL="1028700" lvl="1" indent="-342900"/>
            <a:r>
              <a:rPr lang="en" dirty="0" smtClean="0"/>
              <a:t>Grow </a:t>
            </a:r>
            <a:r>
              <a:rPr lang="en" dirty="0"/>
              <a:t>in many soil types </a:t>
            </a:r>
            <a:endParaRPr lang="en" dirty="0" smtClean="0"/>
          </a:p>
          <a:p>
            <a:pPr marL="1028700" lvl="1" indent="-342900"/>
            <a:r>
              <a:rPr lang="en" dirty="0" smtClean="0"/>
              <a:t>Drought tolerant</a:t>
            </a:r>
          </a:p>
          <a:p>
            <a:pPr marL="1028700" lvl="1" indent="-342900"/>
            <a:r>
              <a:rPr lang="en" dirty="0" smtClean="0"/>
              <a:t>Birds </a:t>
            </a:r>
            <a:r>
              <a:rPr lang="en" dirty="0"/>
              <a:t>spread </a:t>
            </a:r>
            <a:r>
              <a:rPr lang="en" dirty="0" smtClean="0"/>
              <a:t>seeds</a:t>
            </a:r>
          </a:p>
          <a:p>
            <a:pPr marL="1371600" lvl="2" indent="-342900"/>
            <a:r>
              <a:rPr lang="en" sz="2000" dirty="0" smtClean="0"/>
              <a:t>Digestion </a:t>
            </a:r>
            <a:r>
              <a:rPr lang="en" sz="2000" dirty="0"/>
              <a:t>actually improves germination </a:t>
            </a:r>
            <a:endParaRPr lang="en" sz="2000" dirty="0" smtClean="0"/>
          </a:p>
          <a:p>
            <a:pPr marL="685800" indent="-342900"/>
            <a:r>
              <a:rPr lang="en" dirty="0" smtClean="0"/>
              <a:t>They </a:t>
            </a:r>
            <a:r>
              <a:rPr lang="en" dirty="0"/>
              <a:t>are </a:t>
            </a:r>
            <a:r>
              <a:rPr lang="en" dirty="0" smtClean="0"/>
              <a:t>invading areas</a:t>
            </a:r>
          </a:p>
          <a:p>
            <a:pPr marL="1028700" lvl="1" indent="-342900"/>
            <a:r>
              <a:rPr lang="en" dirty="0" smtClean="0"/>
              <a:t>Lack </a:t>
            </a:r>
            <a:r>
              <a:rPr lang="en" dirty="0"/>
              <a:t>of </a:t>
            </a:r>
            <a:r>
              <a:rPr lang="en" dirty="0" smtClean="0"/>
              <a:t>fire </a:t>
            </a:r>
            <a:r>
              <a:rPr lang="en" dirty="0"/>
              <a:t>to control their spread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5" name="Shape 142"/>
          <p:cNvSpPr txBox="1"/>
          <p:nvPr/>
        </p:nvSpPr>
        <p:spPr>
          <a:xfrm>
            <a:off x="7393697" y="3962400"/>
            <a:ext cx="20979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900" dirty="0"/>
              <a:t>www.forestry.ok.gov/ercregistry</a:t>
            </a:r>
          </a:p>
        </p:txBody>
      </p:sp>
      <p:pic>
        <p:nvPicPr>
          <p:cNvPr id="6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394" y="1396611"/>
            <a:ext cx="3500606" cy="2565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4123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91" y="381000"/>
            <a:ext cx="8832398" cy="1325563"/>
          </a:xfrm>
        </p:spPr>
        <p:txBody>
          <a:bodyPr>
            <a:normAutofit/>
          </a:bodyPr>
          <a:lstStyle/>
          <a:p>
            <a:r>
              <a:rPr lang="en" sz="3200" dirty="0" smtClean="0"/>
              <a:t>Why do Eastern Red Cedar trees need to be controlled?</a:t>
            </a:r>
            <a:endParaRPr lang="en-US" sz="3200" dirty="0"/>
          </a:p>
        </p:txBody>
      </p:sp>
      <p:sp>
        <p:nvSpPr>
          <p:cNvPr id="149" name="Shape 149"/>
          <p:cNvSpPr txBox="1">
            <a:spLocks noGrp="1"/>
          </p:cNvSpPr>
          <p:nvPr>
            <p:ph idx="1"/>
          </p:nvPr>
        </p:nvSpPr>
        <p:spPr>
          <a:xfrm>
            <a:off x="130980" y="1803789"/>
            <a:ext cx="8632020" cy="375881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685800" indent="-342900"/>
            <a:r>
              <a:rPr lang="en" dirty="0" smtClean="0"/>
              <a:t>Read the fact sheet: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www.digitalprairie.ok.gov/cdm/ref/collection/stgovpub/id/40058</a:t>
            </a:r>
            <a:endParaRPr lang="en-US" sz="2400" dirty="0"/>
          </a:p>
          <a:p>
            <a:pPr marL="1028700" lvl="1" indent="-34290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What are some of the problems caused by the growing population of Eastern Red Cedar trees?</a:t>
            </a:r>
          </a:p>
          <a:p>
            <a:pPr marL="1028700" lvl="1" indent="-34290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What control methods are recommended?</a:t>
            </a:r>
          </a:p>
          <a:p>
            <a:pPr marL="1028700" lvl="1" indent="-342900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Was your selected control method a good choice? Why or why not?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07491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77638" y="533400"/>
            <a:ext cx="5644478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3200" dirty="0" smtClean="0"/>
              <a:t>Eastern </a:t>
            </a:r>
            <a:r>
              <a:rPr lang="en" sz="3200" dirty="0"/>
              <a:t>Red Cedar Infestations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77638" y="1752600"/>
            <a:ext cx="5706567" cy="384035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1000">
              <a:spcAft>
                <a:spcPts val="1200"/>
              </a:spcAft>
              <a:buSzPct val="100000"/>
            </a:pPr>
            <a:r>
              <a:rPr lang="en" sz="2400" dirty="0"/>
              <a:t>Cattle require pastures dominated by non-woody vegetation</a:t>
            </a:r>
          </a:p>
          <a:p>
            <a:pPr marL="457200" indent="-381000">
              <a:spcAft>
                <a:spcPts val="1200"/>
              </a:spcAft>
              <a:buSzPct val="100000"/>
            </a:pPr>
            <a:r>
              <a:rPr lang="en" sz="2400" dirty="0"/>
              <a:t>E. red cedar infestations reduce the amount of food available for cattle to graze</a:t>
            </a:r>
          </a:p>
          <a:p>
            <a:pPr marL="457200" indent="-381000">
              <a:spcAft>
                <a:spcPts val="1200"/>
              </a:spcAft>
              <a:buSzPct val="100000"/>
            </a:pPr>
            <a:r>
              <a:rPr lang="en" sz="2400" dirty="0"/>
              <a:t>E. red cedar infestations </a:t>
            </a:r>
            <a:r>
              <a:rPr lang="en" sz="2400" dirty="0" smtClean="0"/>
              <a:t>affect cattle production by reducing </a:t>
            </a:r>
            <a:r>
              <a:rPr lang="en" sz="2400" dirty="0"/>
              <a:t>the </a:t>
            </a:r>
            <a:r>
              <a:rPr lang="en" sz="2400" dirty="0" smtClean="0"/>
              <a:t>number of acres </a:t>
            </a:r>
            <a:r>
              <a:rPr lang="en" sz="2400" dirty="0"/>
              <a:t>available to graze </a:t>
            </a:r>
            <a:r>
              <a:rPr lang="en" sz="2400" dirty="0" smtClean="0"/>
              <a:t>cattle</a:t>
            </a:r>
            <a:endParaRPr lang="en" sz="2400" dirty="0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336" y="2975175"/>
            <a:ext cx="3263528" cy="25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931336" y="4734137"/>
            <a:ext cx="3288864" cy="748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E. </a:t>
            </a:r>
            <a:r>
              <a:rPr lang="en" dirty="0" smtClean="0"/>
              <a:t>red </a:t>
            </a:r>
            <a:r>
              <a:rPr lang="en" dirty="0"/>
              <a:t>c</a:t>
            </a:r>
            <a:r>
              <a:rPr lang="en" dirty="0" smtClean="0"/>
              <a:t>edar </a:t>
            </a:r>
            <a:r>
              <a:rPr lang="en" dirty="0"/>
              <a:t>infestation reducing cattle forage </a:t>
            </a:r>
            <a:r>
              <a:rPr lang="en" dirty="0" smtClean="0"/>
              <a:t>resources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38" y="564611"/>
            <a:ext cx="3246595" cy="2011974"/>
          </a:xfrm>
          <a:prstGeom prst="rect">
            <a:avLst/>
          </a:prstGeom>
        </p:spPr>
      </p:pic>
      <p:sp>
        <p:nvSpPr>
          <p:cNvPr id="159" name="Shape 159"/>
          <p:cNvSpPr txBox="1"/>
          <p:nvPr/>
        </p:nvSpPr>
        <p:spPr>
          <a:xfrm>
            <a:off x="5931336" y="2287438"/>
            <a:ext cx="3263400" cy="7605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Pasture providing grazing food for </a:t>
            </a:r>
            <a:r>
              <a:rPr lang="en" dirty="0" smtClean="0"/>
              <a:t>cattle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322952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390800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1000">
              <a:buSzPct val="100000"/>
            </a:pPr>
            <a:r>
              <a:rPr lang="en" sz="2400" dirty="0" smtClean="0"/>
              <a:t>Older trees are more difficult </a:t>
            </a:r>
            <a:r>
              <a:rPr lang="en" sz="2400" dirty="0"/>
              <a:t>to control</a:t>
            </a:r>
          </a:p>
          <a:p>
            <a:pPr marL="457200" indent="-381000">
              <a:buSzPct val="100000"/>
            </a:pPr>
            <a:r>
              <a:rPr lang="en" sz="2400" dirty="0" smtClean="0"/>
              <a:t>Prescribed </a:t>
            </a:r>
            <a:r>
              <a:rPr lang="en" sz="2400" dirty="0"/>
              <a:t>burning coupled with </a:t>
            </a:r>
            <a:r>
              <a:rPr lang="en" sz="2400" dirty="0" smtClean="0"/>
              <a:t>mechanical </a:t>
            </a:r>
            <a:r>
              <a:rPr lang="en" sz="2400" dirty="0"/>
              <a:t>removal are </a:t>
            </a:r>
            <a:r>
              <a:rPr lang="en" sz="2400" dirty="0" smtClean="0"/>
              <a:t>control options</a:t>
            </a:r>
            <a:endParaRPr lang="en" sz="2400" dirty="0"/>
          </a:p>
          <a:p>
            <a:pPr marL="457200" indent="-381000">
              <a:buSzPct val="100000"/>
            </a:pPr>
            <a:r>
              <a:rPr lang="en" sz="2400" b="1" dirty="0"/>
              <a:t>Proactive </a:t>
            </a:r>
            <a:r>
              <a:rPr lang="en" sz="2400" b="1" dirty="0" smtClean="0"/>
              <a:t>control </a:t>
            </a:r>
            <a:r>
              <a:rPr lang="en" sz="2400" b="1" dirty="0"/>
              <a:t>is best  </a:t>
            </a:r>
          </a:p>
          <a:p>
            <a:pPr marL="914400" lvl="1" indent="-381000">
              <a:buSzPct val="100000"/>
            </a:pPr>
            <a:r>
              <a:rPr lang="en" sz="2400" dirty="0"/>
              <a:t>Control small infestations to keep them manageable and preserve existing farming land and wildlife habitat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3657600"/>
            <a:ext cx="3650673" cy="26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54"/>
          <p:cNvSpPr txBox="1">
            <a:spLocks/>
          </p:cNvSpPr>
          <p:nvPr/>
        </p:nvSpPr>
        <p:spPr>
          <a:xfrm>
            <a:off x="177638" y="533400"/>
            <a:ext cx="5644478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 smtClean="0"/>
              <a:t>Adult Tree Infestations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25758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199" y="520676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/>
            <a:r>
              <a:rPr lang="en" dirty="0"/>
              <a:t>Mechanical Removal Control Option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5226"/>
            <a:ext cx="9143998" cy="268755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7312651" y="1698476"/>
            <a:ext cx="1307999" cy="474599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100"/>
              <a:t>Note areas where control occurred</a:t>
            </a:r>
          </a:p>
        </p:txBody>
      </p:sp>
      <p:cxnSp>
        <p:nvCxnSpPr>
          <p:cNvPr id="174" name="Shape 174"/>
          <p:cNvCxnSpPr/>
          <p:nvPr/>
        </p:nvCxnSpPr>
        <p:spPr>
          <a:xfrm flipH="1">
            <a:off x="7522949" y="2173076"/>
            <a:ext cx="690000" cy="817199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5" name="Shape 175"/>
          <p:cNvCxnSpPr/>
          <p:nvPr/>
        </p:nvCxnSpPr>
        <p:spPr>
          <a:xfrm flipH="1">
            <a:off x="6297151" y="2113075"/>
            <a:ext cx="1219799" cy="12378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5506466" y="4722249"/>
            <a:ext cx="36375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www.fws.gov/southwest/es/oklahoma/Images/Cedar_Clearing.jpg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6189539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366466"/>
            <a:ext cx="8229600" cy="6170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/>
            <a:r>
              <a:rPr lang="en" dirty="0"/>
              <a:t>   Prescribed Fire Management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0600"/>
            <a:ext cx="4072024" cy="24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496" y="990600"/>
            <a:ext cx="5079300" cy="24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3062124"/>
            <a:ext cx="4152153" cy="250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2075" y="3062125"/>
            <a:ext cx="5041924" cy="25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053548" y="5517444"/>
            <a:ext cx="5601927" cy="412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900" u="sng" dirty="0">
                <a:solidFill>
                  <a:schemeClr val="hlink"/>
                </a:solidFill>
                <a:hlinkClick r:id="rId7"/>
              </a:rPr>
              <a:t>http://netnebraska.org/article/news/911117/firefighters-make-fire-work-them-prescribed-burn</a:t>
            </a:r>
            <a:r>
              <a:rPr lang="en" sz="900" dirty="0"/>
              <a:t> </a:t>
            </a:r>
            <a:r>
              <a:rPr lang="en" sz="900" dirty="0">
                <a:hlinkClick r:id="rId8"/>
              </a:rPr>
              <a:t>http://prairieecologist.com/2013/03/12/should-we-be-conducting-prescribed-fires-during-drought</a:t>
            </a:r>
            <a:r>
              <a:rPr lang="en" sz="900" dirty="0" smtClean="0">
                <a:hlinkClick r:id="rId8"/>
              </a:rPr>
              <a:t>/</a:t>
            </a:r>
            <a:endParaRPr lang="en" sz="900" dirty="0" smtClean="0"/>
          </a:p>
          <a:p>
            <a:endParaRPr lang="en" sz="900" dirty="0"/>
          </a:p>
        </p:txBody>
      </p:sp>
      <p:sp>
        <p:nvSpPr>
          <p:cNvPr id="187" name="Shape 187"/>
          <p:cNvSpPr txBox="1"/>
          <p:nvPr/>
        </p:nvSpPr>
        <p:spPr>
          <a:xfrm>
            <a:off x="4102075" y="5105400"/>
            <a:ext cx="2070125" cy="457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2 </a:t>
            </a:r>
            <a:r>
              <a:rPr lang="en" dirty="0" smtClean="0"/>
              <a:t>months </a:t>
            </a:r>
            <a:r>
              <a:rPr lang="en" dirty="0"/>
              <a:t>after burn</a:t>
            </a:r>
          </a:p>
        </p:txBody>
      </p:sp>
    </p:spTree>
    <p:extLst>
      <p:ext uri="{BB962C8B-B14F-4D97-AF65-F5344CB8AC3E}">
        <p14:creationId xmlns:p14="http://schemas.microsoft.com/office/powerpoint/2010/main" val="9363065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13494</TotalTime>
  <Words>747</Words>
  <Application>Microsoft Office PowerPoint</Application>
  <PresentationFormat>On-screen Show (4:3)</PresentationFormat>
  <Paragraphs>80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Controlling Invasive Species</vt:lpstr>
      <vt:lpstr>What’s at your desk? </vt:lpstr>
      <vt:lpstr>Making an informed control decision…</vt:lpstr>
      <vt:lpstr>Why are Eastern Red Cedar populations growing?</vt:lpstr>
      <vt:lpstr>Why do Eastern Red Cedar trees need to be controlled?</vt:lpstr>
      <vt:lpstr>Eastern Red Cedar Infestations </vt:lpstr>
      <vt:lpstr>PowerPoint Presentation</vt:lpstr>
      <vt:lpstr>Mechanical Removal Control Option</vt:lpstr>
      <vt:lpstr>   Prescribed Fire Management</vt:lpstr>
      <vt:lpstr>Now it’s your turn…</vt:lpstr>
      <vt:lpstr>PowerPoint Presentation</vt:lpstr>
      <vt:lpstr>PowerPoint Presentation</vt:lpstr>
      <vt:lpstr>Selecting a control measure</vt:lpstr>
      <vt:lpstr>Potential issues with control</vt:lpstr>
      <vt:lpstr>Evolution of resistant populations</vt:lpstr>
      <vt:lpstr>New ways of delivering a prescribed burn</vt:lpstr>
    </vt:vector>
  </TitlesOfParts>
  <Company>BSE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Engineering</dc:title>
  <dc:creator>Joe Luck</dc:creator>
  <cp:lastModifiedBy>Erin Ingram</cp:lastModifiedBy>
  <cp:revision>166</cp:revision>
  <cp:lastPrinted>2013-10-14T14:56:14Z</cp:lastPrinted>
  <dcterms:created xsi:type="dcterms:W3CDTF">2012-08-23T21:49:41Z</dcterms:created>
  <dcterms:modified xsi:type="dcterms:W3CDTF">2017-04-28T16:03:57Z</dcterms:modified>
</cp:coreProperties>
</file>