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2"/>
  </p:notesMasterIdLst>
  <p:handoutMasterIdLst>
    <p:handoutMasterId r:id="rId23"/>
  </p:handoutMasterIdLst>
  <p:sldIdLst>
    <p:sldId id="341" r:id="rId2"/>
    <p:sldId id="343" r:id="rId3"/>
    <p:sldId id="368" r:id="rId4"/>
    <p:sldId id="353" r:id="rId5"/>
    <p:sldId id="366" r:id="rId6"/>
    <p:sldId id="367" r:id="rId7"/>
    <p:sldId id="365" r:id="rId8"/>
    <p:sldId id="352" r:id="rId9"/>
    <p:sldId id="342" r:id="rId10"/>
    <p:sldId id="349" r:id="rId11"/>
    <p:sldId id="344" r:id="rId12"/>
    <p:sldId id="346" r:id="rId13"/>
    <p:sldId id="351" r:id="rId14"/>
    <p:sldId id="364" r:id="rId15"/>
    <p:sldId id="361" r:id="rId16"/>
    <p:sldId id="362" r:id="rId17"/>
    <p:sldId id="363" r:id="rId18"/>
    <p:sldId id="369" r:id="rId19"/>
    <p:sldId id="358" r:id="rId20"/>
    <p:sldId id="350"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200"/>
    <a:srgbClr val="DD0000"/>
    <a:srgbClr val="9E0D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9848" autoAdjust="0"/>
  </p:normalViewPr>
  <p:slideViewPr>
    <p:cSldViewPr>
      <p:cViewPr varScale="1">
        <p:scale>
          <a:sx n="109" d="100"/>
          <a:sy n="109" d="100"/>
        </p:scale>
        <p:origin x="66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07F6A8DD-28AD-4240-9D0E-B255B6D69268}" type="datetimeFigureOut">
              <a:rPr lang="en-US" smtClean="0"/>
              <a:t>4/28/2017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9132BEB-F840-4647-A86B-8164791D1702}" type="slidenum">
              <a:rPr lang="en-US" smtClean="0"/>
              <a:t>‹#›</a:t>
            </a:fld>
            <a:endParaRPr lang="en-US"/>
          </a:p>
        </p:txBody>
      </p:sp>
    </p:spTree>
    <p:extLst>
      <p:ext uri="{BB962C8B-B14F-4D97-AF65-F5344CB8AC3E}">
        <p14:creationId xmlns:p14="http://schemas.microsoft.com/office/powerpoint/2010/main" val="920899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E63F286-2452-4402-B6EC-78384F9AA375}" type="datetimeFigureOut">
              <a:rPr lang="en-US" smtClean="0"/>
              <a:t>4/28/2017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CEA918C-9457-474F-8392-648E597DAA3E}" type="slidenum">
              <a:rPr lang="en-US" smtClean="0"/>
              <a:t>‹#›</a:t>
            </a:fld>
            <a:endParaRPr lang="en-US"/>
          </a:p>
        </p:txBody>
      </p:sp>
    </p:spTree>
    <p:extLst>
      <p:ext uri="{BB962C8B-B14F-4D97-AF65-F5344CB8AC3E}">
        <p14:creationId xmlns:p14="http://schemas.microsoft.com/office/powerpoint/2010/main" val="164171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Make images of game boards, game pieces, plant</a:t>
            </a:r>
            <a:r>
              <a:rPr lang="en-US" baseline="0" dirty="0" smtClean="0"/>
              <a:t> type cards</a:t>
            </a:r>
            <a:endParaRPr lang="en-US" dirty="0" smtClean="0"/>
          </a:p>
          <a:p>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2</a:t>
            </a:fld>
            <a:endParaRPr lang="en-US"/>
          </a:p>
        </p:txBody>
      </p:sp>
    </p:spTree>
    <p:extLst>
      <p:ext uri="{BB962C8B-B14F-4D97-AF65-F5344CB8AC3E}">
        <p14:creationId xmlns:p14="http://schemas.microsoft.com/office/powerpoint/2010/main" val="389351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18</a:t>
            </a:fld>
            <a:endParaRPr lang="en-US"/>
          </a:p>
        </p:txBody>
      </p:sp>
    </p:spTree>
    <p:extLst>
      <p:ext uri="{BB962C8B-B14F-4D97-AF65-F5344CB8AC3E}">
        <p14:creationId xmlns:p14="http://schemas.microsoft.com/office/powerpoint/2010/main" val="158044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8143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simple instructions</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4</a:t>
            </a:fld>
            <a:endParaRPr lang="en-US"/>
          </a:p>
        </p:txBody>
      </p:sp>
    </p:spTree>
    <p:extLst>
      <p:ext uri="{BB962C8B-B14F-4D97-AF65-F5344CB8AC3E}">
        <p14:creationId xmlns:p14="http://schemas.microsoft.com/office/powerpoint/2010/main" val="60801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simple instructions</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5</a:t>
            </a:fld>
            <a:endParaRPr lang="en-US"/>
          </a:p>
        </p:txBody>
      </p:sp>
    </p:spTree>
    <p:extLst>
      <p:ext uri="{BB962C8B-B14F-4D97-AF65-F5344CB8AC3E}">
        <p14:creationId xmlns:p14="http://schemas.microsoft.com/office/powerpoint/2010/main" val="38159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images</a:t>
            </a:r>
            <a:r>
              <a:rPr lang="en-US" baseline="0" dirty="0" smtClean="0"/>
              <a:t> to illustrate </a:t>
            </a:r>
            <a:r>
              <a:rPr lang="en-US" dirty="0" smtClean="0"/>
              <a:t>lots of seeds, easy dispersal, climate</a:t>
            </a:r>
            <a:r>
              <a:rPr lang="en-US" baseline="0" dirty="0" smtClean="0"/>
              <a:t> tolerance</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7</a:t>
            </a:fld>
            <a:endParaRPr lang="en-US"/>
          </a:p>
        </p:txBody>
      </p:sp>
    </p:spTree>
    <p:extLst>
      <p:ext uri="{BB962C8B-B14F-4D97-AF65-F5344CB8AC3E}">
        <p14:creationId xmlns:p14="http://schemas.microsoft.com/office/powerpoint/2010/main" val="390672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11</a:t>
            </a:fld>
            <a:endParaRPr lang="en-US"/>
          </a:p>
        </p:txBody>
      </p:sp>
    </p:spTree>
    <p:extLst>
      <p:ext uri="{BB962C8B-B14F-4D97-AF65-F5344CB8AC3E}">
        <p14:creationId xmlns:p14="http://schemas.microsoft.com/office/powerpoint/2010/main" val="110419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Ways</a:t>
            </a:r>
            <a:r>
              <a:rPr lang="en-US" baseline="0" dirty="0" smtClean="0"/>
              <a:t> environments or conditions change?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A disease is introduced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Weather and climate (dry, wet, hot, cold, etc.)</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12</a:t>
            </a:fld>
            <a:endParaRPr lang="en-US"/>
          </a:p>
        </p:txBody>
      </p:sp>
    </p:spTree>
    <p:extLst>
      <p:ext uri="{BB962C8B-B14F-4D97-AF65-F5344CB8AC3E}">
        <p14:creationId xmlns:p14="http://schemas.microsoft.com/office/powerpoint/2010/main" val="110459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13</a:t>
            </a:fld>
            <a:endParaRPr lang="en-US"/>
          </a:p>
        </p:txBody>
      </p:sp>
    </p:spTree>
    <p:extLst>
      <p:ext uri="{BB962C8B-B14F-4D97-AF65-F5344CB8AC3E}">
        <p14:creationId xmlns:p14="http://schemas.microsoft.com/office/powerpoint/2010/main" val="231897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In Australia, invasive cane toads (</a:t>
            </a:r>
            <a:r>
              <a:rPr lang="en-US" sz="1200" b="0" i="1" kern="1200" dirty="0" err="1" smtClean="0">
                <a:solidFill>
                  <a:schemeClr val="tx1"/>
                </a:solidFill>
                <a:effectLst/>
                <a:latin typeface="+mn-lt"/>
                <a:ea typeface="+mn-ea"/>
                <a:cs typeface="+mn-cs"/>
              </a:rPr>
              <a:t>Bufo</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marinus</a:t>
            </a:r>
            <a:r>
              <a:rPr lang="en-US" sz="1200" b="0" i="0" kern="1200" dirty="0" smtClean="0">
                <a:solidFill>
                  <a:schemeClr val="tx1"/>
                </a:solidFill>
                <a:effectLst/>
                <a:latin typeface="+mn-lt"/>
                <a:ea typeface="+mn-ea"/>
                <a:cs typeface="+mn-cs"/>
              </a:rPr>
              <a:t>) are highly toxic to most snakes that attempt to eat them. Because snakes are gape-limited predators with strong negative </a:t>
            </a:r>
            <a:r>
              <a:rPr lang="en-US" sz="1200" b="0" i="0" kern="1200" dirty="0" err="1" smtClean="0">
                <a:solidFill>
                  <a:schemeClr val="tx1"/>
                </a:solidFill>
                <a:effectLst/>
                <a:latin typeface="+mn-lt"/>
                <a:ea typeface="+mn-ea"/>
                <a:cs typeface="+mn-cs"/>
              </a:rPr>
              <a:t>allometry</a:t>
            </a:r>
            <a:r>
              <a:rPr lang="en-US" sz="1200" b="0" i="0" kern="1200" dirty="0" smtClean="0">
                <a:solidFill>
                  <a:schemeClr val="tx1"/>
                </a:solidFill>
                <a:effectLst/>
                <a:latin typeface="+mn-lt"/>
                <a:ea typeface="+mn-ea"/>
                <a:cs typeface="+mn-cs"/>
              </a:rPr>
              <a:t> for head size, maximum relative prey mass (and thus, the probability of eating a toad large enough to be fatal) decreases with an increase in snake body size. Thus, the arrival of toads should exert selection on snake morphology, favoring an increase in mean body size and a decrease in relative head size. We tested these predictions with data from specimens of four species of Australian snakes, collected over &gt;80 years. Geographic information system layers provided data on the duration of toad exposure for each snake population, as well as environmental variables (latitude, precipitation, and temperature). As predicted, two toad-vulnerable species (</a:t>
            </a:r>
            <a:r>
              <a:rPr lang="en-US" sz="1200" b="0" i="1" kern="1200" dirty="0" err="1" smtClean="0">
                <a:solidFill>
                  <a:schemeClr val="tx1"/>
                </a:solidFill>
                <a:effectLst/>
                <a:latin typeface="+mn-lt"/>
                <a:ea typeface="+mn-ea"/>
                <a:cs typeface="+mn-cs"/>
              </a:rPr>
              <a:t>Pseudechis</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porphyriacus</a:t>
            </a:r>
            <a:r>
              <a:rPr lang="en-US" sz="1200" b="0" i="0" kern="1200" dirty="0" smtClean="0">
                <a:solidFill>
                  <a:schemeClr val="tx1"/>
                </a:solidFill>
                <a:effectLst/>
                <a:latin typeface="+mn-lt"/>
                <a:ea typeface="+mn-ea"/>
                <a:cs typeface="+mn-cs"/>
              </a:rPr>
              <a:t> and </a:t>
            </a:r>
            <a:r>
              <a:rPr lang="en-US" sz="1200" b="0" i="1" kern="1200" dirty="0" err="1" smtClean="0">
                <a:solidFill>
                  <a:schemeClr val="tx1"/>
                </a:solidFill>
                <a:effectLst/>
                <a:latin typeface="+mn-lt"/>
                <a:ea typeface="+mn-ea"/>
                <a:cs typeface="+mn-cs"/>
              </a:rPr>
              <a:t>Dendrelaphis</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punctulatus</a:t>
            </a:r>
            <a:r>
              <a:rPr lang="en-US" sz="1200" b="0" i="0" kern="1200" dirty="0" smtClean="0">
                <a:solidFill>
                  <a:schemeClr val="tx1"/>
                </a:solidFill>
                <a:effectLst/>
                <a:latin typeface="+mn-lt"/>
                <a:ea typeface="+mn-ea"/>
                <a:cs typeface="+mn-cs"/>
              </a:rPr>
              <a:t>) showed a steady reduction in gape size and a steady increase in body length with time since exposure to toads.</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Cane</a:t>
            </a:r>
            <a:r>
              <a:rPr lang="en-US" sz="1200" b="0" i="0" kern="1200" baseline="0" dirty="0" smtClean="0">
                <a:solidFill>
                  <a:schemeClr val="tx1"/>
                </a:solidFill>
                <a:effectLst/>
                <a:latin typeface="+mn-lt"/>
                <a:ea typeface="+mn-ea"/>
                <a:cs typeface="+mn-cs"/>
              </a:rPr>
              <a:t> toad image b</a:t>
            </a:r>
            <a:r>
              <a:rPr lang="en-US" sz="1200" dirty="0" smtClean="0"/>
              <a:t>y Bernard DUPONT from FRANCE (Cane Toad (</a:t>
            </a:r>
            <a:r>
              <a:rPr lang="en-US" sz="1200" dirty="0" err="1" smtClean="0"/>
              <a:t>Rhinella</a:t>
            </a:r>
            <a:r>
              <a:rPr lang="en-US" sz="1200" dirty="0" smtClean="0"/>
              <a:t> marina) adult female) [CC BY-SA 2.0 (http://creativecommons.org/licenses/by-sa/2.0)], via Wikimedia Commons</a:t>
            </a:r>
          </a:p>
          <a:p>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15</a:t>
            </a:fld>
            <a:endParaRPr lang="en-US"/>
          </a:p>
        </p:txBody>
      </p:sp>
    </p:spTree>
    <p:extLst>
      <p:ext uri="{BB962C8B-B14F-4D97-AF65-F5344CB8AC3E}">
        <p14:creationId xmlns:p14="http://schemas.microsoft.com/office/powerpoint/2010/main" val="1285413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16</a:t>
            </a:fld>
            <a:endParaRPr lang="en-US"/>
          </a:p>
        </p:txBody>
      </p:sp>
    </p:spTree>
    <p:extLst>
      <p:ext uri="{BB962C8B-B14F-4D97-AF65-F5344CB8AC3E}">
        <p14:creationId xmlns:p14="http://schemas.microsoft.com/office/powerpoint/2010/main" val="3162516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870341-0E0B-436F-B88B-FD8919F756F0}"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32167473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70341-0E0B-436F-B88B-FD8919F756F0}"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65937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70341-0E0B-436F-B88B-FD8919F756F0}"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722823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1" y="1600200"/>
            <a:ext cx="3994525" cy="4967573"/>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2"/>
          </p:nvPr>
        </p:nvSpPr>
        <p:spPr>
          <a:xfrm>
            <a:off x="4692274" y="1600200"/>
            <a:ext cx="3994525" cy="4967573"/>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556792" y="6333133"/>
            <a:ext cx="5486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85282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defRPr sz="24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9A7B981-451A-4099-8BDA-665EC569731E}"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7F6F-17EA-41A7-86EF-F38DE7D45096}" type="slidenum">
              <a:rPr lang="en-US" smtClean="0"/>
              <a:t>‹#›</a:t>
            </a:fld>
            <a:endParaRPr lang="en-US"/>
          </a:p>
        </p:txBody>
      </p:sp>
    </p:spTree>
    <p:extLst>
      <p:ext uri="{BB962C8B-B14F-4D97-AF65-F5344CB8AC3E}">
        <p14:creationId xmlns:p14="http://schemas.microsoft.com/office/powerpoint/2010/main" val="380164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70341-0E0B-436F-B88B-FD8919F756F0}"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145969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870341-0E0B-436F-B88B-FD8919F756F0}"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331593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70341-0E0B-436F-B88B-FD8919F756F0}" type="datetimeFigureOut">
              <a:rPr lang="en-US" smtClean="0"/>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65691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70341-0E0B-436F-B88B-FD8919F756F0}" type="datetimeFigureOut">
              <a:rPr lang="en-US" smtClean="0"/>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21232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70341-0E0B-436F-B88B-FD8919F756F0}" type="datetimeFigureOut">
              <a:rPr lang="en-US" smtClean="0"/>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173608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70341-0E0B-436F-B88B-FD8919F756F0}"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92410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70341-0E0B-436F-B88B-FD8919F756F0}"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36325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870341-0E0B-436F-B88B-FD8919F756F0}" type="datetimeFigureOut">
              <a:rPr lang="en-US" smtClean="0"/>
              <a:t>4/28/2017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858BE0-16E5-4A39-963B-79D5FF644BAF}" type="slidenum">
              <a:rPr lang="en-US" smtClean="0"/>
              <a:t>‹#›</a:t>
            </a:fld>
            <a:endParaRPr lang="en-US"/>
          </a:p>
        </p:txBody>
      </p:sp>
      <p:sp>
        <p:nvSpPr>
          <p:cNvPr id="8" name="Rectangle 7"/>
          <p:cNvSpPr/>
          <p:nvPr userDrawn="1"/>
        </p:nvSpPr>
        <p:spPr>
          <a:xfrm>
            <a:off x="0" y="0"/>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636039"/>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261109"/>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536641"/>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172200" y="5773738"/>
            <a:ext cx="28765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15"/>
          <a:stretch>
            <a:fillRect/>
          </a:stretch>
        </p:blipFill>
        <p:spPr>
          <a:xfrm>
            <a:off x="95250" y="5829406"/>
            <a:ext cx="1858945" cy="514137"/>
          </a:xfrm>
          <a:prstGeom prst="rect">
            <a:avLst/>
          </a:prstGeom>
        </p:spPr>
      </p:pic>
    </p:spTree>
    <p:extLst>
      <p:ext uri="{BB962C8B-B14F-4D97-AF65-F5344CB8AC3E}">
        <p14:creationId xmlns:p14="http://schemas.microsoft.com/office/powerpoint/2010/main" val="39099605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0" r:id="rId1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ndex.php?curid=473183"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pnas.org/content/101/49/17150.ful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dx.doi.org/10.1098/rspb.2006.347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dx.doi.org/10.1098/rspb.2006.347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nmU7etSYYqI" TargetMode="External"/><Relationship Id="rId5" Type="http://schemas.openxmlformats.org/officeDocument/2006/relationships/image" Target="../media/image15.jpeg"/><Relationship Id="rId4" Type="http://schemas.openxmlformats.org/officeDocument/2006/relationships/hyperlink" Target="https://youtu.be/nmU7etSYYq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png"/><Relationship Id="rId3" Type="http://schemas.openxmlformats.org/officeDocument/2006/relationships/image" Target="../media/image3.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jpg"/><Relationship Id="rId1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Adaptive Traits and </a:t>
            </a:r>
            <a:br>
              <a:rPr lang="en-US" dirty="0" smtClean="0"/>
            </a:br>
            <a:r>
              <a:rPr lang="en-US" dirty="0" smtClean="0"/>
              <a:t>Invasive Species</a:t>
            </a:r>
            <a:endParaRPr lang="en-US" dirty="0"/>
          </a:p>
        </p:txBody>
      </p:sp>
      <p:sp>
        <p:nvSpPr>
          <p:cNvPr id="11" name="Subtitle 10"/>
          <p:cNvSpPr>
            <a:spLocks noGrp="1"/>
          </p:cNvSpPr>
          <p:nvPr>
            <p:ph type="subTitle" idx="1"/>
          </p:nvPr>
        </p:nvSpPr>
        <p:spPr/>
        <p:txBody>
          <a:bodyPr/>
          <a:lstStyle/>
          <a:p>
            <a:endParaRPr lang="en-US"/>
          </a:p>
        </p:txBody>
      </p:sp>
      <p:sp>
        <p:nvSpPr>
          <p:cNvPr id="7" name="Rectangle 6"/>
          <p:cNvSpPr/>
          <p:nvPr/>
        </p:nvSpPr>
        <p:spPr>
          <a:xfrm>
            <a:off x="0" y="0"/>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636039"/>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1109"/>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36641"/>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313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4991100" cy="680329"/>
          </a:xfrm>
        </p:spPr>
        <p:txBody>
          <a:bodyPr>
            <a:normAutofit/>
          </a:bodyPr>
          <a:lstStyle/>
          <a:p>
            <a:pPr marL="0" indent="0">
              <a:spcAft>
                <a:spcPts val="1800"/>
              </a:spcAft>
              <a:buNone/>
            </a:pPr>
            <a:r>
              <a:rPr lang="en-US" sz="3600" dirty="0" smtClean="0"/>
              <a:t>A trait is adaptive if….</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1107" b="14852"/>
          <a:stretch/>
        </p:blipFill>
        <p:spPr>
          <a:xfrm>
            <a:off x="4724400" y="914399"/>
            <a:ext cx="4312605" cy="1828801"/>
          </a:xfrm>
          <a:prstGeom prst="rect">
            <a:avLst/>
          </a:prstGeom>
        </p:spPr>
      </p:pic>
      <p:sp>
        <p:nvSpPr>
          <p:cNvPr id="2" name="Rectangle 1"/>
          <p:cNvSpPr/>
          <p:nvPr/>
        </p:nvSpPr>
        <p:spPr>
          <a:xfrm>
            <a:off x="2895600" y="6324600"/>
            <a:ext cx="5257800" cy="230832"/>
          </a:xfrm>
          <a:prstGeom prst="rect">
            <a:avLst/>
          </a:prstGeom>
        </p:spPr>
        <p:txBody>
          <a:bodyPr wrap="square">
            <a:spAutoFit/>
          </a:bodyPr>
          <a:lstStyle/>
          <a:p>
            <a:r>
              <a:rPr lang="en-US" sz="900" dirty="0"/>
              <a:t>Flat-tail horned lizard: Public Domain, </a:t>
            </a:r>
            <a:r>
              <a:rPr lang="en-US" sz="900" dirty="0">
                <a:hlinkClick r:id="rId3"/>
              </a:rPr>
              <a:t>https://commons.wikimedia.org/w/index.php?curid=473183</a:t>
            </a:r>
            <a:endParaRPr lang="en-US" sz="900" dirty="0"/>
          </a:p>
        </p:txBody>
      </p:sp>
      <p:sp>
        <p:nvSpPr>
          <p:cNvPr id="6" name="TextBox 5"/>
          <p:cNvSpPr txBox="1"/>
          <p:nvPr/>
        </p:nvSpPr>
        <p:spPr>
          <a:xfrm>
            <a:off x="435692" y="1665982"/>
            <a:ext cx="444246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n-US" sz="2400" dirty="0"/>
              <a:t>It is </a:t>
            </a:r>
            <a:r>
              <a:rPr lang="en-US" sz="2400" b="1" dirty="0" smtClean="0"/>
              <a:t>heritable</a:t>
            </a:r>
            <a:endParaRPr lang="en-US" sz="2400" dirty="0" smtClean="0"/>
          </a:p>
          <a:p>
            <a:pPr marL="0" lvl="1"/>
            <a:r>
              <a:rPr lang="en-US" sz="2000" dirty="0" smtClean="0"/>
              <a:t>(</a:t>
            </a:r>
            <a:r>
              <a:rPr lang="en-US" sz="2000" dirty="0"/>
              <a:t>Thanks, Mom and Dad for the great genes!)</a:t>
            </a:r>
          </a:p>
        </p:txBody>
      </p:sp>
      <p:sp>
        <p:nvSpPr>
          <p:cNvPr id="7" name="TextBox 6"/>
          <p:cNvSpPr txBox="1"/>
          <p:nvPr/>
        </p:nvSpPr>
        <p:spPr>
          <a:xfrm>
            <a:off x="1438583" y="2459181"/>
            <a:ext cx="4880503"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lvl="1"/>
            <a:r>
              <a:rPr lang="en-US" sz="2400" dirty="0"/>
              <a:t>It is </a:t>
            </a:r>
            <a:r>
              <a:rPr lang="en-US" sz="2400" b="1" dirty="0" smtClean="0"/>
              <a:t>functional</a:t>
            </a:r>
            <a:endParaRPr lang="en-US" sz="2400" dirty="0" smtClean="0"/>
          </a:p>
          <a:p>
            <a:pPr marL="0" lvl="1"/>
            <a:r>
              <a:rPr lang="en-US" sz="2000" dirty="0" smtClean="0"/>
              <a:t>(Predators don’t eat me if they can’t see me!)</a:t>
            </a:r>
            <a:endParaRPr lang="en-US" sz="2000" dirty="0"/>
          </a:p>
        </p:txBody>
      </p:sp>
      <p:sp>
        <p:nvSpPr>
          <p:cNvPr id="9" name="TextBox 8"/>
          <p:cNvSpPr txBox="1"/>
          <p:nvPr/>
        </p:nvSpPr>
        <p:spPr>
          <a:xfrm>
            <a:off x="2590800" y="3148027"/>
            <a:ext cx="5249213" cy="7694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lvl="1"/>
            <a:r>
              <a:rPr lang="en-US" sz="2400" dirty="0"/>
              <a:t>It </a:t>
            </a:r>
            <a:r>
              <a:rPr lang="en-US" sz="2400" b="1" dirty="0"/>
              <a:t>arises due to selection </a:t>
            </a:r>
            <a:r>
              <a:rPr lang="en-US" sz="2400" b="1" dirty="0" smtClean="0"/>
              <a:t>pressure </a:t>
            </a:r>
          </a:p>
          <a:p>
            <a:pPr marL="0" lvl="1"/>
            <a:r>
              <a:rPr lang="en-US" sz="2000" dirty="0" smtClean="0"/>
              <a:t>(Those of us that aren’t camouflaged are eaten!)</a:t>
            </a:r>
            <a:endParaRPr lang="en-US" sz="2000" dirty="0"/>
          </a:p>
        </p:txBody>
      </p:sp>
      <p:sp>
        <p:nvSpPr>
          <p:cNvPr id="8" name="TextBox 7"/>
          <p:cNvSpPr txBox="1"/>
          <p:nvPr/>
        </p:nvSpPr>
        <p:spPr>
          <a:xfrm>
            <a:off x="3878834" y="3886200"/>
            <a:ext cx="4804303"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lvl="1"/>
            <a:r>
              <a:rPr lang="en-US" sz="2400" dirty="0"/>
              <a:t>It </a:t>
            </a:r>
            <a:r>
              <a:rPr lang="en-US" sz="2400" b="1" dirty="0"/>
              <a:t>increases </a:t>
            </a:r>
            <a:r>
              <a:rPr lang="en-US" sz="2400" b="1" dirty="0" smtClean="0"/>
              <a:t>fitness</a:t>
            </a:r>
            <a:endParaRPr lang="en-US" sz="2400" dirty="0" smtClean="0"/>
          </a:p>
          <a:p>
            <a:pPr marL="0" lvl="1"/>
            <a:r>
              <a:rPr lang="en-US" sz="2000" dirty="0" smtClean="0"/>
              <a:t>(</a:t>
            </a:r>
            <a:r>
              <a:rPr lang="en-US" sz="2000" dirty="0"/>
              <a:t>When I don’t get eaten, I have a much better chance of reproducing and passing on my genes!)</a:t>
            </a:r>
          </a:p>
        </p:txBody>
      </p:sp>
    </p:spTree>
    <p:extLst>
      <p:ext uri="{BB962C8B-B14F-4D97-AF65-F5344CB8AC3E}">
        <p14:creationId xmlns:p14="http://schemas.microsoft.com/office/powerpoint/2010/main" val="414322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all traits adaptive?</a:t>
            </a:r>
            <a:endParaRPr lang="en-US" dirty="0"/>
          </a:p>
        </p:txBody>
      </p:sp>
      <p:sp>
        <p:nvSpPr>
          <p:cNvPr id="3" name="Content Placeholder 2"/>
          <p:cNvSpPr>
            <a:spLocks noGrp="1"/>
          </p:cNvSpPr>
          <p:nvPr>
            <p:ph idx="1"/>
          </p:nvPr>
        </p:nvSpPr>
        <p:spPr>
          <a:xfrm>
            <a:off x="628650" y="1447800"/>
            <a:ext cx="7886700" cy="4351338"/>
          </a:xfrm>
        </p:spPr>
        <p:txBody>
          <a:bodyPr>
            <a:normAutofit/>
          </a:bodyPr>
          <a:lstStyle/>
          <a:p>
            <a:r>
              <a:rPr lang="en-US" sz="2800" dirty="0" smtClean="0"/>
              <a:t>Not all traits are adaptive!</a:t>
            </a:r>
          </a:p>
          <a:p>
            <a:pPr lvl="1"/>
            <a:r>
              <a:rPr lang="en-US" b="1" dirty="0" smtClean="0"/>
              <a:t>Non-adaptive trait</a:t>
            </a:r>
            <a:r>
              <a:rPr lang="en-US" dirty="0" smtClean="0"/>
              <a:t>: Doesn’t provide any survival or reproductive advantage</a:t>
            </a:r>
          </a:p>
          <a:p>
            <a:pPr lvl="1"/>
            <a:r>
              <a:rPr lang="en-US" b="1" dirty="0" smtClean="0"/>
              <a:t>Maladaptive trait</a:t>
            </a:r>
            <a:r>
              <a:rPr lang="en-US" dirty="0" smtClean="0"/>
              <a:t>: If environment changes, a trait may no longer be adaptive and may actually reduce fitness</a:t>
            </a:r>
          </a:p>
          <a:p>
            <a:pPr lvl="1"/>
            <a:endParaRPr lang="en-US" dirty="0" smtClean="0"/>
          </a:p>
          <a:p>
            <a:r>
              <a:rPr lang="en-US" dirty="0" smtClean="0"/>
              <a:t>Can </a:t>
            </a:r>
            <a:r>
              <a:rPr lang="en-US" dirty="0"/>
              <a:t>you think of </a:t>
            </a:r>
            <a:r>
              <a:rPr lang="en-US" dirty="0" smtClean="0"/>
              <a:t>any non-adaptive or maladaptive traits?</a:t>
            </a:r>
            <a:endParaRPr lang="en-US" dirty="0"/>
          </a:p>
          <a:p>
            <a:pPr lvl="1"/>
            <a:endParaRPr lang="en-US" dirty="0" smtClean="0"/>
          </a:p>
        </p:txBody>
      </p:sp>
    </p:spTree>
    <p:extLst>
      <p:ext uri="{BB962C8B-B14F-4D97-AF65-F5344CB8AC3E}">
        <p14:creationId xmlns:p14="http://schemas.microsoft.com/office/powerpoint/2010/main" val="3526910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Pressure</a:t>
            </a:r>
            <a:endParaRPr lang="en-US" dirty="0"/>
          </a:p>
        </p:txBody>
      </p:sp>
      <p:sp>
        <p:nvSpPr>
          <p:cNvPr id="3" name="Content Placeholder 2"/>
          <p:cNvSpPr>
            <a:spLocks noGrp="1"/>
          </p:cNvSpPr>
          <p:nvPr>
            <p:ph idx="1"/>
          </p:nvPr>
        </p:nvSpPr>
        <p:spPr>
          <a:xfrm>
            <a:off x="628650" y="1447800"/>
            <a:ext cx="7886700" cy="4351338"/>
          </a:xfrm>
        </p:spPr>
        <p:txBody>
          <a:bodyPr/>
          <a:lstStyle/>
          <a:p>
            <a:r>
              <a:rPr lang="en-US" dirty="0" smtClean="0"/>
              <a:t>Selection pressure occurs when any biotic (living) or abiotic (non-living) factor impacts the reproductive success of some individuals in a population more than others</a:t>
            </a:r>
          </a:p>
          <a:p>
            <a:pPr lvl="1"/>
            <a:r>
              <a:rPr lang="en-US" dirty="0" smtClean="0"/>
              <a:t>Examples include predation, parasitism, weather or climate, exposure to pesticides, etc.</a:t>
            </a:r>
          </a:p>
          <a:p>
            <a:r>
              <a:rPr lang="en-US" dirty="0" smtClean="0"/>
              <a:t>How might selection pressure and adaptive traits be related?</a:t>
            </a:r>
          </a:p>
        </p:txBody>
      </p:sp>
    </p:spTree>
    <p:extLst>
      <p:ext uri="{BB962C8B-B14F-4D97-AF65-F5344CB8AC3E}">
        <p14:creationId xmlns:p14="http://schemas.microsoft.com/office/powerpoint/2010/main" val="2845345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lstStyle/>
          <a:p>
            <a:r>
              <a:rPr lang="en-US" dirty="0" smtClean="0"/>
              <a:t>Defining Three Types of Adaptive Traits</a:t>
            </a:r>
            <a:endParaRPr lang="en-US" dirty="0"/>
          </a:p>
        </p:txBody>
      </p:sp>
      <p:sp>
        <p:nvSpPr>
          <p:cNvPr id="3" name="Content Placeholder 2"/>
          <p:cNvSpPr>
            <a:spLocks noGrp="1"/>
          </p:cNvSpPr>
          <p:nvPr>
            <p:ph idx="1"/>
          </p:nvPr>
        </p:nvSpPr>
        <p:spPr>
          <a:xfrm>
            <a:off x="628650" y="1447800"/>
            <a:ext cx="7886700" cy="4351338"/>
          </a:xfrm>
        </p:spPr>
        <p:txBody>
          <a:bodyPr>
            <a:normAutofit/>
          </a:bodyPr>
          <a:lstStyle/>
          <a:p>
            <a:pPr marL="509588" indent="-509588">
              <a:buFont typeface="Wingdings" panose="05000000000000000000" pitchFamily="2" charset="2"/>
              <a:buChar char="q"/>
            </a:pPr>
            <a:r>
              <a:rPr lang="en-US" b="1" dirty="0" smtClean="0"/>
              <a:t>Morphological</a:t>
            </a:r>
            <a:r>
              <a:rPr lang="en-US" dirty="0" smtClean="0"/>
              <a:t> adaptations</a:t>
            </a:r>
          </a:p>
          <a:p>
            <a:pPr marL="904875" indent="-279400"/>
            <a:r>
              <a:rPr lang="en-US" dirty="0" smtClean="0"/>
              <a:t>Change occurs to the </a:t>
            </a:r>
            <a:r>
              <a:rPr lang="en-US" b="1" dirty="0" smtClean="0"/>
              <a:t>form or structure </a:t>
            </a:r>
            <a:r>
              <a:rPr lang="en-US" dirty="0" smtClean="0"/>
              <a:t>of the organism</a:t>
            </a:r>
          </a:p>
          <a:p>
            <a:pPr marL="509588" indent="-509588">
              <a:buFont typeface="Wingdings" panose="05000000000000000000" pitchFamily="2" charset="2"/>
              <a:buChar char="q"/>
            </a:pPr>
            <a:r>
              <a:rPr lang="en-US" b="1" dirty="0" smtClean="0"/>
              <a:t>Physiological</a:t>
            </a:r>
            <a:r>
              <a:rPr lang="en-US" dirty="0" smtClean="0"/>
              <a:t> adaptations</a:t>
            </a:r>
          </a:p>
          <a:p>
            <a:pPr marL="904875" indent="-279400"/>
            <a:r>
              <a:rPr lang="en-US" dirty="0" smtClean="0"/>
              <a:t>Change occurs to the </a:t>
            </a:r>
            <a:r>
              <a:rPr lang="en-US" b="1" dirty="0" smtClean="0"/>
              <a:t>function or response </a:t>
            </a:r>
            <a:r>
              <a:rPr lang="en-US" dirty="0" smtClean="0"/>
              <a:t>of the organism</a:t>
            </a:r>
          </a:p>
          <a:p>
            <a:pPr marL="509588" indent="-509588">
              <a:buFont typeface="Wingdings" panose="05000000000000000000" pitchFamily="2" charset="2"/>
              <a:buChar char="q"/>
            </a:pPr>
            <a:r>
              <a:rPr lang="en-US" b="1" dirty="0" smtClean="0"/>
              <a:t>Behavioral</a:t>
            </a:r>
            <a:r>
              <a:rPr lang="en-US" dirty="0" smtClean="0"/>
              <a:t> adaptations</a:t>
            </a:r>
          </a:p>
          <a:p>
            <a:pPr marL="904875" indent="-279400"/>
            <a:r>
              <a:rPr lang="en-US" dirty="0" smtClean="0"/>
              <a:t>Change occurs to the </a:t>
            </a:r>
            <a:r>
              <a:rPr lang="en-US" b="1" dirty="0" smtClean="0"/>
              <a:t>behavior</a:t>
            </a:r>
            <a:r>
              <a:rPr lang="en-US" dirty="0" smtClean="0"/>
              <a:t> of the organism</a:t>
            </a:r>
          </a:p>
          <a:p>
            <a:endParaRPr lang="en-US" dirty="0" smtClean="0"/>
          </a:p>
        </p:txBody>
      </p:sp>
    </p:spTree>
    <p:extLst>
      <p:ext uri="{BB962C8B-B14F-4D97-AF65-F5344CB8AC3E}">
        <p14:creationId xmlns:p14="http://schemas.microsoft.com/office/powerpoint/2010/main" val="1555291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0" y="407707"/>
            <a:ext cx="8793481" cy="762246"/>
          </a:xfrm>
        </p:spPr>
        <p:txBody>
          <a:bodyPr>
            <a:noAutofit/>
          </a:bodyPr>
          <a:lstStyle/>
          <a:p>
            <a:r>
              <a:rPr lang="en-US" sz="3200" dirty="0" smtClean="0"/>
              <a:t>Invasive species can act as selection pressure!</a:t>
            </a:r>
            <a:endParaRPr lang="en-US" sz="3200" dirty="0"/>
          </a:p>
        </p:txBody>
      </p:sp>
      <p:sp>
        <p:nvSpPr>
          <p:cNvPr id="3" name="Content Placeholder 2"/>
          <p:cNvSpPr>
            <a:spLocks noGrp="1"/>
          </p:cNvSpPr>
          <p:nvPr>
            <p:ph idx="1"/>
          </p:nvPr>
        </p:nvSpPr>
        <p:spPr>
          <a:xfrm>
            <a:off x="416641" y="1169953"/>
            <a:ext cx="5289499" cy="4567062"/>
          </a:xfrm>
        </p:spPr>
        <p:txBody>
          <a:bodyPr>
            <a:normAutofit/>
          </a:bodyPr>
          <a:lstStyle/>
          <a:p>
            <a:pPr marL="349250" indent="-349250"/>
            <a:r>
              <a:rPr lang="en-US" dirty="0" smtClean="0"/>
              <a:t>Cane toads were introduced into Australia in 1935.</a:t>
            </a:r>
          </a:p>
          <a:p>
            <a:pPr marL="349250" indent="-349250"/>
            <a:r>
              <a:rPr lang="en-US" dirty="0"/>
              <a:t>No toxic toads </a:t>
            </a:r>
            <a:r>
              <a:rPr lang="en-US" dirty="0" smtClean="0"/>
              <a:t>were present </a:t>
            </a:r>
            <a:r>
              <a:rPr lang="en-US" dirty="0"/>
              <a:t>in Australia prior to the </a:t>
            </a:r>
            <a:r>
              <a:rPr lang="en-US" dirty="0" smtClean="0"/>
              <a:t>introduction.</a:t>
            </a:r>
            <a:endParaRPr lang="en-US" dirty="0"/>
          </a:p>
          <a:p>
            <a:pPr marL="349250" indent="-349250"/>
            <a:r>
              <a:rPr lang="en-US" dirty="0"/>
              <a:t>Arrival of </a:t>
            </a:r>
            <a:r>
              <a:rPr lang="en-US" dirty="0" smtClean="0"/>
              <a:t>this novel and highly toxic prey item acted as a selection pressure on a native predator, the Australian black snake.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661" t="11165" r="23669"/>
          <a:stretch/>
        </p:blipFill>
        <p:spPr>
          <a:xfrm>
            <a:off x="6477001" y="1524000"/>
            <a:ext cx="2666999" cy="2714111"/>
          </a:xfrm>
          <a:prstGeom prst="rect">
            <a:avLst/>
          </a:prstGeom>
        </p:spPr>
      </p:pic>
      <p:sp>
        <p:nvSpPr>
          <p:cNvPr id="5" name="Rectangle 4"/>
          <p:cNvSpPr/>
          <p:nvPr/>
        </p:nvSpPr>
        <p:spPr>
          <a:xfrm>
            <a:off x="6477001" y="3886200"/>
            <a:ext cx="2468880" cy="369332"/>
          </a:xfrm>
          <a:prstGeom prst="rect">
            <a:avLst/>
          </a:prstGeom>
          <a:solidFill>
            <a:schemeClr val="bg1"/>
          </a:solidFill>
        </p:spPr>
        <p:txBody>
          <a:bodyPr wrap="square">
            <a:spAutoFit/>
          </a:bodyPr>
          <a:lstStyle/>
          <a:p>
            <a:r>
              <a:rPr lang="en-US" sz="900" dirty="0" smtClean="0"/>
              <a:t>Photo: Bernard </a:t>
            </a:r>
            <a:r>
              <a:rPr lang="en-US" sz="900" dirty="0"/>
              <a:t>DUPONT from </a:t>
            </a:r>
            <a:r>
              <a:rPr lang="en-US" sz="900" dirty="0" smtClean="0"/>
              <a:t>FRANCE via </a:t>
            </a:r>
            <a:r>
              <a:rPr lang="en-US" sz="900" dirty="0"/>
              <a:t>Wikimedia Commons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140" y="4191000"/>
            <a:ext cx="3437860" cy="2309812"/>
          </a:xfrm>
          <a:prstGeom prst="rect">
            <a:avLst/>
          </a:prstGeom>
        </p:spPr>
      </p:pic>
      <p:sp>
        <p:nvSpPr>
          <p:cNvPr id="7" name="Rectangle 6"/>
          <p:cNvSpPr/>
          <p:nvPr/>
        </p:nvSpPr>
        <p:spPr>
          <a:xfrm>
            <a:off x="5706140" y="6269980"/>
            <a:ext cx="2926080" cy="230832"/>
          </a:xfrm>
          <a:prstGeom prst="rect">
            <a:avLst/>
          </a:prstGeom>
          <a:solidFill>
            <a:schemeClr val="bg1"/>
          </a:solidFill>
        </p:spPr>
        <p:txBody>
          <a:bodyPr wrap="square">
            <a:spAutoFit/>
          </a:bodyPr>
          <a:lstStyle/>
          <a:p>
            <a:r>
              <a:rPr lang="en-US" sz="900" dirty="0" smtClean="0"/>
              <a:t>Photo: Matt Clancy via </a:t>
            </a:r>
            <a:r>
              <a:rPr lang="en-US" sz="900" dirty="0"/>
              <a:t>Wikimedia Commons</a:t>
            </a:r>
          </a:p>
        </p:txBody>
      </p:sp>
      <p:sp>
        <p:nvSpPr>
          <p:cNvPr id="8" name="TextBox 7"/>
          <p:cNvSpPr txBox="1"/>
          <p:nvPr/>
        </p:nvSpPr>
        <p:spPr>
          <a:xfrm>
            <a:off x="6477001" y="3551366"/>
            <a:ext cx="2468880" cy="369332"/>
          </a:xfrm>
          <a:prstGeom prst="rect">
            <a:avLst/>
          </a:prstGeom>
          <a:solidFill>
            <a:schemeClr val="bg1"/>
          </a:solidFill>
        </p:spPr>
        <p:txBody>
          <a:bodyPr wrap="square" rtlCol="0">
            <a:spAutoFit/>
          </a:bodyPr>
          <a:lstStyle/>
          <a:p>
            <a:r>
              <a:rPr lang="en-US" b="1" dirty="0" smtClean="0"/>
              <a:t>Invasive prey, cane toad</a:t>
            </a:r>
            <a:endParaRPr lang="en-US" b="1" dirty="0"/>
          </a:p>
        </p:txBody>
      </p:sp>
      <p:sp>
        <p:nvSpPr>
          <p:cNvPr id="9" name="TextBox 8"/>
          <p:cNvSpPr txBox="1"/>
          <p:nvPr/>
        </p:nvSpPr>
        <p:spPr>
          <a:xfrm>
            <a:off x="5706140" y="5947979"/>
            <a:ext cx="2926080" cy="369332"/>
          </a:xfrm>
          <a:prstGeom prst="rect">
            <a:avLst/>
          </a:prstGeom>
          <a:solidFill>
            <a:schemeClr val="bg1"/>
          </a:solidFill>
        </p:spPr>
        <p:txBody>
          <a:bodyPr wrap="none" rtlCol="0">
            <a:spAutoFit/>
          </a:bodyPr>
          <a:lstStyle/>
          <a:p>
            <a:r>
              <a:rPr lang="en-US" b="1" dirty="0" smtClean="0"/>
              <a:t>Native predator, black snake</a:t>
            </a:r>
            <a:endParaRPr lang="en-US" b="1" dirty="0"/>
          </a:p>
        </p:txBody>
      </p:sp>
    </p:spTree>
    <p:extLst>
      <p:ext uri="{BB962C8B-B14F-4D97-AF65-F5344CB8AC3E}">
        <p14:creationId xmlns:p14="http://schemas.microsoft.com/office/powerpoint/2010/main" val="3853734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5126"/>
            <a:ext cx="7886700" cy="1325563"/>
          </a:xfrm>
        </p:spPr>
        <p:txBody>
          <a:bodyPr/>
          <a:lstStyle/>
          <a:p>
            <a:r>
              <a:rPr lang="en-US" dirty="0" smtClean="0"/>
              <a:t>Morphological Adaptations</a:t>
            </a:r>
            <a:endParaRPr lang="en-US" dirty="0"/>
          </a:p>
        </p:txBody>
      </p:sp>
      <p:sp>
        <p:nvSpPr>
          <p:cNvPr id="3" name="Content Placeholder 2"/>
          <p:cNvSpPr>
            <a:spLocks noGrp="1"/>
          </p:cNvSpPr>
          <p:nvPr>
            <p:ph idx="1"/>
          </p:nvPr>
        </p:nvSpPr>
        <p:spPr>
          <a:xfrm>
            <a:off x="628650" y="1447800"/>
            <a:ext cx="4994109" cy="4343400"/>
          </a:xfrm>
        </p:spPr>
        <p:txBody>
          <a:bodyPr>
            <a:normAutofit/>
          </a:bodyPr>
          <a:lstStyle/>
          <a:p>
            <a:pPr>
              <a:spcAft>
                <a:spcPts val="600"/>
              </a:spcAft>
            </a:pPr>
            <a:r>
              <a:rPr lang="en-US" sz="2600" dirty="0" smtClean="0"/>
              <a:t>Cane toad </a:t>
            </a:r>
            <a:r>
              <a:rPr lang="en-US" sz="2600" dirty="0"/>
              <a:t>arrival selected for snakes with </a:t>
            </a:r>
            <a:r>
              <a:rPr lang="en-US" sz="2600" b="1" dirty="0"/>
              <a:t>bigger bodies </a:t>
            </a:r>
            <a:r>
              <a:rPr lang="en-US" sz="2600" dirty="0"/>
              <a:t>and </a:t>
            </a:r>
            <a:r>
              <a:rPr lang="en-US" sz="2600" b="1" dirty="0"/>
              <a:t>smaller heads</a:t>
            </a:r>
            <a:r>
              <a:rPr lang="en-US" sz="2600" dirty="0"/>
              <a:t>.</a:t>
            </a:r>
          </a:p>
          <a:p>
            <a:pPr>
              <a:spcAft>
                <a:spcPts val="600"/>
              </a:spcAft>
            </a:pPr>
            <a:r>
              <a:rPr lang="en-US" sz="2600" dirty="0" smtClean="0"/>
              <a:t>Probability </a:t>
            </a:r>
            <a:r>
              <a:rPr lang="en-US" sz="2600" dirty="0"/>
              <a:t>of eating a toad large enough to be </a:t>
            </a:r>
            <a:r>
              <a:rPr lang="en-US" sz="2600" dirty="0" smtClean="0"/>
              <a:t>fatal decreases </a:t>
            </a:r>
            <a:r>
              <a:rPr lang="en-US" sz="2600" dirty="0"/>
              <a:t>with an increase in snake body size.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958767"/>
            <a:ext cx="3437860" cy="2309812"/>
          </a:xfrm>
          <a:prstGeom prst="rect">
            <a:avLst/>
          </a:prstGeom>
        </p:spPr>
      </p:pic>
      <p:sp>
        <p:nvSpPr>
          <p:cNvPr id="7" name="Rectangle 6"/>
          <p:cNvSpPr/>
          <p:nvPr/>
        </p:nvSpPr>
        <p:spPr>
          <a:xfrm>
            <a:off x="5661360" y="5232484"/>
            <a:ext cx="2835441" cy="230832"/>
          </a:xfrm>
          <a:prstGeom prst="rect">
            <a:avLst/>
          </a:prstGeom>
        </p:spPr>
        <p:txBody>
          <a:bodyPr wrap="square">
            <a:spAutoFit/>
          </a:bodyPr>
          <a:lstStyle/>
          <a:p>
            <a:r>
              <a:rPr lang="en-US" sz="900" dirty="0" smtClean="0"/>
              <a:t>Photo: Matt Clancy via </a:t>
            </a:r>
            <a:r>
              <a:rPr lang="en-US" sz="900" dirty="0"/>
              <a:t>Wikimedia Commons</a:t>
            </a:r>
          </a:p>
        </p:txBody>
      </p:sp>
      <p:sp>
        <p:nvSpPr>
          <p:cNvPr id="9" name="Rectangle 8"/>
          <p:cNvSpPr/>
          <p:nvPr/>
        </p:nvSpPr>
        <p:spPr>
          <a:xfrm>
            <a:off x="2209800" y="5562600"/>
            <a:ext cx="3276600" cy="1015663"/>
          </a:xfrm>
          <a:prstGeom prst="rect">
            <a:avLst/>
          </a:prstGeom>
        </p:spPr>
        <p:txBody>
          <a:bodyPr wrap="square">
            <a:spAutoFit/>
          </a:bodyPr>
          <a:lstStyle/>
          <a:p>
            <a:r>
              <a:rPr lang="en-US" sz="1200" dirty="0">
                <a:solidFill>
                  <a:srgbClr val="000000"/>
                </a:solidFill>
                <a:latin typeface="Arial" panose="020B0604020202020204" pitchFamily="34" charset="0"/>
                <a:cs typeface="Arial" panose="020B0604020202020204" pitchFamily="34" charset="0"/>
              </a:rPr>
              <a:t>Source: Adapting to an invasive species: Toxic cane toads induce morphological change in Australian </a:t>
            </a:r>
            <a:r>
              <a:rPr lang="en-US" sz="1200" dirty="0" smtClean="0">
                <a:solidFill>
                  <a:srgbClr val="000000"/>
                </a:solidFill>
                <a:latin typeface="Arial" panose="020B0604020202020204" pitchFamily="34" charset="0"/>
                <a:cs typeface="Arial" panose="020B0604020202020204" pitchFamily="34" charset="0"/>
              </a:rPr>
              <a:t>snakes by </a:t>
            </a:r>
            <a:r>
              <a:rPr lang="en-US" sz="1200" dirty="0">
                <a:solidFill>
                  <a:srgbClr val="000000"/>
                </a:solidFill>
                <a:latin typeface="Arial" panose="020B0604020202020204" pitchFamily="34" charset="0"/>
                <a:cs typeface="Arial" panose="020B0604020202020204" pitchFamily="34" charset="0"/>
              </a:rPr>
              <a:t>Ben Phillips and Richard Shine, DOI</a:t>
            </a:r>
            <a:r>
              <a:rPr lang="en-US" sz="1200" dirty="0" smtClean="0">
                <a:solidFill>
                  <a:srgbClr val="000000"/>
                </a:soli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hlinkClick r:id="rId4"/>
              </a:rPr>
              <a:t>10.1073/pnas.0406440101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295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Adaptations</a:t>
            </a:r>
            <a:endParaRPr lang="en-US" dirty="0"/>
          </a:p>
        </p:txBody>
      </p:sp>
      <p:sp>
        <p:nvSpPr>
          <p:cNvPr id="3" name="Content Placeholder 2"/>
          <p:cNvSpPr>
            <a:spLocks noGrp="1"/>
          </p:cNvSpPr>
          <p:nvPr>
            <p:ph idx="1"/>
          </p:nvPr>
        </p:nvSpPr>
        <p:spPr>
          <a:xfrm>
            <a:off x="628650" y="1439530"/>
            <a:ext cx="5086350" cy="3978940"/>
          </a:xfrm>
        </p:spPr>
        <p:txBody>
          <a:bodyPr>
            <a:normAutofit/>
          </a:bodyPr>
          <a:lstStyle/>
          <a:p>
            <a:pPr marL="234950" indent="-228600">
              <a:spcAft>
                <a:spcPts val="1200"/>
              </a:spcAft>
            </a:pPr>
            <a:r>
              <a:rPr lang="en-US" sz="2600" dirty="0" smtClean="0"/>
              <a:t>Populations of snakes previously exposed to cane toads showed an </a:t>
            </a:r>
            <a:r>
              <a:rPr lang="en-US" sz="2600" b="1" dirty="0" smtClean="0"/>
              <a:t>increased resistance to the toad toxin</a:t>
            </a:r>
            <a:r>
              <a:rPr lang="en-US" sz="2600" dirty="0" smtClean="0"/>
              <a:t>.</a:t>
            </a:r>
          </a:p>
          <a:p>
            <a:pPr marL="234950" indent="-228600">
              <a:spcAft>
                <a:spcPts val="1200"/>
              </a:spcAft>
            </a:pPr>
            <a:r>
              <a:rPr lang="en-US" sz="2600" dirty="0" smtClean="0"/>
              <a:t>Snakes showed increasing resistance to toad toxin with increasing exposure time.</a:t>
            </a:r>
          </a:p>
        </p:txBody>
      </p:sp>
      <p:sp>
        <p:nvSpPr>
          <p:cNvPr id="8" name="Rectangle 7"/>
          <p:cNvSpPr/>
          <p:nvPr/>
        </p:nvSpPr>
        <p:spPr>
          <a:xfrm>
            <a:off x="2209800" y="5514788"/>
            <a:ext cx="2925862" cy="1097280"/>
          </a:xfrm>
          <a:prstGeom prst="rect">
            <a:avLst/>
          </a:prstGeom>
        </p:spPr>
        <p:txBody>
          <a:bodyPr wrap="square">
            <a:spAutoFit/>
          </a:bodyPr>
          <a:lstStyle/>
          <a:p>
            <a:r>
              <a:rPr lang="en-US" sz="1200" dirty="0" smtClean="0">
                <a:solidFill>
                  <a:srgbClr val="000000"/>
                </a:solidFill>
                <a:latin typeface="arial" panose="020B0604020202020204" pitchFamily="34" charset="0"/>
              </a:rPr>
              <a:t>Source: </a:t>
            </a:r>
            <a:r>
              <a:rPr lang="en-US" sz="1200" dirty="0">
                <a:solidFill>
                  <a:srgbClr val="000000"/>
                </a:solidFill>
                <a:latin typeface="arial" panose="020B0604020202020204" pitchFamily="34" charset="0"/>
              </a:rPr>
              <a:t>An invasive species induces rapid adaptive change in a native predator: cane toads and black snakes in </a:t>
            </a:r>
            <a:r>
              <a:rPr lang="en-US" sz="1200" dirty="0" smtClean="0">
                <a:solidFill>
                  <a:srgbClr val="000000"/>
                </a:solidFill>
                <a:latin typeface="arial" panose="020B0604020202020204" pitchFamily="34" charset="0"/>
              </a:rPr>
              <a:t>Australia by Ben Phillips and Richard Shine, DOI</a:t>
            </a:r>
            <a:r>
              <a:rPr lang="en-US" sz="1200" dirty="0">
                <a:solidFill>
                  <a:srgbClr val="000000"/>
                </a:solidFill>
                <a:latin typeface="arial" panose="020B0604020202020204" pitchFamily="34" charset="0"/>
              </a:rPr>
              <a:t>: </a:t>
            </a:r>
            <a:r>
              <a:rPr lang="en-US" sz="1200" dirty="0" smtClean="0">
                <a:solidFill>
                  <a:srgbClr val="642A8F"/>
                </a:solidFill>
                <a:latin typeface="arial" panose="020B0604020202020204" pitchFamily="34" charset="0"/>
                <a:hlinkClick r:id="rId3"/>
              </a:rPr>
              <a:t>10.1098/rspb.2006.3479</a:t>
            </a:r>
            <a:endParaRPr lang="en-US" sz="12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2958767"/>
            <a:ext cx="3437860" cy="2309812"/>
          </a:xfrm>
          <a:prstGeom prst="rect">
            <a:avLst/>
          </a:prstGeom>
        </p:spPr>
      </p:pic>
      <p:sp>
        <p:nvSpPr>
          <p:cNvPr id="10" name="Rectangle 9"/>
          <p:cNvSpPr/>
          <p:nvPr/>
        </p:nvSpPr>
        <p:spPr>
          <a:xfrm>
            <a:off x="5661360" y="5232484"/>
            <a:ext cx="2835441" cy="230832"/>
          </a:xfrm>
          <a:prstGeom prst="rect">
            <a:avLst/>
          </a:prstGeom>
        </p:spPr>
        <p:txBody>
          <a:bodyPr wrap="square">
            <a:spAutoFit/>
          </a:bodyPr>
          <a:lstStyle/>
          <a:p>
            <a:r>
              <a:rPr lang="en-US" sz="900" dirty="0" smtClean="0"/>
              <a:t>Photo: Matt Clancy via </a:t>
            </a:r>
            <a:r>
              <a:rPr lang="en-US" sz="900" dirty="0"/>
              <a:t>Wikimedia Commons</a:t>
            </a:r>
          </a:p>
        </p:txBody>
      </p:sp>
    </p:spTree>
    <p:extLst>
      <p:ext uri="{BB962C8B-B14F-4D97-AF65-F5344CB8AC3E}">
        <p14:creationId xmlns:p14="http://schemas.microsoft.com/office/powerpoint/2010/main" val="2596075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Adaptations</a:t>
            </a:r>
            <a:endParaRPr lang="en-US" dirty="0"/>
          </a:p>
        </p:txBody>
      </p:sp>
      <p:sp>
        <p:nvSpPr>
          <p:cNvPr id="3" name="Content Placeholder 2"/>
          <p:cNvSpPr>
            <a:spLocks noGrp="1"/>
          </p:cNvSpPr>
          <p:nvPr>
            <p:ph idx="1"/>
          </p:nvPr>
        </p:nvSpPr>
        <p:spPr>
          <a:xfrm>
            <a:off x="628650" y="1295400"/>
            <a:ext cx="5162550" cy="4495800"/>
          </a:xfrm>
        </p:spPr>
        <p:txBody>
          <a:bodyPr>
            <a:normAutofit fontScale="92500" lnSpcReduction="10000"/>
          </a:bodyPr>
          <a:lstStyle/>
          <a:p>
            <a:r>
              <a:rPr lang="en-US" dirty="0" smtClean="0"/>
              <a:t>Populations of snakes exposed to cane toads for 40-60 years showed a </a:t>
            </a:r>
            <a:r>
              <a:rPr lang="en-US" b="1" dirty="0" smtClean="0"/>
              <a:t>preference for prey items other than cane toads</a:t>
            </a:r>
            <a:r>
              <a:rPr lang="en-US" dirty="0" smtClean="0"/>
              <a:t>.</a:t>
            </a:r>
          </a:p>
          <a:p>
            <a:r>
              <a:rPr lang="en-US" dirty="0" smtClean="0"/>
              <a:t>Populations of snakes never exposed to cane toads would eat either prey item (frog or cane toad).</a:t>
            </a:r>
          </a:p>
          <a:p>
            <a:r>
              <a:rPr lang="en-US" dirty="0"/>
              <a:t>This was an innate behavioral </a:t>
            </a:r>
            <a:r>
              <a:rPr lang="en-US" dirty="0" smtClean="0"/>
              <a:t>response. This behavior could not be taught to snakes in a laboratory setting.</a:t>
            </a:r>
          </a:p>
          <a:p>
            <a:pPr lvl="1"/>
            <a:endParaRPr lang="en-US" sz="2000" dirty="0"/>
          </a:p>
        </p:txBody>
      </p:sp>
      <p:sp>
        <p:nvSpPr>
          <p:cNvPr id="5" name="Rectangle 4"/>
          <p:cNvSpPr/>
          <p:nvPr/>
        </p:nvSpPr>
        <p:spPr>
          <a:xfrm>
            <a:off x="2209800" y="5532120"/>
            <a:ext cx="2926080" cy="1097280"/>
          </a:xfrm>
          <a:prstGeom prst="rect">
            <a:avLst/>
          </a:prstGeom>
        </p:spPr>
        <p:txBody>
          <a:bodyPr wrap="square">
            <a:spAutoFit/>
          </a:bodyPr>
          <a:lstStyle/>
          <a:p>
            <a:r>
              <a:rPr lang="en-US" sz="1200" dirty="0" smtClean="0">
                <a:solidFill>
                  <a:srgbClr val="000000"/>
                </a:solidFill>
                <a:latin typeface="arial" panose="020B0604020202020204" pitchFamily="34" charset="0"/>
              </a:rPr>
              <a:t>Source: </a:t>
            </a:r>
            <a:r>
              <a:rPr lang="en-US" sz="1200" dirty="0">
                <a:solidFill>
                  <a:srgbClr val="000000"/>
                </a:solidFill>
                <a:latin typeface="arial" panose="020B0604020202020204" pitchFamily="34" charset="0"/>
              </a:rPr>
              <a:t>An invasive species induces rapid adaptive change in a native predator: cane toads and black snakes in </a:t>
            </a:r>
            <a:r>
              <a:rPr lang="en-US" sz="1200" dirty="0" smtClean="0">
                <a:solidFill>
                  <a:srgbClr val="000000"/>
                </a:solidFill>
                <a:latin typeface="arial" panose="020B0604020202020204" pitchFamily="34" charset="0"/>
              </a:rPr>
              <a:t>Australia by Ben Phillips and Richard Shine, DOI</a:t>
            </a:r>
            <a:r>
              <a:rPr lang="en-US" sz="1200" dirty="0">
                <a:solidFill>
                  <a:srgbClr val="000000"/>
                </a:solidFill>
                <a:latin typeface="arial" panose="020B0604020202020204" pitchFamily="34" charset="0"/>
              </a:rPr>
              <a:t>: </a:t>
            </a:r>
            <a:r>
              <a:rPr lang="en-US" sz="1200" dirty="0" smtClean="0">
                <a:solidFill>
                  <a:srgbClr val="642A8F"/>
                </a:solidFill>
                <a:latin typeface="arial" panose="020B0604020202020204" pitchFamily="34" charset="0"/>
                <a:hlinkClick r:id="rId2"/>
              </a:rPr>
              <a:t>10.1098/rspb.2006.3479</a:t>
            </a:r>
            <a:endParaRPr lang="en-US" sz="1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958767"/>
            <a:ext cx="3437860" cy="2309812"/>
          </a:xfrm>
          <a:prstGeom prst="rect">
            <a:avLst/>
          </a:prstGeom>
        </p:spPr>
      </p:pic>
      <p:sp>
        <p:nvSpPr>
          <p:cNvPr id="9" name="Rectangle 8"/>
          <p:cNvSpPr/>
          <p:nvPr/>
        </p:nvSpPr>
        <p:spPr>
          <a:xfrm>
            <a:off x="5661360" y="5232484"/>
            <a:ext cx="2835441" cy="230832"/>
          </a:xfrm>
          <a:prstGeom prst="rect">
            <a:avLst/>
          </a:prstGeom>
        </p:spPr>
        <p:txBody>
          <a:bodyPr wrap="square">
            <a:spAutoFit/>
          </a:bodyPr>
          <a:lstStyle/>
          <a:p>
            <a:r>
              <a:rPr lang="en-US" sz="900" dirty="0" smtClean="0"/>
              <a:t>Photo: Matt Clancy via </a:t>
            </a:r>
            <a:r>
              <a:rPr lang="en-US" sz="900" dirty="0"/>
              <a:t>Wikimedia Commons</a:t>
            </a:r>
          </a:p>
        </p:txBody>
      </p:sp>
    </p:spTree>
    <p:extLst>
      <p:ext uri="{BB962C8B-B14F-4D97-AF65-F5344CB8AC3E}">
        <p14:creationId xmlns:p14="http://schemas.microsoft.com/office/powerpoint/2010/main" val="628551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Invasion of the Snakehead</a:t>
            </a:r>
            <a:endParaRPr lang="en-US" dirty="0"/>
          </a:p>
        </p:txBody>
      </p:sp>
      <p:sp>
        <p:nvSpPr>
          <p:cNvPr id="3" name="Content Placeholder 2"/>
          <p:cNvSpPr>
            <a:spLocks noGrp="1"/>
          </p:cNvSpPr>
          <p:nvPr>
            <p:ph idx="1"/>
          </p:nvPr>
        </p:nvSpPr>
        <p:spPr>
          <a:xfrm>
            <a:off x="628650" y="4635641"/>
            <a:ext cx="6381750" cy="693738"/>
          </a:xfrm>
        </p:spPr>
        <p:txBody>
          <a:bodyPr/>
          <a:lstStyle/>
          <a:p>
            <a:pPr marL="0" indent="0">
              <a:buNone/>
            </a:pPr>
            <a:r>
              <a:rPr lang="en-US" sz="2400" dirty="0" smtClean="0"/>
              <a:t>Watch </a:t>
            </a:r>
            <a:r>
              <a:rPr lang="en-US" sz="2400" dirty="0"/>
              <a:t>the video: </a:t>
            </a:r>
            <a:r>
              <a:rPr lang="en-US" sz="2400" dirty="0">
                <a:hlinkClick r:id="rId4"/>
              </a:rPr>
              <a:t>https://</a:t>
            </a:r>
            <a:r>
              <a:rPr lang="en-US" sz="2400" dirty="0" smtClean="0">
                <a:hlinkClick r:id="rId4"/>
              </a:rPr>
              <a:t>youtu.be/nmU7etSYYqI</a:t>
            </a:r>
            <a:endParaRPr lang="en-US" sz="2400" dirty="0" smtClean="0"/>
          </a:p>
          <a:p>
            <a:endParaRPr lang="en-US" dirty="0"/>
          </a:p>
        </p:txBody>
      </p:sp>
      <p:pic>
        <p:nvPicPr>
          <p:cNvPr id="4" name="nmU7etSYYqI"/>
          <p:cNvPicPr>
            <a:picLocks noRot="1" noChangeAspect="1"/>
          </p:cNvPicPr>
          <p:nvPr>
            <a:videoFile r:link="rId1"/>
          </p:nvPr>
        </p:nvPicPr>
        <p:blipFill>
          <a:blip r:embed="rId5"/>
          <a:stretch>
            <a:fillRect/>
          </a:stretch>
        </p:blipFill>
        <p:spPr>
          <a:xfrm>
            <a:off x="707447" y="1798383"/>
            <a:ext cx="4852557" cy="2729564"/>
          </a:xfrm>
          <a:prstGeom prst="rect">
            <a:avLst/>
          </a:prstGeom>
        </p:spPr>
      </p:pic>
      <p:sp>
        <p:nvSpPr>
          <p:cNvPr id="5" name="Rectangle 4"/>
          <p:cNvSpPr/>
          <p:nvPr/>
        </p:nvSpPr>
        <p:spPr>
          <a:xfrm>
            <a:off x="5852160" y="1690689"/>
            <a:ext cx="3276600" cy="1938992"/>
          </a:xfrm>
          <a:prstGeom prst="rect">
            <a:avLst/>
          </a:prstGeom>
        </p:spPr>
        <p:txBody>
          <a:bodyPr wrap="square">
            <a:spAutoFit/>
          </a:bodyPr>
          <a:lstStyle/>
          <a:p>
            <a:r>
              <a:rPr lang="en-US" sz="2400" dirty="0"/>
              <a:t>What </a:t>
            </a:r>
            <a:r>
              <a:rPr lang="en-US" sz="2400" dirty="0" smtClean="0"/>
              <a:t>adaptations </a:t>
            </a:r>
            <a:r>
              <a:rPr lang="en-US" sz="2400" dirty="0"/>
              <a:t>are mentioned?</a:t>
            </a:r>
          </a:p>
          <a:p>
            <a:pPr marL="742950" lvl="1" indent="-285750">
              <a:buFont typeface="Arial" panose="020B0604020202020204" pitchFamily="34" charset="0"/>
              <a:buChar char="•"/>
            </a:pPr>
            <a:r>
              <a:rPr lang="en-US" sz="2400" dirty="0"/>
              <a:t>Morphological</a:t>
            </a:r>
          </a:p>
          <a:p>
            <a:pPr marL="742950" lvl="1" indent="-285750">
              <a:buFont typeface="Arial" panose="020B0604020202020204" pitchFamily="34" charset="0"/>
              <a:buChar char="•"/>
            </a:pPr>
            <a:r>
              <a:rPr lang="en-US" sz="2400" dirty="0"/>
              <a:t>Physiological</a:t>
            </a:r>
          </a:p>
          <a:p>
            <a:pPr marL="742950" lvl="1" indent="-285750">
              <a:buFont typeface="Arial" panose="020B0604020202020204" pitchFamily="34" charset="0"/>
              <a:buChar char="•"/>
            </a:pPr>
            <a:r>
              <a:rPr lang="en-US" sz="2400" dirty="0"/>
              <a:t>Behavioral</a:t>
            </a:r>
          </a:p>
        </p:txBody>
      </p:sp>
    </p:spTree>
    <p:extLst>
      <p:ext uri="{BB962C8B-B14F-4D97-AF65-F5344CB8AC3E}">
        <p14:creationId xmlns:p14="http://schemas.microsoft.com/office/powerpoint/2010/main" val="402896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04800" y="361800"/>
            <a:ext cx="8229600" cy="857400"/>
          </a:xfrm>
          <a:prstGeom prst="rect">
            <a:avLst/>
          </a:prstGeom>
        </p:spPr>
        <p:txBody>
          <a:bodyPr vert="horz" lIns="91425" tIns="91425" rIns="91425" bIns="91425" rtlCol="0" anchor="b" anchorCtr="0">
            <a:noAutofit/>
          </a:bodyPr>
          <a:lstStyle/>
          <a:p>
            <a:r>
              <a:rPr lang="en" dirty="0"/>
              <a:t>Review Snakehead Adaptations</a:t>
            </a:r>
          </a:p>
        </p:txBody>
      </p:sp>
      <p:sp>
        <p:nvSpPr>
          <p:cNvPr id="89" name="Shape 89"/>
          <p:cNvSpPr txBox="1">
            <a:spLocks noGrp="1"/>
          </p:cNvSpPr>
          <p:nvPr>
            <p:ph type="body" idx="1"/>
          </p:nvPr>
        </p:nvSpPr>
        <p:spPr>
          <a:xfrm>
            <a:off x="444923" y="1219200"/>
            <a:ext cx="6636609" cy="4351454"/>
          </a:xfrm>
          <a:prstGeom prst="rect">
            <a:avLst/>
          </a:prstGeom>
        </p:spPr>
        <p:txBody>
          <a:bodyPr vert="horz" lIns="91425" tIns="91425" rIns="91425" bIns="91425" rtlCol="0" anchor="t" anchorCtr="0">
            <a:noAutofit/>
          </a:bodyPr>
          <a:lstStyle/>
          <a:p>
            <a:pPr marL="346075" indent="-269875">
              <a:spcBef>
                <a:spcPts val="1200"/>
              </a:spcBef>
              <a:buSzPct val="100000"/>
            </a:pPr>
            <a:r>
              <a:rPr lang="en" sz="2800" dirty="0" smtClean="0"/>
              <a:t>Morphological </a:t>
            </a:r>
            <a:r>
              <a:rPr lang="en" sz="2800" dirty="0"/>
              <a:t>adaptations</a:t>
            </a:r>
            <a:r>
              <a:rPr lang="en" sz="2800" dirty="0" smtClean="0"/>
              <a:t>:</a:t>
            </a:r>
            <a:endParaRPr lang="en" sz="2800" dirty="0"/>
          </a:p>
          <a:p>
            <a:pPr marL="914400" lvl="1" indent="-228600"/>
            <a:r>
              <a:rPr lang="en" sz="2200" dirty="0"/>
              <a:t>Muscular bodies</a:t>
            </a:r>
          </a:p>
          <a:p>
            <a:pPr marL="914400" lvl="1" indent="-228600"/>
            <a:r>
              <a:rPr lang="en" sz="2200" dirty="0"/>
              <a:t>Sharp teeth</a:t>
            </a:r>
          </a:p>
          <a:p>
            <a:pPr marL="346075" indent="-269875">
              <a:spcBef>
                <a:spcPts val="1200"/>
              </a:spcBef>
              <a:buSzPct val="100000"/>
            </a:pPr>
            <a:r>
              <a:rPr lang="en" sz="2800" dirty="0"/>
              <a:t>Physiological adaptations:</a:t>
            </a:r>
          </a:p>
          <a:p>
            <a:pPr marL="914400" lvl="1" indent="-228600"/>
            <a:r>
              <a:rPr lang="en" sz="2200" dirty="0"/>
              <a:t>Can breath </a:t>
            </a:r>
            <a:r>
              <a:rPr lang="en" sz="2200" dirty="0" smtClean="0"/>
              <a:t>oxygen from air using air bladder</a:t>
            </a:r>
            <a:endParaRPr lang="en" sz="2200" dirty="0"/>
          </a:p>
          <a:p>
            <a:pPr marL="914400" lvl="1" indent="-228600"/>
            <a:r>
              <a:rPr lang="en" sz="2200" dirty="0"/>
              <a:t>Can live out of water for several days if they stay </a:t>
            </a:r>
            <a:r>
              <a:rPr lang="en" sz="2200" dirty="0" smtClean="0"/>
              <a:t>moist</a:t>
            </a:r>
          </a:p>
          <a:p>
            <a:pPr marL="914400" lvl="1" indent="-228600"/>
            <a:r>
              <a:rPr lang="en" sz="2200" dirty="0" smtClean="0"/>
              <a:t>High reproductive capacity</a:t>
            </a:r>
            <a:endParaRPr lang="en" sz="2200" dirty="0"/>
          </a:p>
          <a:p>
            <a:pPr marL="346075" indent="-269875">
              <a:spcBef>
                <a:spcPts val="1200"/>
              </a:spcBef>
              <a:buSzPct val="100000"/>
            </a:pPr>
            <a:r>
              <a:rPr lang="en" sz="2800" dirty="0"/>
              <a:t>Behavioral adaptations</a:t>
            </a:r>
            <a:r>
              <a:rPr lang="en" sz="2800" dirty="0" smtClean="0"/>
              <a:t>:</a:t>
            </a:r>
            <a:endParaRPr lang="en" sz="2800" dirty="0"/>
          </a:p>
          <a:p>
            <a:pPr marL="914400" lvl="1" indent="-228600"/>
            <a:r>
              <a:rPr lang="en" sz="2200" dirty="0"/>
              <a:t>Aggressive</a:t>
            </a:r>
          </a:p>
          <a:p>
            <a:pPr marL="914400" indent="0">
              <a:buNone/>
            </a:pPr>
            <a:endParaRPr sz="2800" i="1" dirty="0"/>
          </a:p>
        </p:txBody>
      </p:sp>
      <p:pic>
        <p:nvPicPr>
          <p:cNvPr id="90" name="Shape 90"/>
          <p:cNvPicPr preferRelativeResize="0"/>
          <p:nvPr/>
        </p:nvPicPr>
        <p:blipFill>
          <a:blip r:embed="rId3">
            <a:alphaModFix/>
          </a:blip>
          <a:stretch>
            <a:fillRect/>
          </a:stretch>
        </p:blipFill>
        <p:spPr>
          <a:xfrm>
            <a:off x="7081532" y="469649"/>
            <a:ext cx="1990725" cy="3333750"/>
          </a:xfrm>
          <a:prstGeom prst="rect">
            <a:avLst/>
          </a:prstGeom>
          <a:noFill/>
          <a:ln>
            <a:noFill/>
          </a:ln>
        </p:spPr>
      </p:pic>
      <p:pic>
        <p:nvPicPr>
          <p:cNvPr id="91" name="Shape 91"/>
          <p:cNvPicPr preferRelativeResize="0"/>
          <p:nvPr/>
        </p:nvPicPr>
        <p:blipFill>
          <a:blip r:embed="rId4">
            <a:alphaModFix/>
          </a:blip>
          <a:stretch>
            <a:fillRect/>
          </a:stretch>
        </p:blipFill>
        <p:spPr>
          <a:xfrm>
            <a:off x="5427362" y="3590913"/>
            <a:ext cx="2412599" cy="1812899"/>
          </a:xfrm>
          <a:prstGeom prst="rect">
            <a:avLst/>
          </a:prstGeom>
          <a:noFill/>
          <a:ln>
            <a:noFill/>
          </a:ln>
        </p:spPr>
      </p:pic>
      <p:sp>
        <p:nvSpPr>
          <p:cNvPr id="2" name="Rectangle 1"/>
          <p:cNvSpPr/>
          <p:nvPr/>
        </p:nvSpPr>
        <p:spPr>
          <a:xfrm>
            <a:off x="5350348" y="5350353"/>
            <a:ext cx="2566625" cy="507831"/>
          </a:xfrm>
          <a:prstGeom prst="rect">
            <a:avLst/>
          </a:prstGeom>
        </p:spPr>
        <p:txBody>
          <a:bodyPr wrap="square">
            <a:spAutoFit/>
          </a:bodyPr>
          <a:lstStyle/>
          <a:p>
            <a:r>
              <a:rPr lang="en-US" sz="900" dirty="0" smtClean="0"/>
              <a:t>Photo: http</a:t>
            </a:r>
            <a:r>
              <a:rPr lang="en-US" sz="900" dirty="0"/>
              <a:t>://dnr2.maryland.gov/fisheries/PublishingImages/snakehead02.jpg</a:t>
            </a:r>
          </a:p>
        </p:txBody>
      </p:sp>
      <p:sp>
        <p:nvSpPr>
          <p:cNvPr id="4" name="Rectangle 3"/>
          <p:cNvSpPr/>
          <p:nvPr/>
        </p:nvSpPr>
        <p:spPr>
          <a:xfrm>
            <a:off x="7839961" y="3763516"/>
            <a:ext cx="1317457" cy="507831"/>
          </a:xfrm>
          <a:prstGeom prst="rect">
            <a:avLst/>
          </a:prstGeom>
        </p:spPr>
        <p:txBody>
          <a:bodyPr wrap="square">
            <a:spAutoFit/>
          </a:bodyPr>
          <a:lstStyle/>
          <a:p>
            <a:r>
              <a:rPr lang="en-US" sz="900" dirty="0"/>
              <a:t>Photo: REUTERS/Jonathan Searle</a:t>
            </a:r>
          </a:p>
        </p:txBody>
      </p:sp>
    </p:spTree>
    <p:extLst>
      <p:ext uri="{BB962C8B-B14F-4D97-AF65-F5344CB8AC3E}">
        <p14:creationId xmlns:p14="http://schemas.microsoft.com/office/powerpoint/2010/main" val="1771386360"/>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1447800"/>
            <a:ext cx="8124825" cy="4351338"/>
          </a:xfrm>
        </p:spPr>
        <p:txBody>
          <a:bodyPr>
            <a:normAutofit/>
          </a:bodyPr>
          <a:lstStyle/>
          <a:p>
            <a:r>
              <a:rPr lang="en-US" dirty="0" smtClean="0"/>
              <a:t>Play the Space Invaders Game</a:t>
            </a:r>
          </a:p>
          <a:p>
            <a:r>
              <a:rPr lang="en-US" dirty="0" smtClean="0"/>
              <a:t>Object of the game:</a:t>
            </a:r>
          </a:p>
          <a:p>
            <a:pPr lvl="1"/>
            <a:r>
              <a:rPr lang="en-US" dirty="0"/>
              <a:t>S</a:t>
            </a:r>
            <a:r>
              <a:rPr lang="en-US" dirty="0" smtClean="0"/>
              <a:t>urvive </a:t>
            </a:r>
            <a:r>
              <a:rPr lang="en-US" dirty="0"/>
              <a:t>in the plant ecosystem after 5 rounds of play</a:t>
            </a:r>
            <a:r>
              <a:rPr lang="en-US" dirty="0" smtClean="0"/>
              <a:t>.</a:t>
            </a:r>
          </a:p>
          <a:p>
            <a:r>
              <a:rPr lang="en-US" dirty="0" smtClean="0"/>
              <a:t>Materials you will need:</a:t>
            </a:r>
          </a:p>
          <a:p>
            <a:pPr lvl="1"/>
            <a:r>
              <a:rPr lang="en-US" dirty="0" smtClean="0"/>
              <a:t>Three game boards (normal, dry, wet year)</a:t>
            </a:r>
          </a:p>
          <a:p>
            <a:pPr lvl="1"/>
            <a:r>
              <a:rPr lang="en-US" dirty="0" smtClean="0"/>
              <a:t>Three plant type cards (native, introduced, invasive)</a:t>
            </a:r>
          </a:p>
          <a:p>
            <a:pPr lvl="1"/>
            <a:r>
              <a:rPr lang="en-US" dirty="0" smtClean="0"/>
              <a:t>Game pieces (three different kinds, ~24 pieces each player)</a:t>
            </a:r>
          </a:p>
          <a:p>
            <a:pPr lvl="1"/>
            <a:r>
              <a:rPr lang="en-US" dirty="0" smtClean="0"/>
              <a:t>Scorecard</a:t>
            </a:r>
          </a:p>
          <a:p>
            <a:pPr lvl="1"/>
            <a:r>
              <a:rPr lang="en-US" dirty="0" smtClean="0"/>
              <a:t>Pen or pencil</a:t>
            </a:r>
          </a:p>
          <a:p>
            <a:endParaRPr lang="en-US" dirty="0"/>
          </a:p>
          <a:p>
            <a:endParaRPr lang="en-US" dirty="0" smtClean="0"/>
          </a:p>
        </p:txBody>
      </p:sp>
      <p:sp>
        <p:nvSpPr>
          <p:cNvPr id="5" name="Title 1"/>
          <p:cNvSpPr txBox="1">
            <a:spLocks/>
          </p:cNvSpPr>
          <p:nvPr/>
        </p:nvSpPr>
        <p:spPr>
          <a:xfrm>
            <a:off x="390525" y="312737"/>
            <a:ext cx="836295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smtClean="0">
                <a:latin typeface="+mn-lt"/>
              </a:rPr>
              <a:t>Do all introduced organisms become invasive?</a:t>
            </a:r>
            <a:endParaRPr lang="en-US" sz="3200" b="1" dirty="0">
              <a:latin typeface="+mn-lt"/>
            </a:endParaRPr>
          </a:p>
        </p:txBody>
      </p:sp>
    </p:spTree>
    <p:extLst>
      <p:ext uri="{BB962C8B-B14F-4D97-AF65-F5344CB8AC3E}">
        <p14:creationId xmlns:p14="http://schemas.microsoft.com/office/powerpoint/2010/main" val="1415970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it’s your turn to build a </a:t>
            </a:r>
            <a:r>
              <a:rPr lang="en-US" dirty="0"/>
              <a:t>S</a:t>
            </a:r>
            <a:r>
              <a:rPr lang="en-US" dirty="0" smtClean="0"/>
              <a:t>uper Competitor…</a:t>
            </a:r>
            <a:endParaRPr lang="en-US" dirty="0"/>
          </a:p>
        </p:txBody>
      </p:sp>
      <p:sp>
        <p:nvSpPr>
          <p:cNvPr id="3" name="Content Placeholder 2"/>
          <p:cNvSpPr>
            <a:spLocks noGrp="1"/>
          </p:cNvSpPr>
          <p:nvPr>
            <p:ph idx="1"/>
          </p:nvPr>
        </p:nvSpPr>
        <p:spPr>
          <a:xfrm>
            <a:off x="628650" y="1752600"/>
            <a:ext cx="7886700" cy="4351338"/>
          </a:xfrm>
        </p:spPr>
        <p:txBody>
          <a:bodyPr/>
          <a:lstStyle/>
          <a:p>
            <a:pPr marL="625475" indent="-509588">
              <a:buFont typeface="+mj-lt"/>
              <a:buAutoNum type="arabicPeriod"/>
            </a:pPr>
            <a:r>
              <a:rPr lang="en-US" dirty="0" smtClean="0"/>
              <a:t>Design and draw an invading organism capable of surviving and reproducing on an alien plant.</a:t>
            </a:r>
          </a:p>
          <a:p>
            <a:pPr marL="625475" indent="-509588">
              <a:buFont typeface="+mj-lt"/>
              <a:buAutoNum type="arabicPeriod"/>
            </a:pPr>
            <a:r>
              <a:rPr lang="en-US" dirty="0" smtClean="0"/>
              <a:t>Describe your organism’s adaptive traits.</a:t>
            </a:r>
          </a:p>
          <a:p>
            <a:pPr marL="625475" indent="-509588">
              <a:buFont typeface="+mj-lt"/>
              <a:buAutoNum type="arabicPeriod"/>
            </a:pPr>
            <a:r>
              <a:rPr lang="en-US" dirty="0" smtClean="0"/>
              <a:t>What advantages do these adaptations provide in their new ecosystem?</a:t>
            </a:r>
          </a:p>
        </p:txBody>
      </p:sp>
    </p:spTree>
    <p:extLst>
      <p:ext uri="{BB962C8B-B14F-4D97-AF65-F5344CB8AC3E}">
        <p14:creationId xmlns:p14="http://schemas.microsoft.com/office/powerpoint/2010/main" val="3943429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How to play</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4943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76197" y="964834"/>
            <a:ext cx="9024593" cy="730075"/>
          </a:xfrm>
          <a:prstGeom prst="roundRect">
            <a:avLst/>
          </a:prstGeom>
          <a:solidFill>
            <a:schemeClr val="bg1"/>
          </a:solidFill>
          <a:ln w="28575">
            <a:solidFill>
              <a:srgbClr val="C80200"/>
            </a:solidFill>
          </a:ln>
        </p:spPr>
        <p:style>
          <a:lnRef idx="1">
            <a:schemeClr val="accent3"/>
          </a:lnRef>
          <a:fillRef idx="2">
            <a:schemeClr val="accent3"/>
          </a:fillRef>
          <a:effectRef idx="1">
            <a:schemeClr val="accent3"/>
          </a:effectRef>
          <a:fontRef idx="minor">
            <a:schemeClr val="dk1"/>
          </a:fontRef>
        </p:style>
        <p:txBody>
          <a:bodyPr rtlCol="0" anchor="t"/>
          <a:lstStyle/>
          <a:p>
            <a:r>
              <a:rPr lang="en-US" sz="2400" dirty="0" smtClean="0"/>
              <a:t>1. Three players per game</a:t>
            </a:r>
            <a:endParaRPr lang="en-US" sz="2400" dirty="0"/>
          </a:p>
        </p:txBody>
      </p:sp>
      <p:sp>
        <p:nvSpPr>
          <p:cNvPr id="33" name="Rounded Rectangle 32"/>
          <p:cNvSpPr/>
          <p:nvPr/>
        </p:nvSpPr>
        <p:spPr>
          <a:xfrm>
            <a:off x="76199" y="1762955"/>
            <a:ext cx="9024593" cy="1530643"/>
          </a:xfrm>
          <a:prstGeom prst="roundRect">
            <a:avLst>
              <a:gd name="adj" fmla="val 8577"/>
            </a:avLst>
          </a:prstGeom>
          <a:solidFill>
            <a:schemeClr val="bg1"/>
          </a:solidFill>
          <a:ln w="28575">
            <a:solidFill>
              <a:srgbClr val="C80200"/>
            </a:solidFill>
          </a:ln>
        </p:spPr>
        <p:style>
          <a:lnRef idx="1">
            <a:schemeClr val="accent3"/>
          </a:lnRef>
          <a:fillRef idx="2">
            <a:schemeClr val="accent3"/>
          </a:fillRef>
          <a:effectRef idx="1">
            <a:schemeClr val="accent3"/>
          </a:effectRef>
          <a:fontRef idx="minor">
            <a:schemeClr val="dk1"/>
          </a:fontRef>
        </p:style>
        <p:txBody>
          <a:bodyPr rtlCol="0" anchor="t"/>
          <a:lstStyle/>
          <a:p>
            <a:r>
              <a:rPr lang="en-US" sz="2400" dirty="0" smtClean="0"/>
              <a:t>2. Choose a game board (wet, dry, or normal)</a:t>
            </a:r>
            <a:endParaRPr lang="en-US" sz="2400" dirty="0"/>
          </a:p>
        </p:txBody>
      </p:sp>
      <p:sp>
        <p:nvSpPr>
          <p:cNvPr id="34" name="Rounded Rectangle 33"/>
          <p:cNvSpPr/>
          <p:nvPr/>
        </p:nvSpPr>
        <p:spPr>
          <a:xfrm>
            <a:off x="76198" y="3361644"/>
            <a:ext cx="9024593" cy="1530643"/>
          </a:xfrm>
          <a:prstGeom prst="roundRect">
            <a:avLst>
              <a:gd name="adj" fmla="val 9822"/>
            </a:avLst>
          </a:prstGeom>
          <a:solidFill>
            <a:schemeClr val="bg1"/>
          </a:solidFill>
          <a:ln w="28575">
            <a:solidFill>
              <a:srgbClr val="C80200"/>
            </a:solidFill>
          </a:ln>
        </p:spPr>
        <p:style>
          <a:lnRef idx="1">
            <a:schemeClr val="accent3"/>
          </a:lnRef>
          <a:fillRef idx="2">
            <a:schemeClr val="accent3"/>
          </a:fillRef>
          <a:effectRef idx="1">
            <a:schemeClr val="accent3"/>
          </a:effectRef>
          <a:fontRef idx="minor">
            <a:schemeClr val="dk1"/>
          </a:fontRef>
        </p:style>
        <p:txBody>
          <a:bodyPr rtlCol="0" anchor="t"/>
          <a:lstStyle/>
          <a:p>
            <a:r>
              <a:rPr lang="en-US" sz="2400" dirty="0" smtClean="0"/>
              <a:t>3. Each player randomly selects a plant type card</a:t>
            </a:r>
            <a:endParaRPr lang="en-US" sz="2400" dirty="0"/>
          </a:p>
        </p:txBody>
      </p:sp>
      <p:sp>
        <p:nvSpPr>
          <p:cNvPr id="35" name="Rounded Rectangle 34"/>
          <p:cNvSpPr/>
          <p:nvPr/>
        </p:nvSpPr>
        <p:spPr>
          <a:xfrm>
            <a:off x="76199" y="4960333"/>
            <a:ext cx="9024593" cy="1530643"/>
          </a:xfrm>
          <a:prstGeom prst="roundRect">
            <a:avLst>
              <a:gd name="adj" fmla="val 10444"/>
            </a:avLst>
          </a:prstGeom>
          <a:solidFill>
            <a:schemeClr val="bg1"/>
          </a:solidFill>
          <a:ln w="28575">
            <a:solidFill>
              <a:srgbClr val="C80200"/>
            </a:solidFill>
          </a:ln>
        </p:spPr>
        <p:style>
          <a:lnRef idx="1">
            <a:schemeClr val="accent3"/>
          </a:lnRef>
          <a:fillRef idx="2">
            <a:schemeClr val="accent3"/>
          </a:fillRef>
          <a:effectRef idx="1">
            <a:schemeClr val="accent3"/>
          </a:effectRef>
          <a:fontRef idx="minor">
            <a:schemeClr val="dk1"/>
          </a:fontRef>
        </p:style>
        <p:txBody>
          <a:bodyPr rtlCol="0" anchor="t"/>
          <a:lstStyle/>
          <a:p>
            <a:r>
              <a:rPr lang="en-US" sz="2400" dirty="0"/>
              <a:t>4</a:t>
            </a:r>
            <a:r>
              <a:rPr lang="en-US" sz="2400" dirty="0" smtClean="0"/>
              <a:t>. Each player chooses game pieces (need 24 alike pieces)</a:t>
            </a:r>
            <a:endParaRPr lang="en-US" sz="2400"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519332"/>
            <a:ext cx="814640" cy="767081"/>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9" y="5498642"/>
            <a:ext cx="1219201" cy="914400"/>
          </a:xfrm>
          <a:prstGeom prst="rect">
            <a:avLst/>
          </a:prstGeom>
        </p:spPr>
      </p:pic>
      <p:sp>
        <p:nvSpPr>
          <p:cNvPr id="2" name="Title 1"/>
          <p:cNvSpPr>
            <a:spLocks noGrp="1"/>
          </p:cNvSpPr>
          <p:nvPr>
            <p:ph type="title"/>
          </p:nvPr>
        </p:nvSpPr>
        <p:spPr>
          <a:xfrm>
            <a:off x="228600" y="304800"/>
            <a:ext cx="7886700" cy="706472"/>
          </a:xfrm>
        </p:spPr>
        <p:txBody>
          <a:bodyPr>
            <a:normAutofit/>
          </a:bodyPr>
          <a:lstStyle/>
          <a:p>
            <a:r>
              <a:rPr lang="en-US" dirty="0" smtClean="0"/>
              <a:t>To get started…</a:t>
            </a:r>
            <a:endParaRPr lang="en-US" dirty="0"/>
          </a:p>
        </p:txBody>
      </p:sp>
      <p:pic>
        <p:nvPicPr>
          <p:cNvPr id="16" name="Picture 15"/>
          <p:cNvPicPr>
            <a:picLocks noChangeAspect="1"/>
          </p:cNvPicPr>
          <p:nvPr/>
        </p:nvPicPr>
        <p:blipFill rotWithShape="1">
          <a:blip r:embed="rId5"/>
          <a:srcRect r="67509"/>
          <a:stretch/>
        </p:blipFill>
        <p:spPr>
          <a:xfrm>
            <a:off x="6323383" y="3404282"/>
            <a:ext cx="1289508" cy="1316326"/>
          </a:xfrm>
          <a:prstGeom prst="rect">
            <a:avLst/>
          </a:prstGeom>
        </p:spPr>
      </p:pic>
      <p:pic>
        <p:nvPicPr>
          <p:cNvPr id="17" name="Picture 16"/>
          <p:cNvPicPr>
            <a:picLocks noChangeAspect="1"/>
          </p:cNvPicPr>
          <p:nvPr/>
        </p:nvPicPr>
        <p:blipFill rotWithShape="1">
          <a:blip r:embed="rId5"/>
          <a:srcRect l="33413" r="32491"/>
          <a:stretch/>
        </p:blipFill>
        <p:spPr>
          <a:xfrm>
            <a:off x="6814724" y="3588725"/>
            <a:ext cx="1320603" cy="1316325"/>
          </a:xfrm>
          <a:prstGeom prst="rect">
            <a:avLst/>
          </a:prstGeom>
        </p:spPr>
      </p:pic>
      <p:pic>
        <p:nvPicPr>
          <p:cNvPr id="18" name="Picture 17"/>
          <p:cNvPicPr>
            <a:picLocks noChangeAspect="1"/>
          </p:cNvPicPr>
          <p:nvPr/>
        </p:nvPicPr>
        <p:blipFill rotWithShape="1">
          <a:blip r:embed="rId5"/>
          <a:srcRect l="66588"/>
          <a:stretch/>
        </p:blipFill>
        <p:spPr>
          <a:xfrm>
            <a:off x="7651032" y="3405613"/>
            <a:ext cx="1294105" cy="1316326"/>
          </a:xfrm>
          <a:prstGeom prst="rect">
            <a:avLst/>
          </a:prstGeom>
        </p:spPr>
      </p:pic>
      <p:graphicFrame>
        <p:nvGraphicFramePr>
          <p:cNvPr id="19" name="Content Placeholder 4"/>
          <p:cNvGraphicFramePr>
            <a:graphicFrameLocks/>
          </p:cNvGraphicFramePr>
          <p:nvPr>
            <p:extLst>
              <p:ext uri="{D42A27DB-BD31-4B8C-83A1-F6EECF244321}">
                <p14:modId xmlns:p14="http://schemas.microsoft.com/office/powerpoint/2010/main" val="539193993"/>
              </p:ext>
            </p:extLst>
          </p:nvPr>
        </p:nvGraphicFramePr>
        <p:xfrm>
          <a:off x="5943600" y="1886221"/>
          <a:ext cx="2641488" cy="1352094"/>
        </p:xfrm>
        <a:graphic>
          <a:graphicData uri="http://schemas.openxmlformats.org/drawingml/2006/table">
            <a:tbl>
              <a:tblPr firstRow="1" firstCol="1" bandRow="1"/>
              <a:tblGrid>
                <a:gridCol w="440248">
                  <a:extLst>
                    <a:ext uri="{9D8B030D-6E8A-4147-A177-3AD203B41FA5}">
                      <a16:colId xmlns:a16="http://schemas.microsoft.com/office/drawing/2014/main" val="2745473561"/>
                    </a:ext>
                  </a:extLst>
                </a:gridCol>
                <a:gridCol w="440248">
                  <a:extLst>
                    <a:ext uri="{9D8B030D-6E8A-4147-A177-3AD203B41FA5}">
                      <a16:colId xmlns:a16="http://schemas.microsoft.com/office/drawing/2014/main" val="1115716023"/>
                    </a:ext>
                  </a:extLst>
                </a:gridCol>
                <a:gridCol w="440248">
                  <a:extLst>
                    <a:ext uri="{9D8B030D-6E8A-4147-A177-3AD203B41FA5}">
                      <a16:colId xmlns:a16="http://schemas.microsoft.com/office/drawing/2014/main" val="1620907661"/>
                    </a:ext>
                  </a:extLst>
                </a:gridCol>
                <a:gridCol w="440248">
                  <a:extLst>
                    <a:ext uri="{9D8B030D-6E8A-4147-A177-3AD203B41FA5}">
                      <a16:colId xmlns:a16="http://schemas.microsoft.com/office/drawing/2014/main" val="3753803867"/>
                    </a:ext>
                  </a:extLst>
                </a:gridCol>
                <a:gridCol w="440248">
                  <a:extLst>
                    <a:ext uri="{9D8B030D-6E8A-4147-A177-3AD203B41FA5}">
                      <a16:colId xmlns:a16="http://schemas.microsoft.com/office/drawing/2014/main" val="2328660708"/>
                    </a:ext>
                  </a:extLst>
                </a:gridCol>
                <a:gridCol w="440248">
                  <a:extLst>
                    <a:ext uri="{9D8B030D-6E8A-4147-A177-3AD203B41FA5}">
                      <a16:colId xmlns:a16="http://schemas.microsoft.com/office/drawing/2014/main" val="1038047902"/>
                    </a:ext>
                  </a:extLst>
                </a:gridCol>
              </a:tblGrid>
              <a:tr h="223996">
                <a:tc>
                  <a:txBody>
                    <a:bodyPr/>
                    <a:lstStyle/>
                    <a:p>
                      <a:pPr>
                        <a:lnSpc>
                          <a:spcPct val="107000"/>
                        </a:lnSpc>
                      </a:pPr>
                      <a:endParaRPr lang="en-US" sz="800" dirty="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val="1524997141"/>
                  </a:ext>
                </a:extLst>
              </a:tr>
              <a:tr h="223996">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dirty="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829504340"/>
                  </a:ext>
                </a:extLst>
              </a:tr>
              <a:tr h="223996">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pPr>
                      <a:endParaRPr lang="en-US" sz="800" dirty="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dirty="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dirty="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pPr>
                      <a:endParaRPr lang="en-US" sz="800" dirty="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dirty="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617966899"/>
                  </a:ext>
                </a:extLst>
              </a:tr>
              <a:tr h="223996">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dirty="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dirty="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dirty="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403683593"/>
                  </a:ext>
                </a:extLst>
              </a:tr>
              <a:tr h="223996">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pPr>
                      <a:endParaRPr lang="en-US" sz="800" dirty="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28075507"/>
                  </a:ext>
                </a:extLst>
              </a:tr>
              <a:tr h="223996">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pPr>
                      <a:endParaRPr lang="en-US" sz="800" dirty="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800" dirty="0">
                        <a:effectLst/>
                        <a:latin typeface="Calibri" panose="020F0502020204030204" pitchFamily="34" charset="0"/>
                      </a:endParaRPr>
                    </a:p>
                  </a:txBody>
                  <a:tcPr marL="47460" marR="47460" marT="47460" marB="47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4824180"/>
                  </a:ext>
                </a:extLst>
              </a:tr>
            </a:tbl>
          </a:graphicData>
        </a:graphic>
      </p:graphicFrame>
      <p:pic>
        <p:nvPicPr>
          <p:cNvPr id="25" name="Picture 24"/>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7736580">
            <a:off x="4413511" y="5390132"/>
            <a:ext cx="1185880" cy="790587"/>
          </a:xfrm>
          <a:prstGeom prst="rect">
            <a:avLst/>
          </a:prstGeom>
        </p:spPr>
      </p:pic>
      <p:pic>
        <p:nvPicPr>
          <p:cNvPr id="28" name="Picture 27"/>
          <p:cNvPicPr>
            <a:picLocks noChangeAspect="1"/>
          </p:cNvPicPr>
          <p:nvPr/>
        </p:nvPicPr>
        <p:blipFill>
          <a:blip r:embed="rId8"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rot="19507423">
            <a:off x="3167378" y="5759871"/>
            <a:ext cx="1131259" cy="477912"/>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13963" y="5128707"/>
            <a:ext cx="1177637" cy="914400"/>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32567" y="5366949"/>
            <a:ext cx="721598" cy="717409"/>
          </a:xfrm>
          <a:prstGeom prst="rect">
            <a:avLst/>
          </a:prstGeom>
        </p:spPr>
      </p:pic>
      <p:pic>
        <p:nvPicPr>
          <p:cNvPr id="37" name="Picture 36"/>
          <p:cNvPicPr>
            <a:picLocks noChangeAspect="1"/>
          </p:cNvPicPr>
          <p:nvPr/>
        </p:nvPicPr>
        <p:blipFill>
          <a:blip r:embed="rId11" cstate="print">
            <a:duotone>
              <a:schemeClr val="accent5">
                <a:shade val="45000"/>
                <a:satMod val="135000"/>
              </a:schemeClr>
              <a:prstClr val="white"/>
            </a:duotone>
            <a:extLst>
              <a:ext uri="{BEBA8EAE-BF5A-486C-A8C5-ECC9F3942E4B}">
                <a14:imgProps xmlns:a14="http://schemas.microsoft.com/office/drawing/2010/main">
                  <a14:imgLayer r:embed="rId12">
                    <a14:imgEffect>
                      <a14:backgroundRemoval t="0" b="100000" l="2968" r="96000">
                        <a14:foregroundMark x1="51484" y1="34722" x2="51484" y2="34722"/>
                      </a14:backgroundRemoval>
                    </a14:imgEffect>
                  </a14:imgLayer>
                </a14:imgProps>
              </a:ext>
              <a:ext uri="{28A0092B-C50C-407E-A947-70E740481C1C}">
                <a14:useLocalDpi xmlns:a14="http://schemas.microsoft.com/office/drawing/2010/main" val="0"/>
              </a:ext>
            </a:extLst>
          </a:blip>
          <a:stretch>
            <a:fillRect/>
          </a:stretch>
        </p:blipFill>
        <p:spPr>
          <a:xfrm>
            <a:off x="5105400" y="762921"/>
            <a:ext cx="981692" cy="912023"/>
          </a:xfrm>
          <a:prstGeom prst="rect">
            <a:avLst/>
          </a:prstGeom>
        </p:spPr>
      </p:pic>
      <p:pic>
        <p:nvPicPr>
          <p:cNvPr id="38" name="Picture 37"/>
          <p:cNvPicPr>
            <a:picLocks noChangeAspect="1"/>
          </p:cNvPicPr>
          <p:nvPr/>
        </p:nvPicPr>
        <p:blipFill>
          <a:blip r:embed="rId13" cstate="print">
            <a:duotone>
              <a:schemeClr val="accent5">
                <a:shade val="45000"/>
                <a:satMod val="135000"/>
              </a:schemeClr>
              <a:prstClr val="white"/>
            </a:duotone>
            <a:extLst>
              <a:ext uri="{BEBA8EAE-BF5A-486C-A8C5-ECC9F3942E4B}">
                <a14:imgProps xmlns:a14="http://schemas.microsoft.com/office/drawing/2010/main">
                  <a14:imgLayer r:embed="rId14">
                    <a14:imgEffect>
                      <a14:backgroundRemoval t="0" b="100000" l="2968" r="96000">
                        <a14:foregroundMark x1="51484" y1="34722" x2="51484" y2="34722"/>
                      </a14:backgroundRemoval>
                    </a14:imgEffect>
                  </a14:imgLayer>
                </a14:imgProps>
              </a:ext>
              <a:ext uri="{28A0092B-C50C-407E-A947-70E740481C1C}">
                <a14:useLocalDpi xmlns:a14="http://schemas.microsoft.com/office/drawing/2010/main" val="0"/>
              </a:ext>
            </a:extLst>
          </a:blip>
          <a:stretch>
            <a:fillRect/>
          </a:stretch>
        </p:blipFill>
        <p:spPr>
          <a:xfrm>
            <a:off x="6088796" y="762921"/>
            <a:ext cx="981692" cy="912023"/>
          </a:xfrm>
          <a:prstGeom prst="rect">
            <a:avLst/>
          </a:prstGeom>
        </p:spPr>
      </p:pic>
      <p:pic>
        <p:nvPicPr>
          <p:cNvPr id="39" name="Picture 38"/>
          <p:cNvPicPr>
            <a:picLocks noChangeAspect="1"/>
          </p:cNvPicPr>
          <p:nvPr/>
        </p:nvPicPr>
        <p:blipFill>
          <a:blip r:embed="rId13" cstate="print">
            <a:duotone>
              <a:schemeClr val="accent5">
                <a:shade val="45000"/>
                <a:satMod val="135000"/>
              </a:schemeClr>
              <a:prstClr val="white"/>
            </a:duotone>
            <a:extLst>
              <a:ext uri="{BEBA8EAE-BF5A-486C-A8C5-ECC9F3942E4B}">
                <a14:imgProps xmlns:a14="http://schemas.microsoft.com/office/drawing/2010/main">
                  <a14:imgLayer r:embed="rId14">
                    <a14:imgEffect>
                      <a14:backgroundRemoval t="0" b="100000" l="2968" r="96000">
                        <a14:foregroundMark x1="51484" y1="34722" x2="51484" y2="34722"/>
                      </a14:backgroundRemoval>
                    </a14:imgEffect>
                  </a14:imgLayer>
                </a14:imgProps>
              </a:ext>
              <a:ext uri="{28A0092B-C50C-407E-A947-70E740481C1C}">
                <a14:useLocalDpi xmlns:a14="http://schemas.microsoft.com/office/drawing/2010/main" val="0"/>
              </a:ext>
            </a:extLst>
          </a:blip>
          <a:stretch>
            <a:fillRect/>
          </a:stretch>
        </p:blipFill>
        <p:spPr>
          <a:xfrm>
            <a:off x="7072192" y="763752"/>
            <a:ext cx="981692" cy="912023"/>
          </a:xfrm>
          <a:prstGeom prst="rect">
            <a:avLst/>
          </a:prstGeom>
        </p:spPr>
      </p:pic>
    </p:spTree>
    <p:extLst>
      <p:ext uri="{BB962C8B-B14F-4D97-AF65-F5344CB8AC3E}">
        <p14:creationId xmlns:p14="http://schemas.microsoft.com/office/powerpoint/2010/main" val="3616056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a:xfrm>
            <a:off x="628650" y="1524000"/>
            <a:ext cx="7886700" cy="4351338"/>
          </a:xfrm>
        </p:spPr>
        <p:txBody>
          <a:bodyPr>
            <a:normAutofit lnSpcReduction="10000"/>
          </a:bodyPr>
          <a:lstStyle/>
          <a:p>
            <a:pPr lvl="0"/>
            <a:r>
              <a:rPr lang="en-US" dirty="0"/>
              <a:t>Play will start with the player whose birthday is closest to Earth Day (April 22) and continue in clockwise direction</a:t>
            </a:r>
            <a:r>
              <a:rPr lang="en-US" dirty="0" smtClean="0"/>
              <a:t>.</a:t>
            </a:r>
            <a:endParaRPr lang="en-US" dirty="0"/>
          </a:p>
          <a:p>
            <a:pPr lvl="0"/>
            <a:r>
              <a:rPr lang="en-US" dirty="0" smtClean="0"/>
              <a:t>Follow the rules on your plant type card!</a:t>
            </a:r>
          </a:p>
          <a:p>
            <a:pPr lvl="0"/>
            <a:r>
              <a:rPr lang="en-US" dirty="0" smtClean="0"/>
              <a:t>Each game piece = one plant.</a:t>
            </a:r>
          </a:p>
          <a:p>
            <a:pPr lvl="0"/>
            <a:r>
              <a:rPr lang="en-US" dirty="0" smtClean="0"/>
              <a:t>Place the </a:t>
            </a:r>
            <a:r>
              <a:rPr lang="en-US" dirty="0"/>
              <a:t>number of plants indicated by </a:t>
            </a:r>
            <a:r>
              <a:rPr lang="en-US" dirty="0" smtClean="0"/>
              <a:t>“Establishment” </a:t>
            </a:r>
            <a:r>
              <a:rPr lang="en-US" dirty="0"/>
              <a:t>on </a:t>
            </a:r>
            <a:r>
              <a:rPr lang="en-US" dirty="0" smtClean="0"/>
              <a:t>your card on the game board.</a:t>
            </a:r>
          </a:p>
          <a:p>
            <a:pPr lvl="0"/>
            <a:r>
              <a:rPr lang="en-US" dirty="0"/>
              <a:t>G</a:t>
            </a:r>
            <a:r>
              <a:rPr lang="en-US" dirty="0" smtClean="0"/>
              <a:t>ather </a:t>
            </a:r>
            <a:r>
              <a:rPr lang="en-US" dirty="0"/>
              <a:t>new plants according to </a:t>
            </a:r>
            <a:r>
              <a:rPr lang="en-US" dirty="0" smtClean="0"/>
              <a:t>the rules </a:t>
            </a:r>
            <a:r>
              <a:rPr lang="en-US" dirty="0"/>
              <a:t>for </a:t>
            </a:r>
            <a:r>
              <a:rPr lang="en-US" dirty="0" smtClean="0"/>
              <a:t>“Reproduction” on your card.</a:t>
            </a:r>
          </a:p>
          <a:p>
            <a:pPr lvl="0"/>
            <a:r>
              <a:rPr lang="en-US" dirty="0" smtClean="0"/>
              <a:t>Place new plants on your next turn.</a:t>
            </a:r>
            <a:endParaRPr lang="en-US" dirty="0"/>
          </a:p>
        </p:txBody>
      </p:sp>
    </p:spTree>
    <p:extLst>
      <p:ext uri="{BB962C8B-B14F-4D97-AF65-F5344CB8AC3E}">
        <p14:creationId xmlns:p14="http://schemas.microsoft.com/office/powerpoint/2010/main" val="3961627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24742439"/>
              </p:ext>
            </p:extLst>
          </p:nvPr>
        </p:nvGraphicFramePr>
        <p:xfrm>
          <a:off x="228600" y="794896"/>
          <a:ext cx="7010400" cy="3976422"/>
        </p:xfrm>
        <a:graphic>
          <a:graphicData uri="http://schemas.openxmlformats.org/drawingml/2006/table">
            <a:tbl>
              <a:tblPr firstRow="1" firstCol="1" bandRow="1"/>
              <a:tblGrid>
                <a:gridCol w="1168400">
                  <a:extLst>
                    <a:ext uri="{9D8B030D-6E8A-4147-A177-3AD203B41FA5}">
                      <a16:colId xmlns:a16="http://schemas.microsoft.com/office/drawing/2014/main" val="2745473561"/>
                    </a:ext>
                  </a:extLst>
                </a:gridCol>
                <a:gridCol w="1168400">
                  <a:extLst>
                    <a:ext uri="{9D8B030D-6E8A-4147-A177-3AD203B41FA5}">
                      <a16:colId xmlns:a16="http://schemas.microsoft.com/office/drawing/2014/main" val="1115716023"/>
                    </a:ext>
                  </a:extLst>
                </a:gridCol>
                <a:gridCol w="1168400">
                  <a:extLst>
                    <a:ext uri="{9D8B030D-6E8A-4147-A177-3AD203B41FA5}">
                      <a16:colId xmlns:a16="http://schemas.microsoft.com/office/drawing/2014/main" val="1620907661"/>
                    </a:ext>
                  </a:extLst>
                </a:gridCol>
                <a:gridCol w="1168400">
                  <a:extLst>
                    <a:ext uri="{9D8B030D-6E8A-4147-A177-3AD203B41FA5}">
                      <a16:colId xmlns:a16="http://schemas.microsoft.com/office/drawing/2014/main" val="3753803867"/>
                    </a:ext>
                  </a:extLst>
                </a:gridCol>
                <a:gridCol w="1168400">
                  <a:extLst>
                    <a:ext uri="{9D8B030D-6E8A-4147-A177-3AD203B41FA5}">
                      <a16:colId xmlns:a16="http://schemas.microsoft.com/office/drawing/2014/main" val="2328660708"/>
                    </a:ext>
                  </a:extLst>
                </a:gridCol>
                <a:gridCol w="1168400">
                  <a:extLst>
                    <a:ext uri="{9D8B030D-6E8A-4147-A177-3AD203B41FA5}">
                      <a16:colId xmlns:a16="http://schemas.microsoft.com/office/drawing/2014/main" val="1038047902"/>
                    </a:ext>
                  </a:extLst>
                </a:gridCol>
              </a:tblGrid>
              <a:tr h="662737">
                <a:tc>
                  <a:txBody>
                    <a:bodyPr/>
                    <a:lstStyle/>
                    <a:p>
                      <a:pPr>
                        <a:lnSpc>
                          <a:spcPct val="107000"/>
                        </a:lnSpc>
                      </a:pPr>
                      <a:endParaRPr lang="en-US" sz="900" dirty="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pPr>
                      <a:endParaRPr lang="en-US" sz="900" dirty="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pPr>
                      <a:endParaRPr lang="en-US" sz="900" dirty="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pPr>
                      <a:endParaRPr lang="en-US" sz="900" dirty="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val="1524997141"/>
                  </a:ext>
                </a:extLst>
              </a:tr>
              <a:tr h="662737">
                <a:tc>
                  <a:txBody>
                    <a:bodyPr/>
                    <a:lstStyle/>
                    <a:p>
                      <a:pPr>
                        <a:lnSpc>
                          <a:spcPct val="107000"/>
                        </a:lnSpc>
                      </a:pPr>
                      <a:endParaRPr lang="en-US" sz="900" dirty="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dirty="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pPr>
                      <a:endParaRPr lang="en-US" sz="900" dirty="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829504340"/>
                  </a:ext>
                </a:extLst>
              </a:tr>
              <a:tr h="662737">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dirty="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617966899"/>
                  </a:ext>
                </a:extLst>
              </a:tr>
              <a:tr h="662737">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403683593"/>
                  </a:ext>
                </a:extLst>
              </a:tr>
              <a:tr h="662737">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dirty="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28075507"/>
                  </a:ext>
                </a:extLst>
              </a:tr>
              <a:tr h="662737">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pPr>
                      <a:endParaRPr lang="en-US" sz="900" dirty="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pPr>
                      <a:endParaRPr lang="en-US" sz="900" dirty="0">
                        <a:effectLst/>
                        <a:latin typeface="Calibri" panose="020F0502020204030204" pitchFamily="34" charset="0"/>
                      </a:endParaRPr>
                    </a:p>
                  </a:txBody>
                  <a:tcPr marL="54793" marR="54793" marT="54793" marB="54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4824180"/>
                  </a:ext>
                </a:extLst>
              </a:tr>
            </a:tbl>
          </a:graphicData>
        </a:graphic>
      </p:graphicFrame>
      <p:sp>
        <p:nvSpPr>
          <p:cNvPr id="6" name="Rectangle 5"/>
          <p:cNvSpPr/>
          <p:nvPr/>
        </p:nvSpPr>
        <p:spPr>
          <a:xfrm>
            <a:off x="2743200" y="472608"/>
            <a:ext cx="1338315" cy="375552"/>
          </a:xfrm>
          <a:prstGeom prst="rect">
            <a:avLst/>
          </a:prstGeom>
        </p:spPr>
        <p:txBody>
          <a:bodyPr wrap="none">
            <a:spAutoFit/>
          </a:bodyPr>
          <a:lstStyle/>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Normal 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78890280"/>
              </p:ext>
            </p:extLst>
          </p:nvPr>
        </p:nvGraphicFramePr>
        <p:xfrm>
          <a:off x="2279724" y="4918670"/>
          <a:ext cx="3835686" cy="725223"/>
        </p:xfrm>
        <a:graphic>
          <a:graphicData uri="http://schemas.openxmlformats.org/drawingml/2006/table">
            <a:tbl>
              <a:tblPr firstRow="1" firstCol="1" bandRow="1"/>
              <a:tblGrid>
                <a:gridCol w="1278562">
                  <a:extLst>
                    <a:ext uri="{9D8B030D-6E8A-4147-A177-3AD203B41FA5}">
                      <a16:colId xmlns:a16="http://schemas.microsoft.com/office/drawing/2014/main" val="1861157932"/>
                    </a:ext>
                  </a:extLst>
                </a:gridCol>
                <a:gridCol w="1278562">
                  <a:extLst>
                    <a:ext uri="{9D8B030D-6E8A-4147-A177-3AD203B41FA5}">
                      <a16:colId xmlns:a16="http://schemas.microsoft.com/office/drawing/2014/main" val="1174090731"/>
                    </a:ext>
                  </a:extLst>
                </a:gridCol>
                <a:gridCol w="1278562">
                  <a:extLst>
                    <a:ext uri="{9D8B030D-6E8A-4147-A177-3AD203B41FA5}">
                      <a16:colId xmlns:a16="http://schemas.microsoft.com/office/drawing/2014/main" val="4142362399"/>
                    </a:ext>
                  </a:extLst>
                </a:gridCol>
              </a:tblGrid>
              <a:tr h="725223">
                <a:tc>
                  <a:txBody>
                    <a:bodyPr/>
                    <a:lstStyle/>
                    <a:p>
                      <a:pPr algn="ctr">
                        <a:lnSpc>
                          <a:spcPct val="107000"/>
                        </a:lnSpc>
                      </a:pPr>
                      <a:r>
                        <a:rPr lang="en-US" sz="2000" b="1" dirty="0" smtClean="0">
                          <a:effectLst/>
                          <a:latin typeface="Calibri" panose="020F0502020204030204" pitchFamily="34" charset="0"/>
                        </a:rPr>
                        <a:t>Dry</a:t>
                      </a:r>
                      <a:endParaRPr lang="en-US" sz="2000" b="1" dirty="0">
                        <a:effectLst/>
                        <a:latin typeface="Calibri" panose="020F0502020204030204" pitchFamily="34" charset="0"/>
                      </a:endParaRPr>
                    </a:p>
                  </a:txBody>
                  <a:tcPr marL="59959" marR="59959" marT="59959" marB="599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pPr>
                      <a:r>
                        <a:rPr lang="en-US" sz="2000" b="1" dirty="0" smtClean="0">
                          <a:effectLst/>
                          <a:latin typeface="Calibri" panose="020F0502020204030204" pitchFamily="34" charset="0"/>
                        </a:rPr>
                        <a:t>Moist</a:t>
                      </a:r>
                      <a:endParaRPr lang="en-US" sz="2000" b="1" dirty="0">
                        <a:effectLst/>
                        <a:latin typeface="Calibri" panose="020F0502020204030204" pitchFamily="34" charset="0"/>
                      </a:endParaRPr>
                    </a:p>
                  </a:txBody>
                  <a:tcPr marL="59959" marR="59959" marT="59959" marB="599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pPr>
                      <a:r>
                        <a:rPr lang="en-US" sz="2000" b="1" dirty="0" smtClean="0">
                          <a:effectLst/>
                          <a:latin typeface="Calibri" panose="020F0502020204030204" pitchFamily="34" charset="0"/>
                        </a:rPr>
                        <a:t>Wet</a:t>
                      </a:r>
                      <a:endParaRPr lang="en-US" sz="2000" b="1" dirty="0">
                        <a:effectLst/>
                        <a:latin typeface="Calibri" panose="020F0502020204030204" pitchFamily="34" charset="0"/>
                      </a:endParaRPr>
                    </a:p>
                  </a:txBody>
                  <a:tcPr marL="59959" marR="59959" marT="59959" marB="599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691489461"/>
                  </a:ext>
                </a:extLst>
              </a:tr>
            </a:tbl>
          </a:graphicData>
        </a:graphic>
      </p:graphicFrame>
      <p:sp>
        <p:nvSpPr>
          <p:cNvPr id="8" name="TextBox 7"/>
          <p:cNvSpPr txBox="1"/>
          <p:nvPr/>
        </p:nvSpPr>
        <p:spPr>
          <a:xfrm>
            <a:off x="222173" y="5096615"/>
            <a:ext cx="2057551" cy="369332"/>
          </a:xfrm>
          <a:prstGeom prst="rect">
            <a:avLst/>
          </a:prstGeom>
          <a:noFill/>
        </p:spPr>
        <p:txBody>
          <a:bodyPr wrap="none" rtlCol="0">
            <a:spAutoFit/>
          </a:bodyPr>
          <a:lstStyle/>
          <a:p>
            <a:r>
              <a:rPr lang="en-US" b="1" dirty="0" smtClean="0"/>
              <a:t>Habitat Spaces Key:</a:t>
            </a:r>
            <a:endParaRPr lang="en-US" b="1" dirty="0"/>
          </a:p>
        </p:txBody>
      </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022675">
            <a:off x="4872572" y="2188086"/>
            <a:ext cx="1185880" cy="790587"/>
          </a:xfrm>
          <a:prstGeom prst="rect">
            <a:avLst/>
          </a:prstGeom>
        </p:spPr>
      </p:pic>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022675">
            <a:off x="4872572" y="1875937"/>
            <a:ext cx="1185880" cy="790587"/>
          </a:xfrm>
          <a:prstGeom prst="rect">
            <a:avLst/>
          </a:prstGeom>
        </p:spPr>
      </p:pic>
      <p:sp>
        <p:nvSpPr>
          <p:cNvPr id="12" name="TextBox 11"/>
          <p:cNvSpPr txBox="1"/>
          <p:nvPr/>
        </p:nvSpPr>
        <p:spPr>
          <a:xfrm>
            <a:off x="6168528" y="2312577"/>
            <a:ext cx="2670672" cy="646331"/>
          </a:xfrm>
          <a:prstGeom prst="rect">
            <a:avLst/>
          </a:prstGeom>
          <a:solidFill>
            <a:srgbClr val="FFFF00"/>
          </a:solidFill>
          <a:ln>
            <a:solidFill>
              <a:schemeClr val="tx1"/>
            </a:solidFill>
          </a:ln>
        </p:spPr>
        <p:txBody>
          <a:bodyPr wrap="square" rtlCol="0">
            <a:spAutoFit/>
          </a:bodyPr>
          <a:lstStyle/>
          <a:p>
            <a:r>
              <a:rPr lang="en-US" dirty="0" smtClean="0"/>
              <a:t>Each space can hold 2 plants.</a:t>
            </a:r>
          </a:p>
        </p:txBody>
      </p:sp>
      <p:pic>
        <p:nvPicPr>
          <p:cNvPr id="51" name="Picture 50"/>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022675">
            <a:off x="375080" y="2815246"/>
            <a:ext cx="1185880" cy="79058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05" y="2733186"/>
            <a:ext cx="721598" cy="71740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5520" y="2108300"/>
            <a:ext cx="721598" cy="717409"/>
          </a:xfrm>
          <a:prstGeom prst="rect">
            <a:avLst/>
          </a:prstGeom>
        </p:spPr>
      </p:pic>
      <p:sp>
        <p:nvSpPr>
          <p:cNvPr id="19" name="TextBox 18"/>
          <p:cNvSpPr txBox="1"/>
          <p:nvPr/>
        </p:nvSpPr>
        <p:spPr>
          <a:xfrm>
            <a:off x="22486" y="973273"/>
            <a:ext cx="2670672" cy="646331"/>
          </a:xfrm>
          <a:prstGeom prst="rect">
            <a:avLst/>
          </a:prstGeom>
          <a:solidFill>
            <a:srgbClr val="FFFF00"/>
          </a:solidFill>
          <a:ln>
            <a:solidFill>
              <a:schemeClr val="tx1"/>
            </a:solidFill>
          </a:ln>
        </p:spPr>
        <p:txBody>
          <a:bodyPr wrap="square" rtlCol="0">
            <a:spAutoFit/>
          </a:bodyPr>
          <a:lstStyle/>
          <a:p>
            <a:r>
              <a:rPr lang="en-US" dirty="0" smtClean="0"/>
              <a:t>Only a single plant type can be placed on a space.</a:t>
            </a:r>
            <a:endParaRPr lang="en-US" dirty="0"/>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5561" y="2108300"/>
            <a:ext cx="721598" cy="717409"/>
          </a:xfrm>
          <a:prstGeom prst="rect">
            <a:avLst/>
          </a:prstGeom>
        </p:spPr>
      </p:pic>
      <p:sp>
        <p:nvSpPr>
          <p:cNvPr id="25" name="Multiply 24"/>
          <p:cNvSpPr/>
          <p:nvPr/>
        </p:nvSpPr>
        <p:spPr>
          <a:xfrm>
            <a:off x="100767" y="2369804"/>
            <a:ext cx="1526482" cy="1526482"/>
          </a:xfrm>
          <a:prstGeom prst="mathMultiply">
            <a:avLst>
              <a:gd name="adj1" fmla="val 6039"/>
            </a:avLst>
          </a:prstGeom>
          <a:solidFill>
            <a:srgbClr val="DD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19" idx="2"/>
          </p:cNvCxnSpPr>
          <p:nvPr/>
        </p:nvCxnSpPr>
        <p:spPr>
          <a:xfrm>
            <a:off x="1357822" y="1619604"/>
            <a:ext cx="1224080" cy="52920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168528" y="2997817"/>
            <a:ext cx="2670672" cy="923330"/>
          </a:xfrm>
          <a:prstGeom prst="rect">
            <a:avLst/>
          </a:prstGeom>
          <a:solidFill>
            <a:srgbClr val="FFFF00"/>
          </a:solidFill>
          <a:ln>
            <a:solidFill>
              <a:schemeClr val="tx1"/>
            </a:solidFill>
          </a:ln>
        </p:spPr>
        <p:txBody>
          <a:bodyPr wrap="square" rtlCol="0">
            <a:spAutoFit/>
          </a:bodyPr>
          <a:lstStyle/>
          <a:p>
            <a:r>
              <a:rPr lang="en-US" dirty="0"/>
              <a:t>When two plants of the same type are placed on a space, they reproduce.</a:t>
            </a:r>
          </a:p>
        </p:txBody>
      </p:sp>
      <p:cxnSp>
        <p:nvCxnSpPr>
          <p:cNvPr id="31" name="Straight Arrow Connector 30"/>
          <p:cNvCxnSpPr>
            <a:endCxn id="11" idx="2"/>
          </p:cNvCxnSpPr>
          <p:nvPr/>
        </p:nvCxnSpPr>
        <p:spPr>
          <a:xfrm flipH="1" flipV="1">
            <a:off x="5640586" y="2625640"/>
            <a:ext cx="539540" cy="58489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rotWithShape="1">
          <a:blip r:embed="rId5"/>
          <a:srcRect r="67509"/>
          <a:stretch/>
        </p:blipFill>
        <p:spPr>
          <a:xfrm>
            <a:off x="6705600" y="4166282"/>
            <a:ext cx="2412936" cy="2463118"/>
          </a:xfrm>
          <a:prstGeom prst="rect">
            <a:avLst/>
          </a:prstGeom>
        </p:spPr>
      </p:pic>
      <p:sp>
        <p:nvSpPr>
          <p:cNvPr id="44" name="Right Arrow 43"/>
          <p:cNvSpPr/>
          <p:nvPr/>
        </p:nvSpPr>
        <p:spPr>
          <a:xfrm>
            <a:off x="6181595" y="4599191"/>
            <a:ext cx="609600" cy="36261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6172200" y="4876800"/>
            <a:ext cx="609600" cy="36261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6170364" y="5162841"/>
            <a:ext cx="609600" cy="36261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6170364" y="5589281"/>
            <a:ext cx="609600" cy="36261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022675">
            <a:off x="3694689" y="532330"/>
            <a:ext cx="1185880" cy="790587"/>
          </a:xfrm>
          <a:prstGeom prst="rect">
            <a:avLst/>
          </a:prstGeom>
        </p:spPr>
      </p:pic>
      <p:pic>
        <p:nvPicPr>
          <p:cNvPr id="50" name="Picture 4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022675">
            <a:off x="3721655" y="827748"/>
            <a:ext cx="1185880" cy="790587"/>
          </a:xfrm>
          <a:prstGeom prst="rect">
            <a:avLst/>
          </a:prstGeom>
        </p:spPr>
      </p:pic>
      <p:grpSp>
        <p:nvGrpSpPr>
          <p:cNvPr id="9" name="Group 8"/>
          <p:cNvGrpSpPr/>
          <p:nvPr/>
        </p:nvGrpSpPr>
        <p:grpSpPr>
          <a:xfrm>
            <a:off x="3840898" y="1551722"/>
            <a:ext cx="3282284" cy="1796597"/>
            <a:chOff x="3840898" y="1551722"/>
            <a:chExt cx="3282284" cy="1796597"/>
          </a:xfrm>
        </p:grpSpPr>
        <p:sp>
          <p:nvSpPr>
            <p:cNvPr id="2" name="Frame 1"/>
            <p:cNvSpPr/>
            <p:nvPr/>
          </p:nvSpPr>
          <p:spPr>
            <a:xfrm>
              <a:off x="3840898" y="1551722"/>
              <a:ext cx="3282284" cy="1796597"/>
            </a:xfrm>
            <a:prstGeom prst="frame">
              <a:avLst>
                <a:gd name="adj1" fmla="val 24509"/>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4" name="Rectangle 3"/>
            <p:cNvSpPr/>
            <p:nvPr/>
          </p:nvSpPr>
          <p:spPr>
            <a:xfrm>
              <a:off x="4648641" y="1580654"/>
              <a:ext cx="1692578" cy="369332"/>
            </a:xfrm>
            <a:prstGeom prst="rect">
              <a:avLst/>
            </a:prstGeom>
          </p:spPr>
          <p:txBody>
            <a:bodyPr wrap="none">
              <a:spAutoFit/>
            </a:bodyPr>
            <a:lstStyle/>
            <a:p>
              <a:pPr algn="ctr"/>
              <a:r>
                <a:rPr lang="en-US" dirty="0"/>
                <a:t>Adjacent spaces</a:t>
              </a:r>
            </a:p>
          </p:txBody>
        </p:sp>
      </p:grpSp>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022675">
            <a:off x="4774566" y="5715215"/>
            <a:ext cx="1185880" cy="790587"/>
          </a:xfrm>
          <a:prstGeom prst="rect">
            <a:avLst/>
          </a:prstGeom>
        </p:spPr>
      </p:pic>
    </p:spTree>
    <p:extLst>
      <p:ext uri="{BB962C8B-B14F-4D97-AF65-F5344CB8AC3E}">
        <p14:creationId xmlns:p14="http://schemas.microsoft.com/office/powerpoint/2010/main" val="100390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8.33333E-7 -2.22222E-6 L 0.01719 -0.43541 " pathEditMode="relative" rAng="0" ptsTypes="AA">
                                      <p:cBhvr>
                                        <p:cTn id="74" dur="2000" fill="hold"/>
                                        <p:tgtEl>
                                          <p:spTgt spid="21"/>
                                        </p:tgtEl>
                                        <p:attrNameLst>
                                          <p:attrName>ppt_x</p:attrName>
                                          <p:attrName>ppt_y</p:attrName>
                                        </p:attrNameLst>
                                      </p:cBhvr>
                                      <p:rCtr x="851" y="-21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5" grpId="0" animBg="1"/>
      <p:bldP spid="30" grpId="0" animBg="1"/>
      <p:bldP spid="44" grpId="0" animBg="1"/>
      <p:bldP spid="36" grpId="0" animBg="1"/>
      <p:bldP spid="37"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38300"/>
            <a:ext cx="7886700" cy="4351338"/>
          </a:xfrm>
        </p:spPr>
        <p:txBody>
          <a:bodyPr/>
          <a:lstStyle/>
          <a:p>
            <a:r>
              <a:rPr lang="en-US" dirty="0"/>
              <a:t>Two </a:t>
            </a:r>
            <a:r>
              <a:rPr lang="en-US" dirty="0" smtClean="0"/>
              <a:t>non-native </a:t>
            </a:r>
            <a:r>
              <a:rPr lang="en-US" dirty="0"/>
              <a:t>species were in the game. </a:t>
            </a:r>
            <a:endParaRPr lang="en-US" dirty="0" smtClean="0"/>
          </a:p>
          <a:p>
            <a:pPr lvl="1"/>
            <a:r>
              <a:rPr lang="en-US" dirty="0" smtClean="0"/>
              <a:t>Were they both successful?</a:t>
            </a:r>
            <a:endParaRPr lang="en-US" dirty="0"/>
          </a:p>
          <a:p>
            <a:pPr lvl="1">
              <a:spcAft>
                <a:spcPts val="1200"/>
              </a:spcAft>
            </a:pPr>
            <a:r>
              <a:rPr lang="en-US" dirty="0" smtClean="0"/>
              <a:t>Why do you think this was?</a:t>
            </a:r>
            <a:endParaRPr lang="en-US" dirty="0"/>
          </a:p>
          <a:p>
            <a:pPr>
              <a:spcAft>
                <a:spcPts val="1200"/>
              </a:spcAft>
            </a:pPr>
            <a:r>
              <a:rPr lang="en-US" dirty="0" smtClean="0"/>
              <a:t>How did the invasive plant species outcompete the other plants?</a:t>
            </a:r>
          </a:p>
          <a:p>
            <a:pPr lvl="0">
              <a:spcAft>
                <a:spcPts val="1200"/>
              </a:spcAft>
            </a:pPr>
            <a:r>
              <a:rPr lang="en-US" dirty="0"/>
              <a:t>How might climate change impact the reproductive success of the different plant types?</a:t>
            </a:r>
          </a:p>
          <a:p>
            <a:endParaRPr lang="en-US" dirty="0"/>
          </a:p>
          <a:p>
            <a:endParaRPr lang="en-US" dirty="0"/>
          </a:p>
        </p:txBody>
      </p:sp>
      <p:sp>
        <p:nvSpPr>
          <p:cNvPr id="5" name="Title 1"/>
          <p:cNvSpPr txBox="1">
            <a:spLocks/>
          </p:cNvSpPr>
          <p:nvPr/>
        </p:nvSpPr>
        <p:spPr>
          <a:xfrm>
            <a:off x="390525" y="312737"/>
            <a:ext cx="836295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a:lstStyle>
          <a:p>
            <a:r>
              <a:rPr lang="en-US" sz="3200" dirty="0" smtClean="0"/>
              <a:t>Do all introduced organisms become invasive?</a:t>
            </a:r>
            <a:endParaRPr lang="en-US" sz="3200" dirty="0"/>
          </a:p>
        </p:txBody>
      </p:sp>
    </p:spTree>
    <p:extLst>
      <p:ext uri="{BB962C8B-B14F-4D97-AF65-F5344CB8AC3E}">
        <p14:creationId xmlns:p14="http://schemas.microsoft.com/office/powerpoint/2010/main" val="2750080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312737"/>
            <a:ext cx="8362950" cy="1325563"/>
          </a:xfrm>
        </p:spPr>
        <p:txBody>
          <a:bodyPr>
            <a:normAutofit/>
          </a:bodyPr>
          <a:lstStyle/>
          <a:p>
            <a:r>
              <a:rPr lang="en-US" sz="3200" dirty="0" smtClean="0"/>
              <a:t>Do all introduced organisms become invasive?</a:t>
            </a:r>
            <a:endParaRPr lang="en-US" sz="3200" dirty="0"/>
          </a:p>
        </p:txBody>
      </p:sp>
      <p:sp>
        <p:nvSpPr>
          <p:cNvPr id="3" name="Content Placeholder 2"/>
          <p:cNvSpPr>
            <a:spLocks noGrp="1"/>
          </p:cNvSpPr>
          <p:nvPr>
            <p:ph idx="1"/>
          </p:nvPr>
        </p:nvSpPr>
        <p:spPr>
          <a:xfrm>
            <a:off x="381000" y="1600200"/>
            <a:ext cx="8610600" cy="4351338"/>
          </a:xfrm>
        </p:spPr>
        <p:txBody>
          <a:bodyPr>
            <a:normAutofit/>
          </a:bodyPr>
          <a:lstStyle/>
          <a:p>
            <a:r>
              <a:rPr lang="en-US" sz="2800" dirty="0" smtClean="0"/>
              <a:t>No. In general, about </a:t>
            </a:r>
            <a:r>
              <a:rPr lang="en-US" sz="2800" dirty="0"/>
              <a:t>1 of every 1000 non-native plants actually becomes an invasive </a:t>
            </a:r>
            <a:r>
              <a:rPr lang="en-US" sz="2800" dirty="0" smtClean="0"/>
              <a:t>pest (but there are exceptions!)</a:t>
            </a:r>
          </a:p>
          <a:p>
            <a:r>
              <a:rPr lang="en-US" dirty="0"/>
              <a:t>T</a:t>
            </a:r>
            <a:r>
              <a:rPr lang="en-US" sz="2800" dirty="0" smtClean="0"/>
              <a:t>he </a:t>
            </a:r>
            <a:r>
              <a:rPr lang="en-US" sz="2800" b="1" dirty="0"/>
              <a:t>“ten-ten-ten </a:t>
            </a:r>
            <a:r>
              <a:rPr lang="en-US" sz="2800" b="1" dirty="0" smtClean="0"/>
              <a:t>rule” </a:t>
            </a:r>
          </a:p>
          <a:p>
            <a:pPr lvl="1"/>
            <a:r>
              <a:rPr lang="en-US" sz="2400" dirty="0" smtClean="0"/>
              <a:t>One </a:t>
            </a:r>
            <a:r>
              <a:rPr lang="en-US" sz="2400" dirty="0"/>
              <a:t>of every ten imported plants </a:t>
            </a:r>
            <a:r>
              <a:rPr lang="en-US" sz="2400" b="1" dirty="0"/>
              <a:t>appears in the </a:t>
            </a:r>
            <a:r>
              <a:rPr lang="en-US" sz="2400" b="1" dirty="0" smtClean="0"/>
              <a:t>wild</a:t>
            </a:r>
            <a:endParaRPr lang="en-US" sz="2400" dirty="0" smtClean="0"/>
          </a:p>
          <a:p>
            <a:pPr lvl="1"/>
            <a:r>
              <a:rPr lang="en-US" sz="2400" dirty="0" smtClean="0"/>
              <a:t>One </a:t>
            </a:r>
            <a:r>
              <a:rPr lang="en-US" sz="2400" dirty="0"/>
              <a:t>of those ten introduced plants </a:t>
            </a:r>
            <a:r>
              <a:rPr lang="en-US" sz="2400" b="1" dirty="0"/>
              <a:t>becomes established in an </a:t>
            </a:r>
            <a:r>
              <a:rPr lang="en-US" sz="2400" b="1" dirty="0" smtClean="0"/>
              <a:t>ecosystem</a:t>
            </a:r>
            <a:endParaRPr lang="en-US" sz="2400" dirty="0" smtClean="0"/>
          </a:p>
          <a:p>
            <a:pPr lvl="1"/>
            <a:r>
              <a:rPr lang="en-US" sz="2400" dirty="0" smtClean="0"/>
              <a:t>One </a:t>
            </a:r>
            <a:r>
              <a:rPr lang="en-US" sz="2400" dirty="0"/>
              <a:t>of those ten established plants actually </a:t>
            </a:r>
            <a:r>
              <a:rPr lang="en-US" sz="2400" b="1" dirty="0" smtClean="0"/>
              <a:t>becomes </a:t>
            </a:r>
            <a:r>
              <a:rPr lang="en-US" sz="2400" b="1" dirty="0"/>
              <a:t>a </a:t>
            </a:r>
            <a:r>
              <a:rPr lang="en-US" sz="2400" b="1" dirty="0" smtClean="0"/>
              <a:t>pest</a:t>
            </a:r>
            <a:endParaRPr lang="en-US" sz="2400" dirty="0" smtClean="0"/>
          </a:p>
        </p:txBody>
      </p:sp>
      <p:sp>
        <p:nvSpPr>
          <p:cNvPr id="4" name="TextBox 3"/>
          <p:cNvSpPr txBox="1"/>
          <p:nvPr/>
        </p:nvSpPr>
        <p:spPr>
          <a:xfrm>
            <a:off x="3920792" y="4953000"/>
            <a:ext cx="4800599" cy="523220"/>
          </a:xfrm>
          <a:prstGeom prst="rect">
            <a:avLst/>
          </a:prstGeom>
          <a:noFill/>
        </p:spPr>
        <p:txBody>
          <a:bodyPr wrap="square" rtlCol="0">
            <a:spAutoFit/>
          </a:bodyPr>
          <a:lstStyle/>
          <a:p>
            <a:r>
              <a:rPr lang="en-US" sz="1400" dirty="0" smtClean="0"/>
              <a:t>From </a:t>
            </a:r>
            <a:r>
              <a:rPr lang="en-US" sz="1400" i="1" dirty="0"/>
              <a:t>Allyson </a:t>
            </a:r>
            <a:r>
              <a:rPr lang="en-US" sz="1400" i="1" dirty="0" err="1"/>
              <a:t>Muth</a:t>
            </a:r>
            <a:r>
              <a:rPr lang="en-US" sz="1400" i="1" dirty="0"/>
              <a:t>, Forest Stewardship Program Associate, Penn State Department of Ecosystem Science and Management</a:t>
            </a:r>
            <a:r>
              <a:rPr lang="en-US" sz="1400" dirty="0" smtClean="0"/>
              <a:t> </a:t>
            </a:r>
            <a:endParaRPr lang="en-US" sz="1400" dirty="0"/>
          </a:p>
        </p:txBody>
      </p:sp>
    </p:spTree>
    <p:extLst>
      <p:ext uri="{BB962C8B-B14F-4D97-AF65-F5344CB8AC3E}">
        <p14:creationId xmlns:p14="http://schemas.microsoft.com/office/powerpoint/2010/main" val="2470621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invasive species so successful?</a:t>
            </a:r>
            <a:endParaRPr lang="en-US" dirty="0"/>
          </a:p>
        </p:txBody>
      </p:sp>
      <p:sp>
        <p:nvSpPr>
          <p:cNvPr id="3" name="Content Placeholder 2"/>
          <p:cNvSpPr>
            <a:spLocks noGrp="1"/>
          </p:cNvSpPr>
          <p:nvPr>
            <p:ph idx="1"/>
          </p:nvPr>
        </p:nvSpPr>
        <p:spPr>
          <a:xfrm>
            <a:off x="628650" y="1600200"/>
            <a:ext cx="7886700" cy="4351338"/>
          </a:xfrm>
        </p:spPr>
        <p:txBody>
          <a:bodyPr/>
          <a:lstStyle/>
          <a:p>
            <a:pPr marL="0" indent="0">
              <a:buNone/>
            </a:pPr>
            <a:r>
              <a:rPr lang="en-US" dirty="0" smtClean="0"/>
              <a:t>We don’t fully know the answer.</a:t>
            </a:r>
          </a:p>
          <a:p>
            <a:endParaRPr lang="en-US" dirty="0"/>
          </a:p>
        </p:txBody>
      </p:sp>
      <p:sp>
        <p:nvSpPr>
          <p:cNvPr id="4" name="TextBox 3"/>
          <p:cNvSpPr txBox="1"/>
          <p:nvPr/>
        </p:nvSpPr>
        <p:spPr>
          <a:xfrm>
            <a:off x="3677199" y="2117443"/>
            <a:ext cx="1871859" cy="523220"/>
          </a:xfrm>
          <a:prstGeom prst="rect">
            <a:avLst/>
          </a:prstGeom>
          <a:noFill/>
        </p:spPr>
        <p:txBody>
          <a:bodyPr wrap="none" rtlCol="0">
            <a:spAutoFit/>
          </a:bodyPr>
          <a:lstStyle/>
          <a:p>
            <a:r>
              <a:rPr lang="en-US" sz="2800" u="sng" dirty="0" smtClean="0"/>
              <a:t>Possibilities</a:t>
            </a:r>
            <a:endParaRPr lang="en-US" sz="2400" u="sng" dirty="0"/>
          </a:p>
        </p:txBody>
      </p:sp>
      <p:sp>
        <p:nvSpPr>
          <p:cNvPr id="10" name="Rounded Rectangle 9"/>
          <p:cNvSpPr/>
          <p:nvPr/>
        </p:nvSpPr>
        <p:spPr>
          <a:xfrm>
            <a:off x="228600" y="2667000"/>
            <a:ext cx="2834640" cy="2560320"/>
          </a:xfrm>
          <a:prstGeom prst="roundRect">
            <a:avLst>
              <a:gd name="adj" fmla="val 724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Rectangle 4"/>
          <p:cNvSpPr/>
          <p:nvPr/>
        </p:nvSpPr>
        <p:spPr>
          <a:xfrm>
            <a:off x="290643" y="3124200"/>
            <a:ext cx="2728517" cy="2031325"/>
          </a:xfrm>
          <a:prstGeom prst="rect">
            <a:avLst/>
          </a:prstGeom>
        </p:spPr>
        <p:txBody>
          <a:bodyPr wrap="square">
            <a:spAutoFit/>
          </a:bodyPr>
          <a:lstStyle/>
          <a:p>
            <a:pPr marL="285750" lvl="1" indent="-285750">
              <a:buFont typeface="Arial" panose="020B0604020202020204" pitchFamily="34" charset="0"/>
              <a:buChar char="•"/>
            </a:pPr>
            <a:r>
              <a:rPr lang="en-US" dirty="0"/>
              <a:t>Tolerant to wide range of conditions?</a:t>
            </a:r>
          </a:p>
          <a:p>
            <a:pPr marL="285750" lvl="1" indent="-285750">
              <a:buFont typeface="Arial" panose="020B0604020202020204" pitchFamily="34" charset="0"/>
              <a:buChar char="•"/>
            </a:pPr>
            <a:r>
              <a:rPr lang="en-US" dirty="0"/>
              <a:t>Produces lots of seeds or eggs?</a:t>
            </a:r>
          </a:p>
          <a:p>
            <a:pPr marL="285750" lvl="1" indent="-285750">
              <a:buFont typeface="Arial" panose="020B0604020202020204" pitchFamily="34" charset="0"/>
              <a:buChar char="•"/>
            </a:pPr>
            <a:r>
              <a:rPr lang="en-US" dirty="0"/>
              <a:t>Disperses itself with ease?</a:t>
            </a:r>
          </a:p>
          <a:p>
            <a:pPr marL="285750" lvl="1" indent="-285750">
              <a:buFont typeface="Arial" panose="020B0604020202020204" pitchFamily="34" charset="0"/>
              <a:buChar char="•"/>
            </a:pPr>
            <a:r>
              <a:rPr lang="en-US" dirty="0"/>
              <a:t>Reproduces quickly? </a:t>
            </a:r>
          </a:p>
        </p:txBody>
      </p:sp>
      <p:sp>
        <p:nvSpPr>
          <p:cNvPr id="11" name="Rounded Rectangle 10"/>
          <p:cNvSpPr/>
          <p:nvPr/>
        </p:nvSpPr>
        <p:spPr>
          <a:xfrm>
            <a:off x="3174502" y="2667000"/>
            <a:ext cx="2834640" cy="2560320"/>
          </a:xfrm>
          <a:prstGeom prst="roundRect">
            <a:avLst>
              <a:gd name="adj" fmla="val 709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Rectangle 5"/>
          <p:cNvSpPr/>
          <p:nvPr/>
        </p:nvSpPr>
        <p:spPr>
          <a:xfrm>
            <a:off x="3257266" y="3124200"/>
            <a:ext cx="2686334" cy="2031325"/>
          </a:xfrm>
          <a:prstGeom prst="rect">
            <a:avLst/>
          </a:prstGeom>
        </p:spPr>
        <p:txBody>
          <a:bodyPr wrap="square">
            <a:spAutoFit/>
          </a:bodyPr>
          <a:lstStyle/>
          <a:p>
            <a:pPr marL="285750" lvl="1" indent="-285750">
              <a:buFont typeface="Arial" panose="020B0604020202020204" pitchFamily="34" charset="0"/>
              <a:buChar char="•"/>
            </a:pPr>
            <a:r>
              <a:rPr lang="en-US" dirty="0"/>
              <a:t>No natural </a:t>
            </a:r>
            <a:r>
              <a:rPr lang="en-US" dirty="0" smtClean="0"/>
              <a:t>enemies in new habitat?</a:t>
            </a:r>
          </a:p>
          <a:p>
            <a:pPr marL="285750" lvl="1" indent="-285750">
              <a:buFont typeface="Arial" panose="020B0604020202020204" pitchFamily="34" charset="0"/>
              <a:buChar char="•"/>
            </a:pPr>
            <a:r>
              <a:rPr lang="en-US" dirty="0" smtClean="0"/>
              <a:t>Escape from former specialist enemies?</a:t>
            </a:r>
            <a:endParaRPr lang="en-US" dirty="0"/>
          </a:p>
          <a:p>
            <a:pPr marL="285750" lvl="1" indent="-285750">
              <a:buFont typeface="Arial" panose="020B0604020202020204" pitchFamily="34" charset="0"/>
              <a:buChar char="•"/>
            </a:pPr>
            <a:r>
              <a:rPr lang="en-US" dirty="0"/>
              <a:t>Not susceptible to diseases in the new habitat?</a:t>
            </a:r>
          </a:p>
        </p:txBody>
      </p:sp>
      <p:sp>
        <p:nvSpPr>
          <p:cNvPr id="7" name="Rectangle 6"/>
          <p:cNvSpPr/>
          <p:nvPr/>
        </p:nvSpPr>
        <p:spPr>
          <a:xfrm>
            <a:off x="390544" y="2760170"/>
            <a:ext cx="2510752" cy="400110"/>
          </a:xfrm>
          <a:prstGeom prst="rect">
            <a:avLst/>
          </a:prstGeom>
        </p:spPr>
        <p:txBody>
          <a:bodyPr wrap="none">
            <a:spAutoFit/>
          </a:bodyPr>
          <a:lstStyle/>
          <a:p>
            <a:r>
              <a:rPr lang="en-US" sz="2000" b="1" dirty="0" smtClean="0"/>
              <a:t>Having adaptive </a:t>
            </a:r>
            <a:r>
              <a:rPr lang="en-US" sz="2000" b="1" dirty="0"/>
              <a:t>traits</a:t>
            </a:r>
          </a:p>
        </p:txBody>
      </p:sp>
      <p:sp>
        <p:nvSpPr>
          <p:cNvPr id="8" name="Rectangle 7"/>
          <p:cNvSpPr/>
          <p:nvPr/>
        </p:nvSpPr>
        <p:spPr>
          <a:xfrm>
            <a:off x="3174501" y="2762461"/>
            <a:ext cx="2920030" cy="400110"/>
          </a:xfrm>
          <a:prstGeom prst="rect">
            <a:avLst/>
          </a:prstGeom>
        </p:spPr>
        <p:txBody>
          <a:bodyPr wrap="none">
            <a:spAutoFit/>
          </a:bodyPr>
          <a:lstStyle/>
          <a:p>
            <a:r>
              <a:rPr lang="en-US" sz="2000" b="1" dirty="0" smtClean="0"/>
              <a:t>Lack </a:t>
            </a:r>
            <a:r>
              <a:rPr lang="en-US" sz="2000" b="1" dirty="0"/>
              <a:t>of selection pressure</a:t>
            </a:r>
          </a:p>
        </p:txBody>
      </p:sp>
      <p:sp>
        <p:nvSpPr>
          <p:cNvPr id="12" name="Rounded Rectangle 11"/>
          <p:cNvSpPr/>
          <p:nvPr/>
        </p:nvSpPr>
        <p:spPr>
          <a:xfrm>
            <a:off x="6096000" y="2667000"/>
            <a:ext cx="2834640" cy="2560320"/>
          </a:xfrm>
          <a:prstGeom prst="roundRect">
            <a:avLst>
              <a:gd name="adj" fmla="val 720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Rectangle 8"/>
          <p:cNvSpPr/>
          <p:nvPr/>
        </p:nvSpPr>
        <p:spPr>
          <a:xfrm>
            <a:off x="6548216" y="2760170"/>
            <a:ext cx="1930208" cy="400110"/>
          </a:xfrm>
          <a:prstGeom prst="rect">
            <a:avLst/>
          </a:prstGeom>
        </p:spPr>
        <p:txBody>
          <a:bodyPr wrap="none">
            <a:spAutoFit/>
          </a:bodyPr>
          <a:lstStyle/>
          <a:p>
            <a:r>
              <a:rPr lang="en-US" sz="2000" b="1" dirty="0" smtClean="0"/>
              <a:t>Something else?</a:t>
            </a:r>
            <a:endParaRPr lang="en-US" sz="2000" b="1" dirty="0"/>
          </a:p>
        </p:txBody>
      </p:sp>
    </p:spTree>
    <p:extLst>
      <p:ext uri="{BB962C8B-B14F-4D97-AF65-F5344CB8AC3E}">
        <p14:creationId xmlns:p14="http://schemas.microsoft.com/office/powerpoint/2010/main" val="401867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15133</TotalTime>
  <Words>1176</Words>
  <Application>Microsoft Office PowerPoint</Application>
  <PresentationFormat>On-screen Show (4:3)</PresentationFormat>
  <Paragraphs>152</Paragraphs>
  <Slides>20</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vt:lpstr>
      <vt:lpstr>Calibri</vt:lpstr>
      <vt:lpstr>Times New Roman</vt:lpstr>
      <vt:lpstr>Wingdings</vt:lpstr>
      <vt:lpstr>Office Theme</vt:lpstr>
      <vt:lpstr>Adaptive Traits and  Invasive Species</vt:lpstr>
      <vt:lpstr>PowerPoint Presentation</vt:lpstr>
      <vt:lpstr>How to play</vt:lpstr>
      <vt:lpstr>To get started…</vt:lpstr>
      <vt:lpstr>Instructions</vt:lpstr>
      <vt:lpstr>PowerPoint Presentation</vt:lpstr>
      <vt:lpstr>PowerPoint Presentation</vt:lpstr>
      <vt:lpstr>Do all introduced organisms become invasive?</vt:lpstr>
      <vt:lpstr>Why are invasive species so successful?</vt:lpstr>
      <vt:lpstr>PowerPoint Presentation</vt:lpstr>
      <vt:lpstr>Are all traits adaptive?</vt:lpstr>
      <vt:lpstr>Selection Pressure</vt:lpstr>
      <vt:lpstr>Defining Three Types of Adaptive Traits</vt:lpstr>
      <vt:lpstr>Invasive species can act as selection pressure!</vt:lpstr>
      <vt:lpstr>Morphological Adaptations</vt:lpstr>
      <vt:lpstr>Physiological Adaptations</vt:lpstr>
      <vt:lpstr>Behavioral Adaptations</vt:lpstr>
      <vt:lpstr>Invasion of the Snakehead</vt:lpstr>
      <vt:lpstr>Review Snakehead Adaptations</vt:lpstr>
      <vt:lpstr>Now it’s your turn to build a Super Competitor…</vt:lpstr>
    </vt:vector>
  </TitlesOfParts>
  <Company>BSE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Engineering</dc:title>
  <dc:creator>Joe Luck</dc:creator>
  <cp:lastModifiedBy>Erin Ingram</cp:lastModifiedBy>
  <cp:revision>233</cp:revision>
  <cp:lastPrinted>2013-10-14T14:56:14Z</cp:lastPrinted>
  <dcterms:created xsi:type="dcterms:W3CDTF">2012-08-23T21:49:41Z</dcterms:created>
  <dcterms:modified xsi:type="dcterms:W3CDTF">2017-04-28T16:01:16Z</dcterms:modified>
</cp:coreProperties>
</file>