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3"/>
  </p:notesMasterIdLst>
  <p:handoutMasterIdLst>
    <p:handoutMasterId r:id="rId14"/>
  </p:handoutMasterIdLst>
  <p:sldIdLst>
    <p:sldId id="341" r:id="rId2"/>
    <p:sldId id="348" r:id="rId3"/>
    <p:sldId id="349" r:id="rId4"/>
    <p:sldId id="351" r:id="rId5"/>
    <p:sldId id="350" r:id="rId6"/>
    <p:sldId id="352" r:id="rId7"/>
    <p:sldId id="344" r:id="rId8"/>
    <p:sldId id="353" r:id="rId9"/>
    <p:sldId id="346" r:id="rId10"/>
    <p:sldId id="354" r:id="rId11"/>
    <p:sldId id="347" r:id="rId12"/>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0200"/>
    <a:srgbClr val="DD0000"/>
    <a:srgbClr val="9E0D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72851" autoAdjust="0"/>
  </p:normalViewPr>
  <p:slideViewPr>
    <p:cSldViewPr>
      <p:cViewPr varScale="1">
        <p:scale>
          <a:sx n="88" d="100"/>
          <a:sy n="88" d="100"/>
        </p:scale>
        <p:origin x="1260"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07F6A8DD-28AD-4240-9D0E-B255B6D69268}" type="datetimeFigureOut">
              <a:rPr lang="en-US" smtClean="0"/>
              <a:t>4/28/2017</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B9132BEB-F840-4647-A86B-8164791D1702}" type="slidenum">
              <a:rPr lang="en-US" smtClean="0"/>
              <a:t>‹#›</a:t>
            </a:fld>
            <a:endParaRPr lang="en-US"/>
          </a:p>
        </p:txBody>
      </p:sp>
    </p:spTree>
    <p:extLst>
      <p:ext uri="{BB962C8B-B14F-4D97-AF65-F5344CB8AC3E}">
        <p14:creationId xmlns:p14="http://schemas.microsoft.com/office/powerpoint/2010/main" val="920899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3E63F286-2452-4402-B6EC-78384F9AA375}" type="datetimeFigureOut">
              <a:rPr lang="en-US" smtClean="0"/>
              <a:t>4/28/2017</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5CEA918C-9457-474F-8392-648E597DAA3E}" type="slidenum">
              <a:rPr lang="en-US" smtClean="0"/>
              <a:t>‹#›</a:t>
            </a:fld>
            <a:endParaRPr lang="en-US"/>
          </a:p>
        </p:txBody>
      </p:sp>
    </p:spTree>
    <p:extLst>
      <p:ext uri="{BB962C8B-B14F-4D97-AF65-F5344CB8AC3E}">
        <p14:creationId xmlns:p14="http://schemas.microsoft.com/office/powerpoint/2010/main" val="1641713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Encourage students to jot down examples of each of these vocabulary words to help them remember what they look like in an argument. </a:t>
            </a:r>
          </a:p>
          <a:p>
            <a:pPr lvl="0"/>
            <a:r>
              <a:rPr lang="en-US" sz="1200" kern="1200" dirty="0" smtClean="0">
                <a:solidFill>
                  <a:schemeClr val="tx1"/>
                </a:solidFill>
                <a:effectLst/>
                <a:latin typeface="+mn-lt"/>
                <a:ea typeface="+mn-ea"/>
                <a:cs typeface="+mn-cs"/>
              </a:rPr>
              <a:t>Discuss which rebuttals were most effective and why.</a:t>
            </a:r>
          </a:p>
          <a:p>
            <a:pPr lvl="0"/>
            <a:r>
              <a:rPr lang="en-US" sz="1200" kern="1200" dirty="0" smtClean="0">
                <a:solidFill>
                  <a:schemeClr val="tx1"/>
                </a:solidFill>
                <a:effectLst/>
                <a:latin typeface="+mn-lt"/>
                <a:ea typeface="+mn-ea"/>
                <a:cs typeface="+mn-cs"/>
              </a:rPr>
              <a:t>Discuss when it is a good strategy to qualify a position or refute it entirely.</a:t>
            </a:r>
          </a:p>
        </p:txBody>
      </p:sp>
      <p:sp>
        <p:nvSpPr>
          <p:cNvPr id="4" name="Slide Number Placeholder 3"/>
          <p:cNvSpPr>
            <a:spLocks noGrp="1"/>
          </p:cNvSpPr>
          <p:nvPr>
            <p:ph type="sldNum" sz="quarter" idx="10"/>
          </p:nvPr>
        </p:nvSpPr>
        <p:spPr/>
        <p:txBody>
          <a:bodyPr/>
          <a:lstStyle/>
          <a:p>
            <a:fld id="{5CEA918C-9457-474F-8392-648E597DAA3E}" type="slidenum">
              <a:rPr lang="en-US" smtClean="0"/>
              <a:t>3</a:t>
            </a:fld>
            <a:endParaRPr lang="en-US"/>
          </a:p>
        </p:txBody>
      </p:sp>
    </p:spTree>
    <p:extLst>
      <p:ext uri="{BB962C8B-B14F-4D97-AF65-F5344CB8AC3E}">
        <p14:creationId xmlns:p14="http://schemas.microsoft.com/office/powerpoint/2010/main" val="2137826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70341-0E0B-436F-B88B-FD8919F756F0}"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321674737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70341-0E0B-436F-B88B-FD8919F756F0}"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659378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70341-0E0B-436F-B88B-FD8919F756F0}"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722823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A7B981-451A-4099-8BDA-665EC569731E}"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87F6F-17EA-41A7-86EF-F38DE7D45096}" type="slidenum">
              <a:rPr lang="en-US" smtClean="0"/>
              <a:t>‹#›</a:t>
            </a:fld>
            <a:endParaRPr lang="en-US"/>
          </a:p>
        </p:txBody>
      </p:sp>
    </p:spTree>
    <p:extLst>
      <p:ext uri="{BB962C8B-B14F-4D97-AF65-F5344CB8AC3E}">
        <p14:creationId xmlns:p14="http://schemas.microsoft.com/office/powerpoint/2010/main" val="380164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70341-0E0B-436F-B88B-FD8919F756F0}"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1459695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70341-0E0B-436F-B88B-FD8919F756F0}" type="datetimeFigureOut">
              <a:rPr lang="en-US" smtClean="0"/>
              <a:t>4/28/2017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3315935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70341-0E0B-436F-B88B-FD8919F756F0}" type="datetimeFigureOut">
              <a:rPr lang="en-US" smtClean="0"/>
              <a:t>4/28/2017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2656911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70341-0E0B-436F-B88B-FD8919F756F0}" type="datetimeFigureOut">
              <a:rPr lang="en-US" smtClean="0"/>
              <a:t>4/28/2017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2212326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70341-0E0B-436F-B88B-FD8919F756F0}" type="datetimeFigureOut">
              <a:rPr lang="en-US" smtClean="0"/>
              <a:t>4/28/2017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1736088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70341-0E0B-436F-B88B-FD8919F756F0}" type="datetimeFigureOut">
              <a:rPr lang="en-US" smtClean="0"/>
              <a:t>4/28/2017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2924102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70341-0E0B-436F-B88B-FD8919F756F0}" type="datetimeFigureOut">
              <a:rPr lang="en-US" smtClean="0"/>
              <a:t>4/28/2017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2363256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8870341-0E0B-436F-B88B-FD8919F756F0}" type="datetimeFigureOut">
              <a:rPr lang="en-US" smtClean="0"/>
              <a:t>4/28/2017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4858BE0-16E5-4A39-963B-79D5FF644BAF}" type="slidenum">
              <a:rPr lang="en-US" smtClean="0"/>
              <a:t>‹#›</a:t>
            </a:fld>
            <a:endParaRPr lang="en-US"/>
          </a:p>
        </p:txBody>
      </p:sp>
      <p:sp>
        <p:nvSpPr>
          <p:cNvPr id="8" name="Rectangle 7"/>
          <p:cNvSpPr/>
          <p:nvPr userDrawn="1"/>
        </p:nvSpPr>
        <p:spPr>
          <a:xfrm>
            <a:off x="0" y="0"/>
            <a:ext cx="9144000" cy="228600"/>
          </a:xfrm>
          <a:prstGeom prst="rect">
            <a:avLst/>
          </a:prstGeom>
          <a:solidFill>
            <a:srgbClr val="C80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6636039"/>
            <a:ext cx="9144000" cy="228600"/>
          </a:xfrm>
          <a:prstGeom prst="rect">
            <a:avLst/>
          </a:prstGeom>
          <a:solidFill>
            <a:srgbClr val="C80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261109"/>
            <a:ext cx="9144000" cy="5956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536641"/>
            <a:ext cx="9144000" cy="5956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172200" y="5773738"/>
            <a:ext cx="2876550"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p:cNvPicPr>
            <a:picLocks noChangeAspect="1"/>
          </p:cNvPicPr>
          <p:nvPr userDrawn="1"/>
        </p:nvPicPr>
        <p:blipFill>
          <a:blip r:embed="rId14"/>
          <a:stretch>
            <a:fillRect/>
          </a:stretch>
        </p:blipFill>
        <p:spPr>
          <a:xfrm>
            <a:off x="93783" y="5829406"/>
            <a:ext cx="1858945" cy="514137"/>
          </a:xfrm>
          <a:prstGeom prst="rect">
            <a:avLst/>
          </a:prstGeom>
        </p:spPr>
      </p:pic>
    </p:spTree>
    <p:extLst>
      <p:ext uri="{BB962C8B-B14F-4D97-AF65-F5344CB8AC3E}">
        <p14:creationId xmlns:p14="http://schemas.microsoft.com/office/powerpoint/2010/main" val="390996053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iming>
    <p:tnLst>
      <p:par>
        <p:cTn id="1" dur="indefinite" restart="never" nodeType="tmRoot"/>
      </p:par>
    </p:tnLst>
  </p:timing>
  <p:txStyles>
    <p:titleStyle>
      <a:lvl1pPr algn="l" defTabSz="685800" rtl="0" eaLnBrk="1" latinLnBrk="0" hangingPunct="1">
        <a:lnSpc>
          <a:spcPct val="90000"/>
        </a:lnSpc>
        <a:spcBef>
          <a:spcPct val="0"/>
        </a:spcBef>
        <a:buNone/>
        <a:defRPr sz="3600" b="1"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readwritethink.org/files/resources/interactives/persuasion_map/" TargetMode="External"/><Relationship Id="rId2" Type="http://schemas.openxmlformats.org/officeDocument/2006/relationships/hyperlink" Target="http://www.essaywritinghelp.com/argumentative.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err="1" smtClean="0"/>
              <a:t>Enviropigs</a:t>
            </a:r>
            <a:r>
              <a:rPr lang="en-US" dirty="0" smtClean="0"/>
              <a:t> Lesson 3</a:t>
            </a:r>
            <a:r>
              <a:rPr lang="en-US" dirty="0"/>
              <a:t/>
            </a:r>
            <a:br>
              <a:rPr lang="en-US" dirty="0"/>
            </a:br>
            <a:r>
              <a:rPr lang="en-US" dirty="0"/>
              <a:t>Constructing </a:t>
            </a:r>
            <a:r>
              <a:rPr lang="en-US" dirty="0" smtClean="0"/>
              <a:t>an Argument:</a:t>
            </a:r>
            <a:endParaRPr lang="en-US" dirty="0"/>
          </a:p>
        </p:txBody>
      </p:sp>
      <p:sp>
        <p:nvSpPr>
          <p:cNvPr id="11" name="Subtitle 10"/>
          <p:cNvSpPr>
            <a:spLocks noGrp="1"/>
          </p:cNvSpPr>
          <p:nvPr>
            <p:ph type="subTitle" idx="1"/>
          </p:nvPr>
        </p:nvSpPr>
        <p:spPr/>
        <p:txBody>
          <a:bodyPr/>
          <a:lstStyle/>
          <a:p>
            <a:endParaRPr lang="en-US"/>
          </a:p>
        </p:txBody>
      </p:sp>
      <p:sp>
        <p:nvSpPr>
          <p:cNvPr id="7" name="Rectangle 6"/>
          <p:cNvSpPr/>
          <p:nvPr/>
        </p:nvSpPr>
        <p:spPr>
          <a:xfrm>
            <a:off x="0" y="0"/>
            <a:ext cx="9144000" cy="228600"/>
          </a:xfrm>
          <a:prstGeom prst="rect">
            <a:avLst/>
          </a:prstGeom>
          <a:solidFill>
            <a:srgbClr val="C80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636039"/>
            <a:ext cx="9144000" cy="228600"/>
          </a:xfrm>
          <a:prstGeom prst="rect">
            <a:avLst/>
          </a:prstGeom>
          <a:solidFill>
            <a:srgbClr val="C80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261109"/>
            <a:ext cx="9144000" cy="5956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6536641"/>
            <a:ext cx="9144000" cy="5956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93130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782915519"/>
              </p:ext>
            </p:extLst>
          </p:nvPr>
        </p:nvGraphicFramePr>
        <p:xfrm>
          <a:off x="381000" y="838200"/>
          <a:ext cx="8591550" cy="4495800"/>
        </p:xfrm>
        <a:graphic>
          <a:graphicData uri="http://schemas.openxmlformats.org/drawingml/2006/table">
            <a:tbl>
              <a:tblPr firstRow="1" firstCol="1" bandRow="1">
                <a:tableStyleId>{5940675A-B579-460E-94D1-54222C63F5DA}</a:tableStyleId>
              </a:tblPr>
              <a:tblGrid>
                <a:gridCol w="4213297">
                  <a:extLst>
                    <a:ext uri="{9D8B030D-6E8A-4147-A177-3AD203B41FA5}">
                      <a16:colId xmlns:a16="http://schemas.microsoft.com/office/drawing/2014/main" val="1357094634"/>
                    </a:ext>
                  </a:extLst>
                </a:gridCol>
                <a:gridCol w="4378253">
                  <a:extLst>
                    <a:ext uri="{9D8B030D-6E8A-4147-A177-3AD203B41FA5}">
                      <a16:colId xmlns:a16="http://schemas.microsoft.com/office/drawing/2014/main" val="3431057001"/>
                    </a:ext>
                  </a:extLst>
                </a:gridCol>
              </a:tblGrid>
              <a:tr h="1037686">
                <a:tc>
                  <a:txBody>
                    <a:bodyPr/>
                    <a:lstStyle/>
                    <a:p>
                      <a:pPr marL="0" marR="0" algn="ctr">
                        <a:lnSpc>
                          <a:spcPct val="107000"/>
                        </a:lnSpc>
                        <a:spcBef>
                          <a:spcPts val="0"/>
                        </a:spcBef>
                        <a:spcAft>
                          <a:spcPts val="0"/>
                        </a:spcAft>
                      </a:pPr>
                      <a:r>
                        <a:rPr lang="en-US" sz="2000" b="1" dirty="0">
                          <a:effectLst/>
                        </a:rPr>
                        <a:t>Your Claim, Counterclaim, or Rebuttal</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b="1" dirty="0">
                          <a:effectLst/>
                        </a:rPr>
                        <a:t>Support from Articles and Texts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25828053"/>
                  </a:ext>
                </a:extLst>
              </a:tr>
              <a:tr h="3458114">
                <a:tc>
                  <a:txBody>
                    <a:bodyPr/>
                    <a:lstStyle/>
                    <a:p>
                      <a:pPr marL="0" marR="0">
                        <a:lnSpc>
                          <a:spcPct val="107000"/>
                        </a:lnSpc>
                        <a:spcBef>
                          <a:spcPts val="0"/>
                        </a:spcBef>
                        <a:spcAft>
                          <a:spcPts val="0"/>
                        </a:spcAft>
                      </a:pPr>
                      <a:r>
                        <a:rPr lang="en-US" sz="2000" dirty="0">
                          <a:effectLst/>
                        </a:rPr>
                        <a:t> </a:t>
                      </a:r>
                      <a:r>
                        <a:rPr lang="en-US" sz="2000" dirty="0" smtClean="0">
                          <a:effectLst/>
                        </a:rPr>
                        <a:t>Example:</a:t>
                      </a:r>
                    </a:p>
                    <a:p>
                      <a:pPr marL="0" marR="0">
                        <a:lnSpc>
                          <a:spcPct val="107000"/>
                        </a:lnSpc>
                        <a:spcBef>
                          <a:spcPts val="0"/>
                        </a:spcBef>
                        <a:spcAft>
                          <a:spcPts val="0"/>
                        </a:spcAft>
                      </a:pPr>
                      <a:endParaRPr lang="en-US" sz="2000" dirty="0">
                        <a:effectLst/>
                      </a:endParaRPr>
                    </a:p>
                  </a:txBody>
                  <a:tcPr marL="68580" marR="68580" marT="0" marB="0"/>
                </a:tc>
                <a:tc>
                  <a:txBody>
                    <a:bodyPr/>
                    <a:lstStyle/>
                    <a:p>
                      <a:pPr marL="0" marR="0">
                        <a:lnSpc>
                          <a:spcPct val="107000"/>
                        </a:lnSpc>
                        <a:spcBef>
                          <a:spcPts val="0"/>
                        </a:spcBef>
                        <a:spcAft>
                          <a:spcPts val="0"/>
                        </a:spcAft>
                      </a:pPr>
                      <a:r>
                        <a:rPr lang="en-US" sz="2000" dirty="0">
                          <a:effectLst/>
                        </a:rPr>
                        <a:t> </a:t>
                      </a:r>
                      <a:r>
                        <a:rPr lang="en-US" sz="2000" dirty="0" smtClean="0">
                          <a:effectLst/>
                        </a:rPr>
                        <a:t>Example:</a:t>
                      </a:r>
                    </a:p>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1721005"/>
                  </a:ext>
                </a:extLst>
              </a:tr>
            </a:tbl>
          </a:graphicData>
        </a:graphic>
      </p:graphicFrame>
    </p:spTree>
    <p:extLst>
      <p:ext uri="{BB962C8B-B14F-4D97-AF65-F5344CB8AC3E}">
        <p14:creationId xmlns:p14="http://schemas.microsoft.com/office/powerpoint/2010/main" val="2850234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your argument</a:t>
            </a:r>
            <a:endParaRPr lang="en-US" dirty="0"/>
          </a:p>
        </p:txBody>
      </p:sp>
      <p:sp>
        <p:nvSpPr>
          <p:cNvPr id="3" name="Content Placeholder 2"/>
          <p:cNvSpPr>
            <a:spLocks noGrp="1"/>
          </p:cNvSpPr>
          <p:nvPr>
            <p:ph idx="1"/>
          </p:nvPr>
        </p:nvSpPr>
        <p:spPr/>
        <p:txBody>
          <a:bodyPr/>
          <a:lstStyle/>
          <a:p>
            <a:r>
              <a:rPr lang="en-US" dirty="0" smtClean="0"/>
              <a:t>Write an outline of your argumentative essay. For help </a:t>
            </a:r>
            <a:r>
              <a:rPr lang="en-US" dirty="0"/>
              <a:t>with organizing your paper: </a:t>
            </a:r>
            <a:r>
              <a:rPr lang="en-US" dirty="0">
                <a:hlinkClick r:id="rId2"/>
              </a:rPr>
              <a:t>http://</a:t>
            </a:r>
            <a:r>
              <a:rPr lang="en-US" dirty="0" smtClean="0">
                <a:hlinkClick r:id="rId2"/>
              </a:rPr>
              <a:t>www.essaywritinghelp.com/argumentative.htm</a:t>
            </a:r>
            <a:endParaRPr lang="en-US" dirty="0" smtClean="0"/>
          </a:p>
          <a:p>
            <a:r>
              <a:rPr lang="en-US" dirty="0" smtClean="0"/>
              <a:t>(Optional) Make </a:t>
            </a:r>
            <a:r>
              <a:rPr lang="en-US" dirty="0"/>
              <a:t>a Persuasion </a:t>
            </a:r>
            <a:r>
              <a:rPr lang="en-US" dirty="0" smtClean="0"/>
              <a:t>Map to organize your thoughts: </a:t>
            </a:r>
            <a:r>
              <a:rPr lang="en-US" dirty="0">
                <a:hlinkClick r:id="rId3"/>
              </a:rPr>
              <a:t>http://www.readwritethink.org/files/resources/interactives/persuasion_map/</a:t>
            </a:r>
            <a:endParaRPr lang="en-US" dirty="0"/>
          </a:p>
          <a:p>
            <a:endParaRPr lang="en-US" dirty="0"/>
          </a:p>
        </p:txBody>
      </p:sp>
    </p:spTree>
    <p:extLst>
      <p:ext uri="{BB962C8B-B14F-4D97-AF65-F5344CB8AC3E}">
        <p14:creationId xmlns:p14="http://schemas.microsoft.com/office/powerpoint/2010/main" val="1154140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17526"/>
            <a:ext cx="7886700" cy="777874"/>
          </a:xfrm>
        </p:spPr>
        <p:txBody>
          <a:bodyPr/>
          <a:lstStyle/>
          <a:p>
            <a:r>
              <a:rPr lang="en-US" dirty="0" smtClean="0"/>
              <a:t>Key Vocabulary</a:t>
            </a:r>
            <a:endParaRPr lang="en-US" dirty="0"/>
          </a:p>
        </p:txBody>
      </p:sp>
      <p:sp>
        <p:nvSpPr>
          <p:cNvPr id="3" name="Content Placeholder 2"/>
          <p:cNvSpPr>
            <a:spLocks noGrp="1"/>
          </p:cNvSpPr>
          <p:nvPr>
            <p:ph idx="1"/>
          </p:nvPr>
        </p:nvSpPr>
        <p:spPr>
          <a:xfrm>
            <a:off x="285044" y="1295400"/>
            <a:ext cx="8573911" cy="4351338"/>
          </a:xfrm>
        </p:spPr>
        <p:txBody>
          <a:bodyPr>
            <a:normAutofit fontScale="92500"/>
          </a:bodyPr>
          <a:lstStyle/>
          <a:p>
            <a:pPr marL="0" indent="0">
              <a:buNone/>
            </a:pPr>
            <a:r>
              <a:rPr lang="en-US" b="1" dirty="0"/>
              <a:t>Claim</a:t>
            </a:r>
            <a:r>
              <a:rPr lang="en-US" dirty="0"/>
              <a:t> – Your basic belief about a particular topic, issue, event, or idea </a:t>
            </a:r>
          </a:p>
          <a:p>
            <a:pPr marL="0" indent="0">
              <a:buNone/>
            </a:pPr>
            <a:r>
              <a:rPr lang="en-US" b="1" dirty="0"/>
              <a:t>Counterclaim</a:t>
            </a:r>
            <a:r>
              <a:rPr lang="en-US" dirty="0"/>
              <a:t> – A solid and reasonable argument that opposes or disagrees with your claim </a:t>
            </a:r>
          </a:p>
          <a:p>
            <a:pPr marL="0" indent="0">
              <a:buNone/>
            </a:pPr>
            <a:r>
              <a:rPr lang="en-US" b="1" dirty="0"/>
              <a:t>Rebuttal</a:t>
            </a:r>
            <a:r>
              <a:rPr lang="en-US" dirty="0"/>
              <a:t> – A written or verbal response to a counterclaim. The object of the rebuttal is to take into account the ideas presented in the counterclaim and explain why they aren’t persuasive enough, valid enough, or important enough to outweigh your own </a:t>
            </a:r>
            <a:r>
              <a:rPr lang="en-US" dirty="0" smtClean="0"/>
              <a:t>claim </a:t>
            </a:r>
            <a:endParaRPr lang="en-US" dirty="0"/>
          </a:p>
          <a:p>
            <a:pPr marL="0" indent="0">
              <a:buNone/>
            </a:pPr>
            <a:r>
              <a:rPr lang="en-US" b="1" dirty="0"/>
              <a:t>Support</a:t>
            </a:r>
            <a:r>
              <a:rPr lang="en-US" dirty="0"/>
              <a:t> – Your specific facts or specific evidence used to support why your claim is true </a:t>
            </a:r>
          </a:p>
          <a:p>
            <a:pPr marL="0" indent="0">
              <a:buNone/>
            </a:pPr>
            <a:r>
              <a:rPr lang="en-US" b="1" dirty="0"/>
              <a:t>Refute</a:t>
            </a:r>
            <a:r>
              <a:rPr lang="en-US" dirty="0"/>
              <a:t> – Argue against a position or prove it to be wrong </a:t>
            </a:r>
          </a:p>
          <a:p>
            <a:pPr marL="0" indent="0">
              <a:buNone/>
            </a:pPr>
            <a:r>
              <a:rPr lang="en-US" b="1" dirty="0"/>
              <a:t>Qualify</a:t>
            </a:r>
            <a:r>
              <a:rPr lang="en-US" dirty="0"/>
              <a:t> – A “partly-agree” stance in which you agree (in part) with another person’s argument or position but also disagree with part of </a:t>
            </a:r>
            <a:r>
              <a:rPr lang="en-US" dirty="0" smtClean="0"/>
              <a:t>it</a:t>
            </a:r>
            <a:endParaRPr lang="en-US" dirty="0"/>
          </a:p>
          <a:p>
            <a:endParaRPr lang="en-US" dirty="0"/>
          </a:p>
        </p:txBody>
      </p:sp>
    </p:spTree>
    <p:extLst>
      <p:ext uri="{BB962C8B-B14F-4D97-AF65-F5344CB8AC3E}">
        <p14:creationId xmlns:p14="http://schemas.microsoft.com/office/powerpoint/2010/main" val="2289824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1: Practice making an argument</a:t>
            </a:r>
            <a:endParaRPr lang="en-US" dirty="0"/>
          </a:p>
        </p:txBody>
      </p:sp>
      <p:sp>
        <p:nvSpPr>
          <p:cNvPr id="3" name="Content Placeholder 2"/>
          <p:cNvSpPr>
            <a:spLocks noGrp="1"/>
          </p:cNvSpPr>
          <p:nvPr>
            <p:ph idx="1"/>
          </p:nvPr>
        </p:nvSpPr>
        <p:spPr>
          <a:xfrm>
            <a:off x="628650" y="1447800"/>
            <a:ext cx="8210550" cy="4191000"/>
          </a:xfrm>
        </p:spPr>
        <p:txBody>
          <a:bodyPr/>
          <a:lstStyle/>
          <a:p>
            <a:pPr marL="0" indent="0">
              <a:buNone/>
            </a:pPr>
            <a:r>
              <a:rPr lang="en-US" sz="2800" dirty="0" smtClean="0"/>
              <a:t>First, we need to choose a topic.</a:t>
            </a:r>
          </a:p>
          <a:p>
            <a:pPr marL="0" indent="0">
              <a:buNone/>
            </a:pPr>
            <a:r>
              <a:rPr lang="en-US" sz="2800" dirty="0" smtClean="0"/>
              <a:t>Possible topics include:</a:t>
            </a:r>
          </a:p>
          <a:p>
            <a:pPr marL="631825" lvl="1" indent="-406400">
              <a:buFont typeface="Wingdings" panose="05000000000000000000" pitchFamily="2" charset="2"/>
              <a:buChar char="q"/>
            </a:pPr>
            <a:r>
              <a:rPr lang="en-US" sz="2400" dirty="0"/>
              <a:t>Better to have siblings or be an only child</a:t>
            </a:r>
          </a:p>
          <a:p>
            <a:pPr marL="631825" lvl="1" indent="-406400">
              <a:buFont typeface="Wingdings" panose="05000000000000000000" pitchFamily="2" charset="2"/>
              <a:buChar char="q"/>
            </a:pPr>
            <a:r>
              <a:rPr lang="en-US" sz="2400" dirty="0"/>
              <a:t>Best social media platform: Facebook, YouTube, Twitter, etc.</a:t>
            </a:r>
          </a:p>
          <a:p>
            <a:pPr marL="631825" lvl="1" indent="-406400">
              <a:buFont typeface="Wingdings" panose="05000000000000000000" pitchFamily="2" charset="2"/>
              <a:buChar char="q"/>
            </a:pPr>
            <a:r>
              <a:rPr lang="en-US" sz="2400" dirty="0"/>
              <a:t>Better vacation location: the beach or the mountains</a:t>
            </a:r>
          </a:p>
          <a:p>
            <a:pPr marL="631825" lvl="1" indent="-406400">
              <a:buFont typeface="Wingdings" panose="05000000000000000000" pitchFamily="2" charset="2"/>
              <a:buChar char="q"/>
            </a:pPr>
            <a:r>
              <a:rPr lang="en-US" sz="2400" dirty="0"/>
              <a:t>Best transportation: Public transit, car, walk, bike, etc</a:t>
            </a:r>
            <a:r>
              <a:rPr lang="en-US" sz="2400" dirty="0" smtClean="0"/>
              <a:t>.</a:t>
            </a:r>
          </a:p>
          <a:p>
            <a:pPr marL="631825" lvl="1" indent="-406400">
              <a:buFont typeface="Wingdings" panose="05000000000000000000" pitchFamily="2" charset="2"/>
              <a:buChar char="q"/>
            </a:pPr>
            <a:r>
              <a:rPr lang="en-US" sz="2400" dirty="0" smtClean="0"/>
              <a:t>Other?</a:t>
            </a:r>
            <a:endParaRPr lang="en-US" dirty="0" smtClean="0"/>
          </a:p>
          <a:p>
            <a:pPr marL="0" indent="0">
              <a:spcBef>
                <a:spcPts val="1800"/>
              </a:spcBef>
              <a:buNone/>
            </a:pPr>
            <a:r>
              <a:rPr lang="en-US" sz="2800" dirty="0"/>
              <a:t>Using the </a:t>
            </a:r>
            <a:r>
              <a:rPr lang="en-US" sz="2800" dirty="0" smtClean="0"/>
              <a:t>vocabulary we just introduced, </a:t>
            </a:r>
            <a:r>
              <a:rPr lang="en-US" sz="2800" dirty="0"/>
              <a:t>provide your position on this topic.</a:t>
            </a:r>
          </a:p>
        </p:txBody>
      </p:sp>
    </p:spTree>
    <p:extLst>
      <p:ext uri="{BB962C8B-B14F-4D97-AF65-F5344CB8AC3E}">
        <p14:creationId xmlns:p14="http://schemas.microsoft.com/office/powerpoint/2010/main" val="3206901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352244904"/>
              </p:ext>
            </p:extLst>
          </p:nvPr>
        </p:nvGraphicFramePr>
        <p:xfrm>
          <a:off x="266700" y="381000"/>
          <a:ext cx="8610600" cy="5246799"/>
        </p:xfrm>
        <a:graphic>
          <a:graphicData uri="http://schemas.openxmlformats.org/drawingml/2006/table">
            <a:tbl>
              <a:tblPr firstRow="1" firstCol="1" bandRow="1">
                <a:tableStyleId>{5940675A-B579-460E-94D1-54222C63F5DA}</a:tableStyleId>
              </a:tblPr>
              <a:tblGrid>
                <a:gridCol w="4305300">
                  <a:extLst>
                    <a:ext uri="{9D8B030D-6E8A-4147-A177-3AD203B41FA5}">
                      <a16:colId xmlns:a16="http://schemas.microsoft.com/office/drawing/2014/main" val="777987509"/>
                    </a:ext>
                  </a:extLst>
                </a:gridCol>
                <a:gridCol w="4305300">
                  <a:extLst>
                    <a:ext uri="{9D8B030D-6E8A-4147-A177-3AD203B41FA5}">
                      <a16:colId xmlns:a16="http://schemas.microsoft.com/office/drawing/2014/main" val="3283444654"/>
                    </a:ext>
                  </a:extLst>
                </a:gridCol>
              </a:tblGrid>
              <a:tr h="410786">
                <a:tc>
                  <a:txBody>
                    <a:bodyPr/>
                    <a:lstStyle/>
                    <a:p>
                      <a:pPr marL="0" marR="0" algn="ctr">
                        <a:lnSpc>
                          <a:spcPct val="107000"/>
                        </a:lnSpc>
                        <a:spcBef>
                          <a:spcPts val="0"/>
                        </a:spcBef>
                        <a:spcAft>
                          <a:spcPts val="0"/>
                        </a:spcAft>
                      </a:pPr>
                      <a:r>
                        <a:rPr lang="en-US" sz="2800">
                          <a:solidFill>
                            <a:schemeClr val="bg1"/>
                          </a:solidFill>
                          <a:effectLst/>
                        </a:rPr>
                        <a:t>Argumentative essay</a:t>
                      </a:r>
                      <a:endParaRPr lang="en-US" sz="20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solidFill>
                  </a:tcPr>
                </a:tc>
                <a:tc>
                  <a:txBody>
                    <a:bodyPr/>
                    <a:lstStyle/>
                    <a:p>
                      <a:pPr marL="0" marR="0" algn="ctr">
                        <a:lnSpc>
                          <a:spcPct val="107000"/>
                        </a:lnSpc>
                        <a:spcBef>
                          <a:spcPts val="0"/>
                        </a:spcBef>
                        <a:spcAft>
                          <a:spcPts val="0"/>
                        </a:spcAft>
                      </a:pPr>
                      <a:r>
                        <a:rPr lang="en-US" sz="2800" dirty="0">
                          <a:solidFill>
                            <a:schemeClr val="bg1"/>
                          </a:solidFill>
                          <a:effectLst/>
                        </a:rPr>
                        <a:t>Persuasive essay</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solidFill>
                  </a:tcPr>
                </a:tc>
                <a:extLst>
                  <a:ext uri="{0D108BD9-81ED-4DB2-BD59-A6C34878D82A}">
                    <a16:rowId xmlns:a16="http://schemas.microsoft.com/office/drawing/2014/main" val="2347457422"/>
                  </a:ext>
                </a:extLst>
              </a:tr>
              <a:tr h="614115">
                <a:tc>
                  <a:txBody>
                    <a:bodyPr/>
                    <a:lstStyle/>
                    <a:p>
                      <a:pPr marL="0" marR="0" algn="l">
                        <a:lnSpc>
                          <a:spcPct val="107000"/>
                        </a:lnSpc>
                        <a:spcBef>
                          <a:spcPts val="0"/>
                        </a:spcBef>
                        <a:spcAft>
                          <a:spcPts val="0"/>
                        </a:spcAft>
                      </a:pPr>
                      <a:r>
                        <a:rPr lang="en-US" sz="2000" dirty="0">
                          <a:effectLst/>
                        </a:rPr>
                        <a:t>Makes claims based on </a:t>
                      </a:r>
                      <a:r>
                        <a:rPr lang="en-US" sz="2000" b="1" dirty="0">
                          <a:solidFill>
                            <a:srgbClr val="00B050"/>
                          </a:solidFill>
                          <a:effectLst/>
                        </a:rPr>
                        <a:t>factual evidence</a:t>
                      </a:r>
                      <a:r>
                        <a:rPr lang="en-US" sz="2000" dirty="0">
                          <a:effectLst/>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May make claims based on </a:t>
                      </a:r>
                      <a:r>
                        <a:rPr lang="en-US" sz="2000" b="1" dirty="0">
                          <a:solidFill>
                            <a:srgbClr val="7030A0"/>
                          </a:solidFill>
                          <a:effectLst/>
                        </a:rPr>
                        <a:t>opinion</a:t>
                      </a:r>
                      <a:r>
                        <a:rPr lang="en-US" sz="2000" dirty="0">
                          <a:effectLst/>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97814779"/>
                  </a:ext>
                </a:extLst>
              </a:tr>
              <a:tr h="614115">
                <a:tc>
                  <a:txBody>
                    <a:bodyPr/>
                    <a:lstStyle/>
                    <a:p>
                      <a:pPr marL="0" marR="0" algn="l">
                        <a:lnSpc>
                          <a:spcPct val="107000"/>
                        </a:lnSpc>
                        <a:spcBef>
                          <a:spcPts val="0"/>
                        </a:spcBef>
                        <a:spcAft>
                          <a:spcPts val="0"/>
                        </a:spcAft>
                      </a:pPr>
                      <a:r>
                        <a:rPr lang="en-US" sz="2000">
                          <a:effectLst/>
                        </a:rPr>
                        <a:t>Makes counter-claims. The author takes opposing views into account.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a:effectLst/>
                        </a:rPr>
                        <a:t>May not take opposing ideas into account.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1984785"/>
                  </a:ext>
                </a:extLst>
              </a:tr>
              <a:tr h="614115">
                <a:tc>
                  <a:txBody>
                    <a:bodyPr/>
                    <a:lstStyle/>
                    <a:p>
                      <a:pPr marL="0" marR="0" algn="l">
                        <a:lnSpc>
                          <a:spcPct val="107000"/>
                        </a:lnSpc>
                        <a:spcBef>
                          <a:spcPts val="0"/>
                        </a:spcBef>
                        <a:spcAft>
                          <a:spcPts val="0"/>
                        </a:spcAft>
                      </a:pPr>
                      <a:r>
                        <a:rPr lang="en-US" sz="2000">
                          <a:effectLst/>
                        </a:rPr>
                        <a:t>Neutralizes or “defeats” serious opposing ideas.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9759368"/>
                  </a:ext>
                </a:extLst>
              </a:tr>
              <a:tr h="1535288">
                <a:tc>
                  <a:txBody>
                    <a:bodyPr/>
                    <a:lstStyle/>
                    <a:p>
                      <a:pPr marL="0" marR="0" algn="l">
                        <a:lnSpc>
                          <a:spcPct val="107000"/>
                        </a:lnSpc>
                        <a:spcBef>
                          <a:spcPts val="0"/>
                        </a:spcBef>
                        <a:spcAft>
                          <a:spcPts val="0"/>
                        </a:spcAft>
                      </a:pPr>
                      <a:r>
                        <a:rPr lang="en-US" sz="2000" dirty="0">
                          <a:effectLst/>
                        </a:rPr>
                        <a:t>Convinces audience through the merit and reasonableness of the claims and proofs offered.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dirty="0">
                          <a:effectLst/>
                        </a:rPr>
                        <a:t>Persuades by </a:t>
                      </a:r>
                      <a:r>
                        <a:rPr lang="en-US" sz="2000" b="1" dirty="0">
                          <a:solidFill>
                            <a:srgbClr val="7030A0"/>
                          </a:solidFill>
                          <a:effectLst/>
                        </a:rPr>
                        <a:t>appealing to the audience’s emotion </a:t>
                      </a:r>
                      <a:r>
                        <a:rPr lang="en-US" sz="2000" dirty="0">
                          <a:effectLst/>
                        </a:rPr>
                        <a:t>or by relying on the character or credentials of the writer – less on the merits of her or his reasons and evidence.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7545342"/>
                  </a:ext>
                </a:extLst>
              </a:tr>
              <a:tr h="614115">
                <a:tc>
                  <a:txBody>
                    <a:bodyPr/>
                    <a:lstStyle/>
                    <a:p>
                      <a:pPr marL="0" marR="0" algn="l">
                        <a:lnSpc>
                          <a:spcPct val="107000"/>
                        </a:lnSpc>
                        <a:spcBef>
                          <a:spcPts val="0"/>
                        </a:spcBef>
                        <a:spcAft>
                          <a:spcPts val="0"/>
                        </a:spcAft>
                      </a:pPr>
                      <a:r>
                        <a:rPr lang="en-US" sz="2000" dirty="0">
                          <a:effectLst/>
                        </a:rPr>
                        <a:t>Often </a:t>
                      </a:r>
                      <a:r>
                        <a:rPr lang="en-US" sz="2000" b="1" dirty="0">
                          <a:solidFill>
                            <a:srgbClr val="00B050"/>
                          </a:solidFill>
                          <a:effectLst/>
                        </a:rPr>
                        <a:t>compares texts or ideas </a:t>
                      </a:r>
                      <a:r>
                        <a:rPr lang="en-US" sz="2000" dirty="0">
                          <a:effectLst/>
                        </a:rPr>
                        <a:t>to establish a position.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8208548"/>
                  </a:ext>
                </a:extLst>
              </a:tr>
              <a:tr h="550466">
                <a:tc>
                  <a:txBody>
                    <a:bodyPr/>
                    <a:lstStyle/>
                    <a:p>
                      <a:pPr marL="0" marR="0" algn="l">
                        <a:lnSpc>
                          <a:spcPct val="107000"/>
                        </a:lnSpc>
                        <a:spcBef>
                          <a:spcPts val="0"/>
                        </a:spcBef>
                        <a:spcAft>
                          <a:spcPts val="0"/>
                        </a:spcAft>
                      </a:pPr>
                      <a:r>
                        <a:rPr lang="en-US" sz="2000" b="1" dirty="0">
                          <a:solidFill>
                            <a:srgbClr val="00B050"/>
                          </a:solidFill>
                          <a:effectLst/>
                        </a:rPr>
                        <a:t>Logic</a:t>
                      </a:r>
                      <a:r>
                        <a:rPr lang="en-US" sz="2000" dirty="0">
                          <a:effectLst/>
                        </a:rPr>
                        <a:t>-based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2000" b="1" dirty="0">
                          <a:solidFill>
                            <a:srgbClr val="7030A0"/>
                          </a:solidFill>
                          <a:effectLst/>
                        </a:rPr>
                        <a:t>Emotion</a:t>
                      </a:r>
                      <a:r>
                        <a:rPr lang="en-US" sz="2000" dirty="0">
                          <a:effectLst/>
                        </a:rPr>
                        <a:t>-based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51729828"/>
                  </a:ext>
                </a:extLst>
              </a:tr>
            </a:tbl>
          </a:graphicData>
        </a:graphic>
      </p:graphicFrame>
    </p:spTree>
    <p:extLst>
      <p:ext uri="{BB962C8B-B14F-4D97-AF65-F5344CB8AC3E}">
        <p14:creationId xmlns:p14="http://schemas.microsoft.com/office/powerpoint/2010/main" val="395784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2: Argument or Persuade?</a:t>
            </a:r>
            <a:endParaRPr lang="en-US" dirty="0"/>
          </a:p>
        </p:txBody>
      </p:sp>
      <p:sp>
        <p:nvSpPr>
          <p:cNvPr id="3" name="Content Placeholder 2"/>
          <p:cNvSpPr>
            <a:spLocks noGrp="1"/>
          </p:cNvSpPr>
          <p:nvPr>
            <p:ph idx="1"/>
          </p:nvPr>
        </p:nvSpPr>
        <p:spPr/>
        <p:txBody>
          <a:bodyPr/>
          <a:lstStyle/>
          <a:p>
            <a:r>
              <a:rPr lang="en-US" dirty="0" smtClean="0"/>
              <a:t>Did you make an argument or try to persuade or both?</a:t>
            </a:r>
          </a:p>
          <a:p>
            <a:pPr lvl="1"/>
            <a:r>
              <a:rPr lang="en-US" dirty="0" smtClean="0"/>
              <a:t>Circle your answer.</a:t>
            </a:r>
          </a:p>
          <a:p>
            <a:pPr marL="342900" lvl="1" indent="0">
              <a:buNone/>
            </a:pPr>
            <a:endParaRPr lang="en-US" dirty="0" smtClean="0"/>
          </a:p>
          <a:p>
            <a:r>
              <a:rPr lang="en-US" dirty="0" smtClean="0"/>
              <a:t>What is your evidence?</a:t>
            </a:r>
          </a:p>
          <a:p>
            <a:endParaRPr lang="en-US" dirty="0"/>
          </a:p>
        </p:txBody>
      </p:sp>
    </p:spTree>
    <p:extLst>
      <p:ext uri="{BB962C8B-B14F-4D97-AF65-F5344CB8AC3E}">
        <p14:creationId xmlns:p14="http://schemas.microsoft.com/office/powerpoint/2010/main" val="1369644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Reliability and Credibility of a Source</a:t>
            </a:r>
            <a:endParaRPr lang="en-US" dirty="0"/>
          </a:p>
        </p:txBody>
      </p:sp>
      <p:sp>
        <p:nvSpPr>
          <p:cNvPr id="3" name="Content Placeholder 2"/>
          <p:cNvSpPr>
            <a:spLocks noGrp="1"/>
          </p:cNvSpPr>
          <p:nvPr>
            <p:ph idx="1"/>
          </p:nvPr>
        </p:nvSpPr>
        <p:spPr>
          <a:xfrm>
            <a:off x="628650" y="1524000"/>
            <a:ext cx="8210550" cy="4351338"/>
          </a:xfrm>
        </p:spPr>
        <p:txBody>
          <a:bodyPr/>
          <a:lstStyle/>
          <a:p>
            <a:pPr>
              <a:spcAft>
                <a:spcPts val="1800"/>
              </a:spcAft>
            </a:pPr>
            <a:r>
              <a:rPr lang="en-US" sz="3200" dirty="0" smtClean="0"/>
              <a:t>What </a:t>
            </a:r>
            <a:r>
              <a:rPr lang="en-US" sz="3200" dirty="0"/>
              <a:t>are three things to </a:t>
            </a:r>
            <a:r>
              <a:rPr lang="en-US" sz="3200" dirty="0" smtClean="0"/>
              <a:t>consider?</a:t>
            </a:r>
          </a:p>
          <a:p>
            <a:pPr marL="971550" lvl="1" indent="-628650">
              <a:buFont typeface="Wingdings" panose="05000000000000000000" pitchFamily="2" charset="2"/>
              <a:buChar char="q"/>
            </a:pPr>
            <a:r>
              <a:rPr lang="en-US" sz="2800" dirty="0"/>
              <a:t>Is </a:t>
            </a:r>
            <a:r>
              <a:rPr lang="en-US" sz="2800" b="1" dirty="0"/>
              <a:t>data</a:t>
            </a:r>
            <a:r>
              <a:rPr lang="en-US" sz="2800" dirty="0"/>
              <a:t> </a:t>
            </a:r>
            <a:r>
              <a:rPr lang="en-US" sz="2800" dirty="0" smtClean="0"/>
              <a:t>used </a:t>
            </a:r>
            <a:r>
              <a:rPr lang="en-US" sz="2800" dirty="0"/>
              <a:t>to support </a:t>
            </a:r>
            <a:r>
              <a:rPr lang="en-US" sz="2800" dirty="0" smtClean="0"/>
              <a:t>their </a:t>
            </a:r>
            <a:r>
              <a:rPr lang="en-US" sz="2800" dirty="0"/>
              <a:t>claim?</a:t>
            </a:r>
          </a:p>
          <a:p>
            <a:pPr marL="971550" lvl="1" indent="-628650">
              <a:buFont typeface="Wingdings" panose="05000000000000000000" pitchFamily="2" charset="2"/>
              <a:buChar char="q"/>
            </a:pPr>
            <a:r>
              <a:rPr lang="en-US" sz="2800" dirty="0"/>
              <a:t>Has it been </a:t>
            </a:r>
            <a:r>
              <a:rPr lang="en-US" sz="2800" b="1" dirty="0"/>
              <a:t>scientifically demonstrated</a:t>
            </a:r>
            <a:r>
              <a:rPr lang="en-US" sz="2800" dirty="0"/>
              <a:t>?</a:t>
            </a:r>
          </a:p>
          <a:p>
            <a:pPr marL="971550" lvl="1" indent="-628650">
              <a:buFont typeface="Wingdings" panose="05000000000000000000" pitchFamily="2" charset="2"/>
              <a:buChar char="q"/>
            </a:pPr>
            <a:r>
              <a:rPr lang="en-US" sz="2800" dirty="0"/>
              <a:t>What are </a:t>
            </a:r>
            <a:r>
              <a:rPr lang="en-US" sz="2800" b="1" dirty="0"/>
              <a:t>their qualifications </a:t>
            </a:r>
            <a:r>
              <a:rPr lang="en-US" sz="2800" dirty="0"/>
              <a:t>to speak on this issue?</a:t>
            </a:r>
          </a:p>
          <a:p>
            <a:pPr marL="971550" lvl="1" indent="-628650">
              <a:buFont typeface="Wingdings" panose="05000000000000000000" pitchFamily="2" charset="2"/>
              <a:buChar char="q"/>
            </a:pPr>
            <a:r>
              <a:rPr lang="en-US" sz="2800" dirty="0"/>
              <a:t>Do they have a </a:t>
            </a:r>
            <a:r>
              <a:rPr lang="en-US" sz="2800" b="1" dirty="0"/>
              <a:t>personal investment </a:t>
            </a:r>
            <a:r>
              <a:rPr lang="en-US" sz="2800" dirty="0"/>
              <a:t>in this issue?</a:t>
            </a:r>
          </a:p>
          <a:p>
            <a:pPr lvl="1"/>
            <a:endParaRPr lang="en-US" dirty="0"/>
          </a:p>
        </p:txBody>
      </p:sp>
    </p:spTree>
    <p:extLst>
      <p:ext uri="{BB962C8B-B14F-4D97-AF65-F5344CB8AC3E}">
        <p14:creationId xmlns:p14="http://schemas.microsoft.com/office/powerpoint/2010/main" val="4028534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the debate over GM foods….</a:t>
            </a:r>
            <a:endParaRPr lang="en-US" dirty="0"/>
          </a:p>
        </p:txBody>
      </p:sp>
      <p:sp>
        <p:nvSpPr>
          <p:cNvPr id="3" name="Content Placeholder 2"/>
          <p:cNvSpPr>
            <a:spLocks noGrp="1"/>
          </p:cNvSpPr>
          <p:nvPr>
            <p:ph idx="1"/>
          </p:nvPr>
        </p:nvSpPr>
        <p:spPr/>
        <p:txBody>
          <a:bodyPr/>
          <a:lstStyle/>
          <a:p>
            <a:r>
              <a:rPr lang="en-US" dirty="0" smtClean="0"/>
              <a:t>What considerations are important to you?</a:t>
            </a:r>
          </a:p>
          <a:p>
            <a:r>
              <a:rPr lang="en-US" dirty="0" smtClean="0"/>
              <a:t>What considerations might be important to others?</a:t>
            </a:r>
            <a:endParaRPr lang="en-US" dirty="0"/>
          </a:p>
        </p:txBody>
      </p:sp>
    </p:spTree>
    <p:extLst>
      <p:ext uri="{BB962C8B-B14F-4D97-AF65-F5344CB8AC3E}">
        <p14:creationId xmlns:p14="http://schemas.microsoft.com/office/powerpoint/2010/main" val="3966354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06474"/>
          </a:xfrm>
        </p:spPr>
        <p:txBody>
          <a:bodyPr/>
          <a:lstStyle/>
          <a:p>
            <a:r>
              <a:rPr lang="en-US" dirty="0" smtClean="0"/>
              <a:t>Comparing texts and ideas</a:t>
            </a:r>
            <a:endParaRPr lang="en-US" dirty="0"/>
          </a:p>
        </p:txBody>
      </p:sp>
      <p:sp>
        <p:nvSpPr>
          <p:cNvPr id="3" name="Content Placeholder 2"/>
          <p:cNvSpPr>
            <a:spLocks noGrp="1"/>
          </p:cNvSpPr>
          <p:nvPr>
            <p:ph idx="1"/>
          </p:nvPr>
        </p:nvSpPr>
        <p:spPr>
          <a:xfrm>
            <a:off x="152400" y="1371601"/>
            <a:ext cx="8839200" cy="4351338"/>
          </a:xfrm>
        </p:spPr>
        <p:txBody>
          <a:bodyPr>
            <a:normAutofit fontScale="92500" lnSpcReduction="10000"/>
          </a:bodyPr>
          <a:lstStyle/>
          <a:p>
            <a:r>
              <a:rPr lang="en-US" sz="3000" dirty="0" smtClean="0"/>
              <a:t>Read the texts and take notes</a:t>
            </a:r>
          </a:p>
          <a:p>
            <a:pPr marL="519113" lvl="0" indent="-349250">
              <a:buFont typeface="Wingdings" panose="05000000000000000000" pitchFamily="2" charset="2"/>
              <a:buChar char="Ø"/>
            </a:pPr>
            <a:r>
              <a:rPr lang="en-US" b="1" dirty="0"/>
              <a:t>Background </a:t>
            </a:r>
            <a:r>
              <a:rPr lang="en-US" b="1" dirty="0" smtClean="0"/>
              <a:t>information</a:t>
            </a:r>
            <a:endParaRPr lang="en-US" dirty="0" smtClean="0"/>
          </a:p>
          <a:p>
            <a:pPr marL="914400" lvl="1" indent="-282575"/>
            <a:r>
              <a:rPr lang="en-US" dirty="0"/>
              <a:t>An Environmentally Friendly Pig by Cecil Forsberg</a:t>
            </a:r>
          </a:p>
          <a:p>
            <a:pPr marL="519113" lvl="0" indent="-349250">
              <a:buFont typeface="Wingdings" panose="05000000000000000000" pitchFamily="2" charset="2"/>
              <a:buChar char="Ø"/>
            </a:pPr>
            <a:r>
              <a:rPr lang="en-US" b="1" dirty="0" smtClean="0"/>
              <a:t>Articles </a:t>
            </a:r>
            <a:r>
              <a:rPr lang="en-US" b="1" dirty="0"/>
              <a:t>presenting arguments</a:t>
            </a:r>
            <a:endParaRPr lang="en-US" dirty="0"/>
          </a:p>
          <a:p>
            <a:pPr marL="914400" lvl="1" indent="-282575"/>
            <a:r>
              <a:rPr lang="en-US" dirty="0" err="1"/>
              <a:t>Enviropig</a:t>
            </a:r>
            <a:r>
              <a:rPr lang="en-US" dirty="0"/>
              <a:t> Raises a Whole New Stink by Sharon </a:t>
            </a:r>
            <a:r>
              <a:rPr lang="en-US" dirty="0" err="1"/>
              <a:t>Schmickle</a:t>
            </a:r>
            <a:endParaRPr lang="en-US" dirty="0"/>
          </a:p>
          <a:p>
            <a:pPr marL="914400" lvl="1" indent="-282575"/>
            <a:r>
              <a:rPr lang="en-US" dirty="0"/>
              <a:t>A Less Polluting Pig by David Taylor</a:t>
            </a:r>
          </a:p>
          <a:p>
            <a:pPr marL="914400" lvl="1" indent="-282575"/>
            <a:r>
              <a:rPr lang="en-US" dirty="0"/>
              <a:t>The Next Pig Thing by </a:t>
            </a:r>
            <a:r>
              <a:rPr lang="en-US" dirty="0" err="1"/>
              <a:t>Leora</a:t>
            </a:r>
            <a:r>
              <a:rPr lang="en-US" dirty="0"/>
              <a:t> </a:t>
            </a:r>
            <a:r>
              <a:rPr lang="en-US" dirty="0" err="1"/>
              <a:t>Broydo</a:t>
            </a:r>
            <a:r>
              <a:rPr lang="en-US" dirty="0"/>
              <a:t> </a:t>
            </a:r>
            <a:r>
              <a:rPr lang="en-US" dirty="0" err="1"/>
              <a:t>Vestel</a:t>
            </a:r>
            <a:endParaRPr lang="en-US" dirty="0"/>
          </a:p>
          <a:p>
            <a:pPr marL="914400" lvl="1" indent="-282575"/>
            <a:r>
              <a:rPr lang="en-US" dirty="0" err="1"/>
              <a:t>Enviropigs</a:t>
            </a:r>
            <a:r>
              <a:rPr lang="en-US" dirty="0"/>
              <a:t> will not help the environment, an editorial by the Minnesota Daily</a:t>
            </a:r>
          </a:p>
          <a:p>
            <a:pPr marL="519113" lvl="0" indent="-349250">
              <a:buFont typeface="Wingdings" panose="05000000000000000000" pitchFamily="2" charset="2"/>
              <a:buChar char="Ø"/>
            </a:pPr>
            <a:r>
              <a:rPr lang="en-US" b="1" dirty="0"/>
              <a:t>Surveys of public and scientist opinion</a:t>
            </a:r>
            <a:endParaRPr lang="en-US" dirty="0"/>
          </a:p>
          <a:p>
            <a:pPr marL="914400" lvl="1" indent="-282575"/>
            <a:r>
              <a:rPr lang="en-US" dirty="0" err="1"/>
              <a:t>Environics</a:t>
            </a:r>
            <a:r>
              <a:rPr lang="en-US" dirty="0"/>
              <a:t> Poll on Canadian Consumer Attitudes to Genetically Engineered Foods by The Council of Canada </a:t>
            </a:r>
          </a:p>
          <a:p>
            <a:pPr marL="914400" lvl="1" indent="-282575"/>
            <a:r>
              <a:rPr lang="en-US" dirty="0"/>
              <a:t>Survey of Public and Scientists Views on Science and Society by Pew Research Center </a:t>
            </a:r>
          </a:p>
          <a:p>
            <a:endParaRPr lang="en-US" dirty="0"/>
          </a:p>
        </p:txBody>
      </p:sp>
    </p:spTree>
    <p:extLst>
      <p:ext uri="{BB962C8B-B14F-4D97-AF65-F5344CB8AC3E}">
        <p14:creationId xmlns:p14="http://schemas.microsoft.com/office/powerpoint/2010/main" val="3385825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information was discussed about </a:t>
            </a:r>
            <a:r>
              <a:rPr lang="en-US" dirty="0" err="1" smtClean="0"/>
              <a:t>Enviropigs</a:t>
            </a:r>
            <a:r>
              <a:rPr lang="en-US" dirty="0" smtClean="0"/>
              <a:t>?</a:t>
            </a:r>
            <a:endParaRPr lang="en-US" dirty="0"/>
          </a:p>
        </p:txBody>
      </p:sp>
      <p:sp>
        <p:nvSpPr>
          <p:cNvPr id="3" name="Content Placeholder 2"/>
          <p:cNvSpPr>
            <a:spLocks noGrp="1"/>
          </p:cNvSpPr>
          <p:nvPr>
            <p:ph idx="1"/>
          </p:nvPr>
        </p:nvSpPr>
        <p:spPr/>
        <p:txBody>
          <a:bodyPr/>
          <a:lstStyle/>
          <a:p>
            <a:r>
              <a:rPr lang="en-US" dirty="0" smtClean="0"/>
              <a:t>Safety concerns:</a:t>
            </a:r>
          </a:p>
          <a:p>
            <a:r>
              <a:rPr lang="en-US" dirty="0" smtClean="0"/>
              <a:t>Political concerns:</a:t>
            </a:r>
          </a:p>
          <a:p>
            <a:r>
              <a:rPr lang="en-US" dirty="0" smtClean="0"/>
              <a:t>Economic concerns:</a:t>
            </a:r>
          </a:p>
          <a:p>
            <a:r>
              <a:rPr lang="en-US" dirty="0"/>
              <a:t>Social concerns:</a:t>
            </a:r>
          </a:p>
          <a:p>
            <a:r>
              <a:rPr lang="en-US" dirty="0"/>
              <a:t>Ethical concerns:</a:t>
            </a:r>
          </a:p>
          <a:p>
            <a:r>
              <a:rPr lang="en-US" dirty="0" smtClean="0"/>
              <a:t>Environmental concerns:</a:t>
            </a:r>
          </a:p>
          <a:p>
            <a:pPr lvl="1"/>
            <a:endParaRPr lang="en-US" dirty="0"/>
          </a:p>
        </p:txBody>
      </p:sp>
    </p:spTree>
    <p:extLst>
      <p:ext uri="{BB962C8B-B14F-4D97-AF65-F5344CB8AC3E}">
        <p14:creationId xmlns:p14="http://schemas.microsoft.com/office/powerpoint/2010/main" val="2261629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13331</TotalTime>
  <Words>636</Words>
  <Application>Microsoft Office PowerPoint</Application>
  <PresentationFormat>On-screen Show (4:3)</PresentationFormat>
  <Paragraphs>75</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Wingdings</vt:lpstr>
      <vt:lpstr>Office Theme</vt:lpstr>
      <vt:lpstr>Enviropigs Lesson 3 Constructing an Argument:</vt:lpstr>
      <vt:lpstr>Key Vocabulary</vt:lpstr>
      <vt:lpstr>Activity 1: Practice making an argument</vt:lpstr>
      <vt:lpstr>PowerPoint Presentation</vt:lpstr>
      <vt:lpstr>Activity 2: Argument or Persuade?</vt:lpstr>
      <vt:lpstr>Reliability and Credibility of a Source</vt:lpstr>
      <vt:lpstr>In the debate over GM foods….</vt:lpstr>
      <vt:lpstr>Comparing texts and ideas</vt:lpstr>
      <vt:lpstr>What information was discussed about Enviropigs?</vt:lpstr>
      <vt:lpstr>PowerPoint Presentation</vt:lpstr>
      <vt:lpstr>Writing your argument</vt:lpstr>
    </vt:vector>
  </TitlesOfParts>
  <Company>BSE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Agricultural Engineering</dc:title>
  <dc:creator>Joe Luck</dc:creator>
  <cp:lastModifiedBy>Erin Ingram</cp:lastModifiedBy>
  <cp:revision>156</cp:revision>
  <cp:lastPrinted>2013-10-14T14:56:14Z</cp:lastPrinted>
  <dcterms:created xsi:type="dcterms:W3CDTF">2012-08-23T21:49:41Z</dcterms:created>
  <dcterms:modified xsi:type="dcterms:W3CDTF">2017-04-28T15:46:57Z</dcterms:modified>
</cp:coreProperties>
</file>