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341" r:id="rId2"/>
    <p:sldId id="359" r:id="rId3"/>
    <p:sldId id="344" r:id="rId4"/>
    <p:sldId id="352" r:id="rId5"/>
    <p:sldId id="350" r:id="rId6"/>
    <p:sldId id="353" r:id="rId7"/>
    <p:sldId id="345" r:id="rId8"/>
    <p:sldId id="346" r:id="rId9"/>
    <p:sldId id="354" r:id="rId10"/>
    <p:sldId id="347" r:id="rId11"/>
    <p:sldId id="348" r:id="rId12"/>
    <p:sldId id="355" r:id="rId13"/>
    <p:sldId id="360" r:id="rId14"/>
    <p:sldId id="357" r:id="rId15"/>
    <p:sldId id="358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000"/>
    <a:srgbClr val="CC9700"/>
    <a:srgbClr val="C80200"/>
    <a:srgbClr val="9E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1325" autoAdjust="0"/>
  </p:normalViewPr>
  <p:slideViewPr>
    <p:cSldViewPr>
      <p:cViewPr varScale="1">
        <p:scale>
          <a:sx n="111" d="100"/>
          <a:sy n="111" d="100"/>
        </p:scale>
        <p:origin x="6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F6A8DD-28AD-4240-9D0E-B255B6D6926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132BEB-F840-4647-A86B-8164791D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E63F286-2452-4402-B6EC-78384F9AA37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CEA918C-9457-474F-8392-648E597D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B981-451A-4099-8BDA-665EC569731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7F6F-17EA-41A7-86EF-F38DE7D4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2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0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636039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61109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36641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73738"/>
            <a:ext cx="2876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7363" y="5842214"/>
            <a:ext cx="1858945" cy="5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6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passel.unl.edu/pages/animation.php?a=latflow07d2.sw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ELISA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e.unl.edu/enviropig/risks-and-benefi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assel.unl.edu/pages/animation.php?a=PCR.swf" TargetMode="External"/><Relationship Id="rId2" Type="http://schemas.openxmlformats.org/officeDocument/2006/relationships/hyperlink" Target="http://passel.unl.edu/ge/enviropi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ssel.unl.edu/pages/animation.php?a=Gel_electrophoresis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54" y="1733594"/>
            <a:ext cx="9028546" cy="2387600"/>
          </a:xfrm>
        </p:spPr>
        <p:txBody>
          <a:bodyPr/>
          <a:lstStyle/>
          <a:p>
            <a:r>
              <a:rPr lang="en-US" b="1" dirty="0" smtClean="0"/>
              <a:t>Testing </a:t>
            </a:r>
            <a:r>
              <a:rPr lang="en-US" b="1" dirty="0" err="1" smtClean="0"/>
              <a:t>Transgenics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DNA Analysis and Protein Detection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36039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1109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36641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Lateral flow test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61035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rapid antibody-based method used for measuring GMO protein in unprocessed material </a:t>
            </a:r>
          </a:p>
          <a:p>
            <a:r>
              <a:rPr lang="en-US" sz="2400" dirty="0" smtClean="0"/>
              <a:t>Uses a detection surface comprised of immobilized GMO protein-specific antibodies on a solid strip  </a:t>
            </a:r>
          </a:p>
          <a:p>
            <a:r>
              <a:rPr lang="en-US" sz="2400" dirty="0" smtClean="0"/>
              <a:t>Suitable for field testing</a:t>
            </a:r>
          </a:p>
          <a:p>
            <a:r>
              <a:rPr lang="en-US" sz="2400" dirty="0" smtClean="0"/>
              <a:t>Watch an animation to learn how a lateral flow test works: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passel.unl.edu/pages/animation.php?a=latflow07d2.swf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96145"/>
            <a:ext cx="1911270" cy="23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ELISA test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981200"/>
            <a:ext cx="798195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nzyme-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inked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 err="1"/>
              <a:t>mmuno</a:t>
            </a:r>
            <a:r>
              <a:rPr lang="en-US" sz="2400" dirty="0" err="1">
                <a:solidFill>
                  <a:srgbClr val="FF0000"/>
                </a:solidFill>
              </a:rPr>
              <a:t>S</a:t>
            </a:r>
            <a:r>
              <a:rPr lang="en-US" sz="2400" dirty="0" err="1"/>
              <a:t>orbent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ssay</a:t>
            </a:r>
          </a:p>
          <a:p>
            <a:r>
              <a:rPr lang="en-US" sz="2400" dirty="0" smtClean="0"/>
              <a:t>An antibody-based method used for measuring GMO protein in unprocessed material </a:t>
            </a:r>
          </a:p>
          <a:p>
            <a:r>
              <a:rPr lang="en-US" sz="2400" dirty="0" smtClean="0"/>
              <a:t>Uses </a:t>
            </a:r>
            <a:r>
              <a:rPr lang="en-US" sz="2400" dirty="0"/>
              <a:t>a detection surface comprised of immobilized GMO protein-specific antibodies in a multi-well solid plate format </a:t>
            </a:r>
          </a:p>
          <a:p>
            <a:r>
              <a:rPr lang="en-US" sz="2400" dirty="0" smtClean="0"/>
              <a:t>Performed </a:t>
            </a:r>
            <a:r>
              <a:rPr lang="en-US" sz="2400" dirty="0"/>
              <a:t>in a laboratory </a:t>
            </a:r>
            <a:r>
              <a:rPr lang="en-US" sz="2400" dirty="0" smtClean="0"/>
              <a:t>setting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"/>
            <a:ext cx="2845086" cy="18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ELISA test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"/>
            <a:ext cx="2845086" cy="189672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1690689"/>
            <a:ext cx="607695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Watch an animation to learn how an ELISA test works: </a:t>
            </a:r>
            <a:r>
              <a:rPr lang="en-US" sz="2400" dirty="0">
                <a:hlinkClick r:id="rId3"/>
              </a:rPr>
              <a:t>http://www.sumanasinc.com/webcontent/animations/content/ELISA.html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6" name="Can 5"/>
          <p:cNvSpPr/>
          <p:nvPr/>
        </p:nvSpPr>
        <p:spPr>
          <a:xfrm>
            <a:off x="3756084" y="3200400"/>
            <a:ext cx="4191000" cy="2514600"/>
          </a:xfrm>
          <a:prstGeom prst="can">
            <a:avLst>
              <a:gd name="adj" fmla="val 2460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3756084" y="5056073"/>
            <a:ext cx="4191000" cy="735127"/>
          </a:xfrm>
          <a:prstGeom prst="arc">
            <a:avLst>
              <a:gd name="adj1" fmla="val 10854227"/>
              <a:gd name="adj2" fmla="val 21570468"/>
            </a:avLst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42981" y="4817855"/>
            <a:ext cx="583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2198316">
            <a:off x="5034078" y="4017605"/>
            <a:ext cx="583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Y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56981" y="4705425"/>
            <a:ext cx="5334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06698" y="4250871"/>
            <a:ext cx="254386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02149" y="3505200"/>
            <a:ext cx="590237" cy="586680"/>
            <a:chOff x="3886200" y="4109127"/>
            <a:chExt cx="590237" cy="586680"/>
          </a:xfrm>
        </p:grpSpPr>
        <p:sp>
          <p:nvSpPr>
            <p:cNvPr id="14" name="7-Point Star 13"/>
            <p:cNvSpPr/>
            <p:nvPr/>
          </p:nvSpPr>
          <p:spPr>
            <a:xfrm>
              <a:off x="3886200" y="4292078"/>
              <a:ext cx="228600" cy="228537"/>
            </a:xfrm>
            <a:prstGeom prst="star7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7-Point Star 14"/>
            <p:cNvSpPr/>
            <p:nvPr/>
          </p:nvSpPr>
          <p:spPr>
            <a:xfrm>
              <a:off x="4083544" y="4467270"/>
              <a:ext cx="228600" cy="228537"/>
            </a:xfrm>
            <a:prstGeom prst="star7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4247837" y="4286690"/>
              <a:ext cx="228600" cy="228537"/>
            </a:xfrm>
            <a:prstGeom prst="star7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4082399" y="4109127"/>
              <a:ext cx="228600" cy="228537"/>
            </a:xfrm>
            <a:prstGeom prst="star7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64229" y="3516107"/>
            <a:ext cx="590237" cy="586680"/>
            <a:chOff x="4977429" y="4326611"/>
            <a:chExt cx="590237" cy="586680"/>
          </a:xfrm>
        </p:grpSpPr>
        <p:sp>
          <p:nvSpPr>
            <p:cNvPr id="18" name="7-Point Star 17"/>
            <p:cNvSpPr/>
            <p:nvPr/>
          </p:nvSpPr>
          <p:spPr>
            <a:xfrm>
              <a:off x="4977429" y="4509562"/>
              <a:ext cx="228600" cy="228537"/>
            </a:xfrm>
            <a:prstGeom prst="star7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5174773" y="4684754"/>
              <a:ext cx="228600" cy="228537"/>
            </a:xfrm>
            <a:prstGeom prst="star7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7-Point Star 19"/>
            <p:cNvSpPr/>
            <p:nvPr/>
          </p:nvSpPr>
          <p:spPr>
            <a:xfrm>
              <a:off x="5339066" y="4504174"/>
              <a:ext cx="228600" cy="228537"/>
            </a:xfrm>
            <a:prstGeom prst="star7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5173628" y="4326611"/>
              <a:ext cx="228600" cy="228537"/>
            </a:xfrm>
            <a:prstGeom prst="star7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urved Up Arrow 21"/>
          <p:cNvSpPr/>
          <p:nvPr/>
        </p:nvSpPr>
        <p:spPr>
          <a:xfrm>
            <a:off x="5280439" y="3943551"/>
            <a:ext cx="865496" cy="2966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7684" y="5190276"/>
            <a:ext cx="18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Capture antibody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56284" y="4491139"/>
            <a:ext cx="355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Enzyme-labelled detection antibody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84919" y="4708071"/>
            <a:ext cx="359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Antigen of interest (</a:t>
            </a:r>
            <a:r>
              <a:rPr lang="en-US" dirty="0" err="1" smtClean="0"/>
              <a:t>Phytase</a:t>
            </a:r>
            <a:r>
              <a:rPr lang="en-US" dirty="0" smtClean="0"/>
              <a:t> protein)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50973" y="3200400"/>
            <a:ext cx="183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Enzyme substrate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Reflection and Extension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1600200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Why is DNA analysis or protein detection an important part of the genetic engineering process?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How might this testing be applied to safety testing of GMO’s by regulatory agencies?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368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+mn-lt"/>
              </a:rPr>
              <a:t>Enviropig</a:t>
            </a:r>
            <a:r>
              <a:rPr lang="en-US" sz="4000" b="1" dirty="0" smtClean="0">
                <a:latin typeface="+mn-lt"/>
              </a:rPr>
              <a:t> risks and benefits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524000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Discuss as a class:</a:t>
            </a:r>
          </a:p>
          <a:p>
            <a:pPr marL="400050" indent="-285750">
              <a:spcAft>
                <a:spcPts val="1200"/>
              </a:spcAft>
            </a:pPr>
            <a:r>
              <a:rPr lang="en-US" sz="2400" dirty="0" smtClean="0"/>
              <a:t>Was genetic engineering successful in producing transgenic pigs with low phosphorus manure?</a:t>
            </a:r>
          </a:p>
          <a:p>
            <a:pPr marL="400050" indent="-285750">
              <a:spcAft>
                <a:spcPts val="1200"/>
              </a:spcAft>
            </a:pPr>
            <a:r>
              <a:rPr lang="en-US" sz="2400" dirty="0" smtClean="0"/>
              <a:t>Are these </a:t>
            </a:r>
            <a:r>
              <a:rPr lang="en-US" sz="2400" dirty="0" err="1" smtClean="0"/>
              <a:t>Enviropigs</a:t>
            </a:r>
            <a:r>
              <a:rPr lang="en-US" sz="2400" dirty="0" smtClean="0"/>
              <a:t> part of the food system?</a:t>
            </a:r>
          </a:p>
          <a:p>
            <a:pPr marL="400050" indent="-285750">
              <a:spcAft>
                <a:spcPts val="1200"/>
              </a:spcAft>
            </a:pPr>
            <a:r>
              <a:rPr lang="en-US" sz="2400" dirty="0" smtClean="0"/>
              <a:t>Was the use of genetic engineering to solve this environmental problem a ‘good idea’?</a:t>
            </a:r>
          </a:p>
          <a:p>
            <a:pPr marL="400050" indent="-285750">
              <a:spcAft>
                <a:spcPts val="1200"/>
              </a:spcAft>
            </a:pPr>
            <a:r>
              <a:rPr lang="en-US" sz="2400" dirty="0" smtClean="0"/>
              <a:t>What can we learn about the application of genetic engineering to solve future problems with food, health, or the environment?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17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+mn-lt"/>
              </a:rPr>
              <a:t>Enviropig</a:t>
            </a:r>
            <a:r>
              <a:rPr lang="en-US" sz="4000" b="1" dirty="0" smtClean="0">
                <a:latin typeface="+mn-lt"/>
              </a:rPr>
              <a:t> risks and benefits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524000"/>
            <a:ext cx="7886700" cy="4351338"/>
          </a:xfrm>
        </p:spPr>
        <p:txBody>
          <a:bodyPr>
            <a:normAutofit/>
          </a:bodyPr>
          <a:lstStyle/>
          <a:p>
            <a:pPr marL="400050" indent="-285750">
              <a:spcAft>
                <a:spcPts val="1200"/>
              </a:spcAft>
            </a:pPr>
            <a:r>
              <a:rPr lang="en-US" sz="2800" dirty="0" smtClean="0"/>
              <a:t>To learn more about Risks and Benefits of the </a:t>
            </a:r>
            <a:r>
              <a:rPr lang="en-US" sz="2800" dirty="0" err="1" smtClean="0"/>
              <a:t>Enviropig</a:t>
            </a:r>
            <a:r>
              <a:rPr lang="en-US" sz="2800" dirty="0" smtClean="0"/>
              <a:t>, watch the video: </a:t>
            </a:r>
            <a:r>
              <a:rPr lang="en-US" sz="2500" dirty="0" smtClean="0">
                <a:hlinkClick r:id="rId2"/>
              </a:rPr>
              <a:t>https</a:t>
            </a:r>
            <a:r>
              <a:rPr lang="en-US" sz="2500" dirty="0">
                <a:hlinkClick r:id="rId2"/>
              </a:rPr>
              <a:t>://ge.unl.edu/enviropig/risks-and-benefits</a:t>
            </a:r>
            <a:r>
              <a:rPr lang="en-US" sz="2500" dirty="0" smtClean="0">
                <a:hlinkClick r:id="rId2"/>
              </a:rPr>
              <a:t>/</a:t>
            </a:r>
            <a:endParaRPr lang="en-US" sz="2500" dirty="0" smtClean="0"/>
          </a:p>
          <a:p>
            <a:pPr marL="400050" indent="-285750"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53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t="21737" r="2652" b="5536"/>
          <a:stretch/>
        </p:blipFill>
        <p:spPr>
          <a:xfrm>
            <a:off x="4876800" y="1295400"/>
            <a:ext cx="41148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Can you tell which pigs are </a:t>
            </a:r>
            <a:r>
              <a:rPr lang="en-US" b="1" dirty="0" err="1" smtClean="0">
                <a:latin typeface="+mn-lt"/>
              </a:rPr>
              <a:t>Enviropigs</a:t>
            </a:r>
            <a:r>
              <a:rPr lang="en-US" b="1" dirty="0" smtClean="0">
                <a:latin typeface="+mn-lt"/>
              </a:rPr>
              <a:t>?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5224644" cy="23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Can we test if a pig is transgenic or non-transgenic?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are </a:t>
            </a:r>
            <a:r>
              <a:rPr lang="en-US" sz="2400" dirty="0" err="1" smtClean="0"/>
              <a:t>Enviropigs</a:t>
            </a:r>
            <a:r>
              <a:rPr lang="en-US" sz="2400" dirty="0" smtClean="0"/>
              <a:t> and non-transgenic pigs different?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 can we use this information to design a transgenic test?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86" y="2743200"/>
            <a:ext cx="2438400" cy="1548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43200"/>
            <a:ext cx="2438400" cy="1548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420191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Transgenic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Enviropig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560" y="2420191"/>
            <a:ext cx="19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Non-transgenic pig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1524000"/>
            <a:ext cx="3886200" cy="411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Comparing </a:t>
            </a:r>
            <a:r>
              <a:rPr lang="en-US" sz="3200" b="1" dirty="0" err="1" smtClean="0">
                <a:latin typeface="+mn-lt"/>
              </a:rPr>
              <a:t>Enviropigs</a:t>
            </a:r>
            <a:r>
              <a:rPr lang="en-US" sz="3200" b="1" dirty="0" smtClean="0">
                <a:latin typeface="+mn-lt"/>
              </a:rPr>
              <a:t> vs. non-transgenic pigs</a:t>
            </a:r>
            <a:endParaRPr lang="en-US" sz="3200" b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8650" y="2209800"/>
            <a:ext cx="38862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Contains a transgene 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romoter from a mouse expressing in salivary gland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oding region from </a:t>
            </a:r>
            <a:r>
              <a:rPr lang="en-US" sz="2000" i="1" dirty="0" smtClean="0"/>
              <a:t>E.coli </a:t>
            </a:r>
            <a:r>
              <a:rPr lang="en-US" sz="2000" dirty="0" smtClean="0"/>
              <a:t>for </a:t>
            </a:r>
            <a:r>
              <a:rPr lang="en-US" sz="2000" dirty="0" err="1" smtClean="0"/>
              <a:t>phytase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Produces protein, </a:t>
            </a:r>
            <a:r>
              <a:rPr lang="en-US" sz="2400" dirty="0" err="1" smtClean="0"/>
              <a:t>phytase</a:t>
            </a:r>
            <a:r>
              <a:rPr lang="en-US" sz="2400" dirty="0" smtClean="0"/>
              <a:t>, in the salivary glands, secreted in the saliva</a:t>
            </a:r>
          </a:p>
          <a:p>
            <a:r>
              <a:rPr lang="en-US" sz="2400" dirty="0" smtClean="0"/>
              <a:t>Can digest </a:t>
            </a:r>
            <a:r>
              <a:rPr lang="en-US" sz="2400" dirty="0" err="1" smtClean="0"/>
              <a:t>phytate</a:t>
            </a:r>
            <a:endParaRPr lang="en-US" sz="2400" dirty="0" smtClean="0"/>
          </a:p>
          <a:p>
            <a:r>
              <a:rPr lang="en-US" sz="2400" dirty="0" smtClean="0"/>
              <a:t>Low level of phosphorus in feces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663440" y="1524000"/>
            <a:ext cx="3886200" cy="411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29150" y="2209799"/>
            <a:ext cx="3886200" cy="350520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Does not contain a transgene</a:t>
            </a:r>
          </a:p>
          <a:p>
            <a:r>
              <a:rPr lang="en-US" sz="2400" dirty="0" smtClean="0"/>
              <a:t>Does not produce protein, </a:t>
            </a:r>
            <a:r>
              <a:rPr lang="en-US" sz="2400" dirty="0" err="1" smtClean="0"/>
              <a:t>phytase</a:t>
            </a:r>
            <a:endParaRPr lang="en-US" sz="2400" dirty="0" smtClean="0"/>
          </a:p>
          <a:p>
            <a:r>
              <a:rPr lang="en-US" sz="2400" dirty="0" smtClean="0"/>
              <a:t>Can not digest </a:t>
            </a:r>
            <a:r>
              <a:rPr lang="en-US" sz="2400" dirty="0" err="1" smtClean="0"/>
              <a:t>phytate</a:t>
            </a:r>
            <a:endParaRPr lang="en-US" sz="2400" dirty="0" smtClean="0"/>
          </a:p>
          <a:p>
            <a:r>
              <a:rPr lang="en-US" sz="2400" dirty="0" smtClean="0"/>
              <a:t>High levels of phosphorus in feces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58088" y="1594322"/>
            <a:ext cx="278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Transgenic </a:t>
            </a:r>
            <a:r>
              <a:rPr lang="en-US" sz="2400" b="1" u="sng" dirty="0" err="1" smtClean="0"/>
              <a:t>Enviropig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314584" y="1594322"/>
            <a:ext cx="258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Non-transgenic pig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2272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1" b="20375"/>
          <a:stretch/>
        </p:blipFill>
        <p:spPr>
          <a:xfrm>
            <a:off x="1142521" y="1906132"/>
            <a:ext cx="6858957" cy="2667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What can we test?</a:t>
            </a:r>
            <a:endParaRPr lang="en-US" sz="40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573133"/>
            <a:ext cx="7388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Now, we can test the organism to check if the </a:t>
            </a:r>
            <a:r>
              <a:rPr lang="en-US" sz="2800" b="1" dirty="0" smtClean="0"/>
              <a:t>gene</a:t>
            </a:r>
            <a:r>
              <a:rPr lang="en-US" sz="2800" dirty="0" smtClean="0"/>
              <a:t> or the </a:t>
            </a:r>
            <a:r>
              <a:rPr lang="en-US" sz="2800" b="1" dirty="0" smtClean="0"/>
              <a:t>protein</a:t>
            </a:r>
            <a:r>
              <a:rPr lang="en-US" sz="2800" dirty="0" smtClean="0"/>
              <a:t> it codes for are present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28650" y="1429079"/>
            <a:ext cx="658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we design a transgenic organism….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0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Testing for a gene 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Go to </a:t>
            </a:r>
            <a:r>
              <a:rPr lang="en-US" sz="2800" i="1" dirty="0">
                <a:hlinkClick r:id="rId2"/>
              </a:rPr>
              <a:t>passel.unl.edu/</a:t>
            </a:r>
            <a:r>
              <a:rPr lang="en-US" sz="2800" i="1" dirty="0" err="1">
                <a:hlinkClick r:id="rId2"/>
              </a:rPr>
              <a:t>ge</a:t>
            </a:r>
            <a:r>
              <a:rPr lang="en-US" sz="2800" i="1" dirty="0">
                <a:hlinkClick r:id="rId2"/>
              </a:rPr>
              <a:t>/</a:t>
            </a:r>
            <a:r>
              <a:rPr lang="en-US" sz="2800" i="1" dirty="0" err="1">
                <a:hlinkClick r:id="rId2"/>
              </a:rPr>
              <a:t>enviropig</a:t>
            </a:r>
            <a:r>
              <a:rPr lang="en-US" sz="2800" dirty="0"/>
              <a:t> to familiarize yourself with how Dr. Forsberg and his team identified the </a:t>
            </a:r>
            <a:r>
              <a:rPr lang="en-US" sz="2800" dirty="0" err="1"/>
              <a:t>phytase</a:t>
            </a:r>
            <a:r>
              <a:rPr lang="en-US" sz="2800" dirty="0"/>
              <a:t> transgene (look at the fourth step</a:t>
            </a:r>
            <a:r>
              <a:rPr lang="en-US" sz="2800" dirty="0" smtClean="0"/>
              <a:t>).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omplete </a:t>
            </a:r>
            <a:r>
              <a:rPr lang="en-US" sz="2800" dirty="0"/>
              <a:t>the two animations in that step by going to these links:</a:t>
            </a:r>
          </a:p>
          <a:p>
            <a:pPr lvl="1"/>
            <a:r>
              <a:rPr lang="en-US" sz="2400" u="sng" dirty="0">
                <a:hlinkClick r:id="rId3"/>
              </a:rPr>
              <a:t>http://passel.unl.edu/pages/animation.php?a=PCR.swf</a:t>
            </a:r>
            <a:endParaRPr lang="en-US" sz="2400" dirty="0"/>
          </a:p>
          <a:p>
            <a:pPr lvl="1"/>
            <a:r>
              <a:rPr lang="en-US" sz="2400" u="sng" dirty="0">
                <a:hlinkClick r:id="rId4"/>
              </a:rPr>
              <a:t>http://passel.unl.edu/pages/animation.php?a=Gel_electrophoresis.swf</a:t>
            </a:r>
            <a:endParaRPr lang="en-US" sz="2400" dirty="0"/>
          </a:p>
          <a:p>
            <a:r>
              <a:rPr lang="en-US" sz="2800" dirty="0" smtClean="0"/>
              <a:t>Answer the follow-up questions on your worksheet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440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90" y="18976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Testing for a gene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2" y="1623135"/>
            <a:ext cx="1800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7894" y="1649682"/>
            <a:ext cx="1580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DNA is collected from pig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80" y="1296959"/>
            <a:ext cx="971550" cy="1628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1231" y="1582712"/>
            <a:ext cx="4382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DNA is extracted from cells and purified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Customized primers, DNA polymerase, and nucleotides are added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06" y="2618859"/>
            <a:ext cx="2716215" cy="20371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0006" y="4606379"/>
            <a:ext cx="271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Sample added to </a:t>
            </a:r>
            <a:r>
              <a:rPr lang="en-US" dirty="0" err="1" smtClean="0"/>
              <a:t>thermocycler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 is copied billions of times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93"/>
          <a:stretch/>
        </p:blipFill>
        <p:spPr>
          <a:xfrm>
            <a:off x="2851761" y="3378022"/>
            <a:ext cx="3388245" cy="11153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89131" y="4429616"/>
            <a:ext cx="376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DNA sample is placed in agarose 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Electricity is applied to move the DNA through pores in the 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DNA pieces move slower than small DNA pieces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89468" y="4777176"/>
            <a:ext cx="262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Bands of DNA are viewed using UV light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" y="3176976"/>
            <a:ext cx="2133600" cy="160020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931321" y="1193257"/>
            <a:ext cx="498428" cy="49842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573726" y="1047745"/>
            <a:ext cx="498428" cy="49842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6271961" y="4051430"/>
            <a:ext cx="498428" cy="49842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2851761" y="3727862"/>
            <a:ext cx="498428" cy="49842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89468" y="2930572"/>
            <a:ext cx="498428" cy="49842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58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Testing for protein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891"/>
            <a:ext cx="3714109" cy="4351338"/>
          </a:xfrm>
        </p:spPr>
        <p:txBody>
          <a:bodyPr>
            <a:normAutofit/>
          </a:bodyPr>
          <a:lstStyle/>
          <a:p>
            <a:r>
              <a:rPr lang="en-US" sz="2800" dirty="0"/>
              <a:t>Lateral flow </a:t>
            </a:r>
            <a:r>
              <a:rPr lang="en-US" sz="2800" dirty="0" smtClean="0"/>
              <a:t>test </a:t>
            </a:r>
          </a:p>
          <a:p>
            <a:pPr lvl="1"/>
            <a:r>
              <a:rPr lang="en-US" sz="2400" dirty="0" smtClean="0"/>
              <a:t>Tests for presence/absence of protein</a:t>
            </a:r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800" dirty="0" smtClean="0"/>
              <a:t>ELISA test</a:t>
            </a:r>
          </a:p>
          <a:p>
            <a:pPr lvl="1"/>
            <a:r>
              <a:rPr lang="en-US" sz="2400" dirty="0" smtClean="0"/>
              <a:t>Tests for how much protein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1825625"/>
            <a:ext cx="685800" cy="612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4063" y="1363960"/>
            <a:ext cx="69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01137" y="1825625"/>
            <a:ext cx="685800" cy="612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1363960"/>
            <a:ext cx="69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2759" y="3675163"/>
            <a:ext cx="685800" cy="612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05747" y="3678777"/>
            <a:ext cx="685800" cy="612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68735" y="3675163"/>
            <a:ext cx="685800" cy="612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31723" y="3675162"/>
            <a:ext cx="685800" cy="61277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72450" y="3675162"/>
            <a:ext cx="685800" cy="612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2760" y="3162242"/>
            <a:ext cx="68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97775" y="3162242"/>
            <a:ext cx="68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52790" y="3162242"/>
            <a:ext cx="68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07805" y="3162242"/>
            <a:ext cx="68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62820" y="3162242"/>
            <a:ext cx="68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37" y="776356"/>
            <a:ext cx="1911270" cy="2389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86" y="4502061"/>
            <a:ext cx="2845086" cy="1896724"/>
          </a:xfrm>
          <a:prstGeom prst="rect">
            <a:avLst/>
          </a:prstGeom>
        </p:spPr>
      </p:pic>
      <p:sp>
        <p:nvSpPr>
          <p:cNvPr id="23" name="Multiply 22"/>
          <p:cNvSpPr/>
          <p:nvPr/>
        </p:nvSpPr>
        <p:spPr>
          <a:xfrm>
            <a:off x="4780265" y="1667327"/>
            <a:ext cx="1178531" cy="922040"/>
          </a:xfrm>
          <a:prstGeom prst="mathMultiply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Testing for protein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891"/>
            <a:ext cx="760095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Both the lateral </a:t>
            </a:r>
            <a:r>
              <a:rPr lang="en-US" sz="2800" dirty="0"/>
              <a:t>flow </a:t>
            </a:r>
            <a:r>
              <a:rPr lang="en-US" sz="2800" dirty="0" smtClean="0"/>
              <a:t>test and ELISA test rely on the use of antibodies to test for presence of a particular protein (also called an antigen)</a:t>
            </a:r>
          </a:p>
          <a:p>
            <a:r>
              <a:rPr lang="en-US" sz="2800" dirty="0" smtClean="0"/>
              <a:t>Specific antigen-antibody interactions are necessary for binding to take place</a:t>
            </a:r>
          </a:p>
          <a:p>
            <a:r>
              <a:rPr lang="en-US" sz="2800" dirty="0" smtClean="0"/>
              <a:t>In the case of </a:t>
            </a:r>
            <a:r>
              <a:rPr lang="en-US" sz="2800" dirty="0" err="1" smtClean="0"/>
              <a:t>Enviropigs</a:t>
            </a:r>
            <a:r>
              <a:rPr lang="en-US" sz="2800" dirty="0" smtClean="0"/>
              <a:t>, the antigen of interest is the enzyme, </a:t>
            </a:r>
            <a:r>
              <a:rPr lang="en-US" sz="2800" dirty="0" err="1" smtClean="0"/>
              <a:t>phytase</a:t>
            </a:r>
            <a:endParaRPr lang="en-US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809683" y="4646593"/>
            <a:ext cx="583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34890" y="4550078"/>
            <a:ext cx="5334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97317" y="4969758"/>
            <a:ext cx="10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Antibody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59994" y="4494119"/>
            <a:ext cx="91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14062</TotalTime>
  <Words>592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Testing Transgenics: DNA Analysis and Protein Detection</vt:lpstr>
      <vt:lpstr>Can you tell which pigs are Enviropigs?</vt:lpstr>
      <vt:lpstr>Can we test if a pig is transgenic or non-transgenic?</vt:lpstr>
      <vt:lpstr>Comparing Enviropigs vs. non-transgenic pigs</vt:lpstr>
      <vt:lpstr>What can we test?</vt:lpstr>
      <vt:lpstr>Testing for a gene </vt:lpstr>
      <vt:lpstr>Testing for a gene</vt:lpstr>
      <vt:lpstr>Testing for protein</vt:lpstr>
      <vt:lpstr>Testing for protein</vt:lpstr>
      <vt:lpstr>Lateral flow test</vt:lpstr>
      <vt:lpstr>ELISA test</vt:lpstr>
      <vt:lpstr>ELISA test</vt:lpstr>
      <vt:lpstr>Reflection and Extension</vt:lpstr>
      <vt:lpstr>Enviropig risks and benefits</vt:lpstr>
      <vt:lpstr>Enviropig risks and benefits</vt:lpstr>
    </vt:vector>
  </TitlesOfParts>
  <Company>BSE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Engineering</dc:title>
  <dc:creator>Joe Luck</dc:creator>
  <cp:lastModifiedBy>Erin Ingram</cp:lastModifiedBy>
  <cp:revision>186</cp:revision>
  <cp:lastPrinted>2013-10-14T14:56:14Z</cp:lastPrinted>
  <dcterms:created xsi:type="dcterms:W3CDTF">2012-08-23T21:49:41Z</dcterms:created>
  <dcterms:modified xsi:type="dcterms:W3CDTF">2017-04-28T15:33:02Z</dcterms:modified>
</cp:coreProperties>
</file>