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handoutMasterIdLst>
    <p:handoutMasterId r:id="rId16"/>
  </p:handoutMasterIdLst>
  <p:sldIdLst>
    <p:sldId id="341" r:id="rId2"/>
    <p:sldId id="342" r:id="rId3"/>
    <p:sldId id="348" r:id="rId4"/>
    <p:sldId id="349" r:id="rId5"/>
    <p:sldId id="350" r:id="rId6"/>
    <p:sldId id="351" r:id="rId7"/>
    <p:sldId id="353" r:id="rId8"/>
    <p:sldId id="344" r:id="rId9"/>
    <p:sldId id="346" r:id="rId10"/>
    <p:sldId id="347" r:id="rId11"/>
    <p:sldId id="354" r:id="rId12"/>
    <p:sldId id="355" r:id="rId13"/>
    <p:sldId id="356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000"/>
    <a:srgbClr val="C80200"/>
    <a:srgbClr val="9E0D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70168" autoAdjust="0"/>
  </p:normalViewPr>
  <p:slideViewPr>
    <p:cSldViewPr>
      <p:cViewPr varScale="1">
        <p:scale>
          <a:sx n="84" d="100"/>
          <a:sy n="84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7F6A8DD-28AD-4240-9D0E-B255B6D69268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9132BEB-F840-4647-A86B-8164791D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99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E63F286-2452-4402-B6EC-78384F9AA375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CEA918C-9457-474F-8392-648E597DA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1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each statement.</a:t>
            </a:r>
          </a:p>
          <a:p>
            <a:r>
              <a:rPr lang="en-US" dirty="0" smtClean="0"/>
              <a:t>Instruct</a:t>
            </a:r>
            <a:r>
              <a:rPr lang="en-US" baseline="0" dirty="0" smtClean="0"/>
              <a:t> students to move to different stations in the classroom designated as strongly agree, agree, neutral, disagree, strongly disagree.</a:t>
            </a:r>
          </a:p>
          <a:p>
            <a:r>
              <a:rPr lang="en-US" baseline="0" dirty="0" smtClean="0"/>
              <a:t>Tally responses for each station.</a:t>
            </a:r>
          </a:p>
          <a:p>
            <a:r>
              <a:rPr lang="en-US" baseline="0" dirty="0" smtClean="0"/>
              <a:t>Discuss student reasoning for their answers.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0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each statement.</a:t>
            </a:r>
          </a:p>
          <a:p>
            <a:r>
              <a:rPr lang="en-US" dirty="0" smtClean="0"/>
              <a:t>Instruct</a:t>
            </a:r>
            <a:r>
              <a:rPr lang="en-US" baseline="0" dirty="0" smtClean="0"/>
              <a:t> students to move to different stations in the classroom designated as strongly agree, agree, neutral, disagree, strongly disagree.</a:t>
            </a:r>
          </a:p>
          <a:p>
            <a:r>
              <a:rPr lang="en-US" baseline="0" dirty="0" smtClean="0"/>
              <a:t>Tally responses for each station.</a:t>
            </a:r>
          </a:p>
          <a:p>
            <a:r>
              <a:rPr lang="en-US" baseline="0" dirty="0" smtClean="0"/>
              <a:t>Discuss student reasoning for their answers.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Follow-up by discussing any other aspects that should be considered</a:t>
            </a:r>
            <a:r>
              <a:rPr lang="en-US" baseline="0" dirty="0" smtClean="0"/>
              <a:t> when solving an environmental issue.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3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students use the web address provided to learn more about nutrient pollution. Add answers to the PowerPoint.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17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</a:t>
            </a:r>
            <a:r>
              <a:rPr lang="en-US" baseline="0" dirty="0" smtClean="0"/>
              <a:t> students use the web address provided to learn more about nutrient pollution. Add answers to the PowerPoint.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64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</a:t>
            </a:r>
            <a:r>
              <a:rPr lang="en-US" baseline="0" dirty="0" smtClean="0"/>
              <a:t> students use the web address provided to learn more about nutrient pollution. Add answers to the PowerPoint.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3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Science Daily: “Phosphorus is crucial for healthy growth in pigs. Unfortunately, 50 to 70 percent of the phosphorus in grain is in the form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phytic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acid, a compound indigestible by pigs. Because of this, many farmers have to supplement pig diets with an enzyme called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phytase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Phytase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breaks down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phytic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acid and helps pigs digest more of the nutrient.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phytase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enzyme has a hefty price tag for farmers, and the enzyme can be accidentally damaged or destroyed when farmers mix feed.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Enviropig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created to solve this problem. The transgenic pig synthesizes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phytase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its modified salivary glands, eliminating the need for additional supplements or enzymes in the feed. By digesting more phosphorus,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Enviropig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also produces less phosphorus in its waste.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00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student diagrams</a:t>
            </a:r>
            <a:r>
              <a:rPr lang="en-US" baseline="0" dirty="0" smtClean="0"/>
              <a:t> to this diagram for accuracy.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4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7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2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B981-451A-4099-8BDA-665EC569731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7F6F-17EA-41A7-86EF-F38DE7D4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9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3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2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8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5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73738"/>
            <a:ext cx="28765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2255" y="5829406"/>
            <a:ext cx="1858945" cy="51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6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aily.com/releases/2013/03/130307124802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nutrientpollution/proble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nutrientpollution/sources-and-solu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nutrientpollution/effects-environme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pa.gov/nutrientpollution/effects-economy" TargetMode="External"/><Relationship Id="rId4" Type="http://schemas.openxmlformats.org/officeDocument/2006/relationships/hyperlink" Target="http://www.epa.gov/nutrientpollution/effects-human-health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sections/thesalt/2014/01/02/257393870/how-mass-produced-meat-turned-phosphorus-into-pollu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122363"/>
            <a:ext cx="8458200" cy="2387600"/>
          </a:xfrm>
        </p:spPr>
        <p:txBody>
          <a:bodyPr/>
          <a:lstStyle/>
          <a:p>
            <a:r>
              <a:rPr lang="en-US" b="1" dirty="0" smtClean="0"/>
              <a:t>Nutrient Pollution and Environmental Problem Solving</a:t>
            </a:r>
            <a:endParaRPr lang="en-US" b="1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3400"/>
            <a:ext cx="607695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Introducing a biotechnology solution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6305550" cy="435133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300" dirty="0" smtClean="0"/>
              <a:t>Researchers from the University of Guelph in Ontario, Canada led by Dr. Cecil Forsberg developed a biotechnology solution to potentially solve the phosphorus pollution problem associated with pig manure.</a:t>
            </a:r>
            <a:endParaRPr lang="en-US" sz="230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300" dirty="0" smtClean="0"/>
              <a:t>What is biotechnology?</a:t>
            </a:r>
            <a:endParaRPr lang="en-US" sz="230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300" dirty="0" smtClean="0"/>
              <a:t>How might it be applied to fix this problem?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105" y="449263"/>
            <a:ext cx="2109405" cy="281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8105" y="3268663"/>
            <a:ext cx="1903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 of Dr. Cecil Forsberg from www.uoguelph.ca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97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3400"/>
            <a:ext cx="607695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Introducing </a:t>
            </a:r>
            <a:r>
              <a:rPr lang="en-US" sz="3600" b="1" dirty="0" err="1" smtClean="0">
                <a:latin typeface="+mn-lt"/>
              </a:rPr>
              <a:t>Enviropigs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05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Read the news article </a:t>
            </a:r>
            <a:r>
              <a:rPr lang="en-US" sz="2400" dirty="0"/>
              <a:t>“Scientists improve transgenic ‘</a:t>
            </a:r>
            <a:r>
              <a:rPr lang="en-US" sz="2400" dirty="0" err="1"/>
              <a:t>Enviropigs</a:t>
            </a:r>
            <a:r>
              <a:rPr lang="en-US" sz="2400" dirty="0" smtClean="0"/>
              <a:t>’” </a:t>
            </a:r>
            <a:r>
              <a:rPr lang="en-US" sz="2400" dirty="0"/>
              <a:t>from Science Daily, March 7, 2013:</a:t>
            </a:r>
          </a:p>
          <a:p>
            <a:pPr lvl="1"/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www.sciencedaily.com/releases/2013/03/130307124802.htm</a:t>
            </a:r>
            <a:endParaRPr lang="en-US" sz="2000" dirty="0"/>
          </a:p>
          <a:p>
            <a:pPr lvl="1"/>
            <a:endParaRPr 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067" y="2667000"/>
            <a:ext cx="3984933" cy="266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5400" y="53340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 of non-transgenic pigs from pixabay.com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06978" y="3276600"/>
            <a:ext cx="4572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What are </a:t>
            </a:r>
            <a:r>
              <a:rPr lang="en-US" sz="2800" dirty="0" err="1"/>
              <a:t>Enviropigs</a:t>
            </a:r>
            <a:r>
              <a:rPr lang="en-US" sz="2800" dirty="0"/>
              <a:t>?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How are they different from non-transgenic pigs?</a:t>
            </a:r>
          </a:p>
        </p:txBody>
      </p:sp>
    </p:spTree>
    <p:extLst>
      <p:ext uri="{BB962C8B-B14F-4D97-AF65-F5344CB8AC3E}">
        <p14:creationId xmlns:p14="http://schemas.microsoft.com/office/powerpoint/2010/main" val="35722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3400"/>
            <a:ext cx="607695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Understanding </a:t>
            </a:r>
            <a:r>
              <a:rPr lang="en-US" sz="3600" b="1" dirty="0" err="1" smtClean="0">
                <a:latin typeface="+mn-lt"/>
              </a:rPr>
              <a:t>Enviropigs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90575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the words </a:t>
            </a:r>
            <a:r>
              <a:rPr lang="en-US" sz="2400" dirty="0" smtClean="0"/>
              <a:t>salivary glands, </a:t>
            </a:r>
            <a:r>
              <a:rPr lang="en-US" sz="2400" dirty="0" err="1" smtClean="0"/>
              <a:t>phytate</a:t>
            </a:r>
            <a:r>
              <a:rPr lang="en-US" sz="2400" dirty="0"/>
              <a:t>, </a:t>
            </a:r>
            <a:r>
              <a:rPr lang="en-US" sz="2400" dirty="0" err="1"/>
              <a:t>phytase</a:t>
            </a:r>
            <a:r>
              <a:rPr lang="en-US" sz="2400" dirty="0"/>
              <a:t>, phosphate, and </a:t>
            </a:r>
            <a:r>
              <a:rPr lang="en-US" sz="2400" dirty="0" smtClean="0"/>
              <a:t>phosphorus, draw diagrams explaining </a:t>
            </a:r>
            <a:r>
              <a:rPr lang="en-US" sz="2400" dirty="0"/>
              <a:t>how </a:t>
            </a:r>
            <a:r>
              <a:rPr lang="en-US" sz="2400" dirty="0" err="1" smtClean="0"/>
              <a:t>Enviropigs</a:t>
            </a:r>
            <a:r>
              <a:rPr lang="en-US" sz="2400" dirty="0" smtClean="0"/>
              <a:t> are different from non-transgenic pigs.</a:t>
            </a:r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What are some potential benefits and challenges you might predict if this solution was adopted?</a:t>
            </a:r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886" y="3176016"/>
            <a:ext cx="2438400" cy="15483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76016"/>
            <a:ext cx="2438400" cy="1548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853007"/>
            <a:ext cx="213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Transgenic </a:t>
            </a:r>
            <a:r>
              <a:rPr lang="en-US" b="1" dirty="0" err="1" smtClean="0"/>
              <a:t>Enviropig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86760" y="2853007"/>
            <a:ext cx="1978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Non-transgenic pig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376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66" y="381000"/>
            <a:ext cx="715146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Views on the Environment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will read statements regarding protection of the environment</a:t>
            </a:r>
          </a:p>
          <a:p>
            <a:r>
              <a:rPr lang="en-US" sz="2400" dirty="0" smtClean="0"/>
              <a:t>Think about your level of agreement with the statement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Move to the station that best fits your </a:t>
            </a:r>
            <a:r>
              <a:rPr lang="en-US" sz="2400" dirty="0" smtClean="0"/>
              <a:t>opinion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Strongly agree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Agree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Neutral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Disagree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Strongly disagree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Be prepared to share your reasoning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678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Views on the Environment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pPr marL="461963" lvl="1" indent="-461963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3200" b="1" dirty="0"/>
              <a:t>Individuals</a:t>
            </a:r>
            <a:r>
              <a:rPr lang="en-US" sz="3200" dirty="0"/>
              <a:t> have a responsibility to protect the environment.</a:t>
            </a:r>
            <a:endParaRPr lang="en-US" sz="4000" dirty="0"/>
          </a:p>
          <a:p>
            <a:pPr marL="461963" lvl="1" indent="-461963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3200" b="1" dirty="0"/>
              <a:t>Government agencies </a:t>
            </a:r>
            <a:r>
              <a:rPr lang="en-US" sz="3200" dirty="0"/>
              <a:t>have a responsibility to protect the environment.</a:t>
            </a:r>
            <a:endParaRPr lang="en-US" sz="4000" dirty="0"/>
          </a:p>
          <a:p>
            <a:pPr marL="461963" lvl="1" indent="-461963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3200" b="1" dirty="0"/>
              <a:t>Businesses or corporations </a:t>
            </a:r>
            <a:r>
              <a:rPr lang="en-US" sz="3200" dirty="0"/>
              <a:t>have a responsibility to protect the environment.</a:t>
            </a:r>
            <a:endParaRPr lang="en-US" sz="4000" dirty="0"/>
          </a:p>
          <a:p>
            <a:pPr>
              <a:spcAft>
                <a:spcPts val="24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11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Views on the Environment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>
            <a:normAutofit lnSpcReduction="10000"/>
          </a:bodyPr>
          <a:lstStyle/>
          <a:p>
            <a:pPr marL="4572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800" b="1" dirty="0"/>
              <a:t>Cost</a:t>
            </a:r>
            <a:r>
              <a:rPr lang="en-US" sz="2800" dirty="0"/>
              <a:t> should be considered when solving an environmental issue.</a:t>
            </a:r>
            <a:endParaRPr lang="en-US" sz="3600" dirty="0"/>
          </a:p>
          <a:p>
            <a:pPr marL="4572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800" b="1" dirty="0"/>
              <a:t>Safety</a:t>
            </a:r>
            <a:r>
              <a:rPr lang="en-US" sz="2800" dirty="0"/>
              <a:t> should be considered when solving an environmental issue.</a:t>
            </a:r>
            <a:endParaRPr lang="en-US" sz="3600" dirty="0"/>
          </a:p>
          <a:p>
            <a:pPr marL="4572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800" b="1" dirty="0"/>
              <a:t>Aesthetics</a:t>
            </a:r>
            <a:r>
              <a:rPr lang="en-US" sz="2800" dirty="0"/>
              <a:t> should be considered when solving an environmental issue.</a:t>
            </a:r>
            <a:endParaRPr lang="en-US" sz="3600" dirty="0"/>
          </a:p>
          <a:p>
            <a:pPr marL="4572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800" b="1" dirty="0"/>
              <a:t>Public perception </a:t>
            </a:r>
            <a:r>
              <a:rPr lang="en-US" sz="2800" dirty="0"/>
              <a:t>should be considered when solving an environmental issue.</a:t>
            </a:r>
            <a:endParaRPr lang="en-US" sz="3600" dirty="0"/>
          </a:p>
          <a:p>
            <a:pPr>
              <a:spcAft>
                <a:spcPts val="24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66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Examining an Environmental Issue: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Nutrient Pollution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the problem?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Why is it a problem?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u="sng" dirty="0">
                <a:hlinkClick r:id="rId3"/>
              </a:rPr>
              <a:t>http://www.epa.gov/nutrientpollution/problem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23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Examining an Environmental Issue: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Nutrient Pollution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are sources of nutrient pollution?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u="sng" dirty="0">
                <a:hlinkClick r:id="rId3"/>
              </a:rPr>
              <a:t>http://www.epa.gov/nutrientpollution/sources-and-solutions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9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Examining an Environmental Issue: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Nutrient Pollution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are the effects of nutrient pollution?</a:t>
            </a:r>
          </a:p>
          <a:p>
            <a:pPr lvl="1"/>
            <a:r>
              <a:rPr lang="en-US" sz="2500" dirty="0" smtClean="0"/>
              <a:t>On humans</a:t>
            </a:r>
          </a:p>
          <a:p>
            <a:pPr lvl="1"/>
            <a:endParaRPr lang="en-US" sz="2500" dirty="0" smtClean="0"/>
          </a:p>
          <a:p>
            <a:pPr lvl="1"/>
            <a:r>
              <a:rPr lang="en-US" sz="2500" dirty="0" smtClean="0"/>
              <a:t>On the environment</a:t>
            </a:r>
          </a:p>
          <a:p>
            <a:pPr lvl="2"/>
            <a:endParaRPr lang="en-US" u="sng" dirty="0" smtClean="0">
              <a:hlinkClick r:id="rId3"/>
            </a:endParaRPr>
          </a:p>
          <a:p>
            <a:pPr lvl="2"/>
            <a:endParaRPr lang="en-US" u="sng" dirty="0" smtClean="0">
              <a:hlinkClick r:id="rId3"/>
            </a:endParaRPr>
          </a:p>
          <a:p>
            <a:pPr lvl="2"/>
            <a:endParaRPr lang="en-US" u="sng" dirty="0">
              <a:hlinkClick r:id="rId3"/>
            </a:endParaRPr>
          </a:p>
          <a:p>
            <a:pPr lvl="2"/>
            <a:endParaRPr lang="en-US" u="sng" dirty="0">
              <a:hlinkClick r:id="rId3"/>
            </a:endParaRPr>
          </a:p>
          <a:p>
            <a:r>
              <a:rPr lang="en-US" u="sng" dirty="0">
                <a:hlinkClick r:id="rId4"/>
              </a:rPr>
              <a:t>http://www.epa.gov/nutrientpollution/effects-human-health</a:t>
            </a:r>
            <a:endParaRPr lang="en-US" dirty="0"/>
          </a:p>
          <a:p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www.epa.gov/nutrientpollution/effects-economy</a:t>
            </a:r>
            <a:endParaRPr lang="en-US" u="sng" dirty="0" smtClean="0">
              <a:hlinkClick r:id="rId3"/>
            </a:endParaRPr>
          </a:p>
          <a:p>
            <a:r>
              <a:rPr lang="en-US" u="sng" dirty="0" smtClean="0">
                <a:hlinkClick r:id="rId3"/>
              </a:rPr>
              <a:t>http://www.epa.gov/nutrientpollution/effects-environment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7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Examining an Environmental Issue: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Focus on Phosphorus Pollution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00963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Now, we will focus on phosphorus pollution due to realities of agricultural animal production.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Listen to the news report “</a:t>
            </a:r>
            <a:r>
              <a:rPr lang="en-US" sz="2400" dirty="0"/>
              <a:t>How Mass-Produced Meat Turned Phosphorus Into Pollution” (</a:t>
            </a:r>
            <a:r>
              <a:rPr lang="en-US" sz="2400" dirty="0" smtClean="0"/>
              <a:t>4:35) </a:t>
            </a:r>
            <a:r>
              <a:rPr lang="en-US" sz="2400" u="sng" dirty="0" smtClean="0">
                <a:hlinkClick r:id="rId2"/>
              </a:rPr>
              <a:t>http</a:t>
            </a:r>
            <a:r>
              <a:rPr lang="en-US" sz="2400" u="sng" dirty="0">
                <a:hlinkClick r:id="rId2"/>
              </a:rPr>
              <a:t>://</a:t>
            </a:r>
            <a:r>
              <a:rPr lang="en-US" sz="2400" u="sng" dirty="0" smtClean="0">
                <a:hlinkClick r:id="rId2"/>
              </a:rPr>
              <a:t>www.npr.org/sections/thesalt/2014/01/02/257393870/how-mass-produced-meat-turned-phosphorus-into-pollution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</a:t>
            </a:r>
            <a:r>
              <a:rPr lang="en-US" sz="2400" dirty="0" smtClean="0"/>
              <a:t>ork </a:t>
            </a:r>
            <a:r>
              <a:rPr lang="en-US" sz="2400" dirty="0"/>
              <a:t>together to draw an illustration </a:t>
            </a:r>
            <a:r>
              <a:rPr lang="en-US" sz="2400" dirty="0" smtClean="0"/>
              <a:t>explaining </a:t>
            </a:r>
            <a:r>
              <a:rPr lang="en-US" sz="2400" dirty="0"/>
              <a:t>how the challenges in agricultural animal production contribute to nutrient </a:t>
            </a:r>
            <a:r>
              <a:rPr lang="en-US" sz="2400" dirty="0" smtClean="0"/>
              <a:t>pollution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9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65126"/>
            <a:ext cx="89154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Brainstorm solutions to phosphorus pollution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486" y="1600200"/>
            <a:ext cx="78867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What steps in the process could be changed to avoid phosphorus pollution of waterways?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Brainstorm on your own and develop an idea for a potential solution.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Work with a partner to discuss, compare, and provide feedback on solutions. Write how your solution addresses the problem and any advantages or disadvantages for consumers, producers, and the environment.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299974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13285</TotalTime>
  <Words>783</Words>
  <Application>Microsoft Office PowerPoint</Application>
  <PresentationFormat>On-screen Show (4:3)</PresentationFormat>
  <Paragraphs>101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Nutrient Pollution and Environmental Problem Solving</vt:lpstr>
      <vt:lpstr>Views on the Environment</vt:lpstr>
      <vt:lpstr>Views on the Environment</vt:lpstr>
      <vt:lpstr>Views on the Environment</vt:lpstr>
      <vt:lpstr>Examining an Environmental Issue:  Nutrient Pollution</vt:lpstr>
      <vt:lpstr>Examining an Environmental Issue:  Nutrient Pollution</vt:lpstr>
      <vt:lpstr>Examining an Environmental Issue:  Nutrient Pollution</vt:lpstr>
      <vt:lpstr>Examining an Environmental Issue:  Focus on Phosphorus Pollution</vt:lpstr>
      <vt:lpstr>Brainstorm solutions to phosphorus pollution</vt:lpstr>
      <vt:lpstr>Introducing a biotechnology solution</vt:lpstr>
      <vt:lpstr>Introducing Enviropigs</vt:lpstr>
      <vt:lpstr>Understanding Enviropigs</vt:lpstr>
      <vt:lpstr>PowerPoint Presentation</vt:lpstr>
    </vt:vector>
  </TitlesOfParts>
  <Company>BSE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Engineering</dc:title>
  <dc:creator>Joe Luck</dc:creator>
  <cp:lastModifiedBy>Erin Ingram</cp:lastModifiedBy>
  <cp:revision>156</cp:revision>
  <cp:lastPrinted>2013-10-14T14:56:14Z</cp:lastPrinted>
  <dcterms:created xsi:type="dcterms:W3CDTF">2012-08-23T21:49:41Z</dcterms:created>
  <dcterms:modified xsi:type="dcterms:W3CDTF">2017-04-28T15:19:07Z</dcterms:modified>
</cp:coreProperties>
</file>