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7"/>
  </p:notesMasterIdLst>
  <p:handoutMasterIdLst>
    <p:handoutMasterId r:id="rId38"/>
  </p:handoutMasterIdLst>
  <p:sldIdLst>
    <p:sldId id="321" r:id="rId2"/>
    <p:sldId id="347" r:id="rId3"/>
    <p:sldId id="348" r:id="rId4"/>
    <p:sldId id="349" r:id="rId5"/>
    <p:sldId id="350" r:id="rId6"/>
    <p:sldId id="352" r:id="rId7"/>
    <p:sldId id="385" r:id="rId8"/>
    <p:sldId id="354" r:id="rId9"/>
    <p:sldId id="355" r:id="rId10"/>
    <p:sldId id="353" r:id="rId11"/>
    <p:sldId id="387" r:id="rId12"/>
    <p:sldId id="356" r:id="rId13"/>
    <p:sldId id="357" r:id="rId14"/>
    <p:sldId id="358" r:id="rId15"/>
    <p:sldId id="359" r:id="rId16"/>
    <p:sldId id="360" r:id="rId17"/>
    <p:sldId id="373" r:id="rId18"/>
    <p:sldId id="381" r:id="rId19"/>
    <p:sldId id="383" r:id="rId20"/>
    <p:sldId id="386" r:id="rId21"/>
    <p:sldId id="377" r:id="rId22"/>
    <p:sldId id="382" r:id="rId23"/>
    <p:sldId id="363" r:id="rId24"/>
    <p:sldId id="364" r:id="rId25"/>
    <p:sldId id="365" r:id="rId26"/>
    <p:sldId id="375" r:id="rId27"/>
    <p:sldId id="368" r:id="rId28"/>
    <p:sldId id="366" r:id="rId29"/>
    <p:sldId id="384" r:id="rId30"/>
    <p:sldId id="379" r:id="rId31"/>
    <p:sldId id="367" r:id="rId32"/>
    <p:sldId id="380" r:id="rId33"/>
    <p:sldId id="369" r:id="rId34"/>
    <p:sldId id="370" r:id="rId35"/>
    <p:sldId id="372" r:id="rId3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Ingram" initials="EI"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200"/>
    <a:srgbClr val="9E0D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74187" autoAdjust="0"/>
  </p:normalViewPr>
  <p:slideViewPr>
    <p:cSldViewPr>
      <p:cViewPr varScale="1">
        <p:scale>
          <a:sx n="55" d="100"/>
          <a:sy n="55" d="100"/>
        </p:scale>
        <p:origin x="1999" y="4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07F6A8DD-28AD-4240-9D0E-B255B6D69268}" type="datetimeFigureOut">
              <a:rPr lang="en-US" smtClean="0"/>
              <a:t>7/6/2017</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B9132BEB-F840-4647-A86B-8164791D1702}" type="slidenum">
              <a:rPr lang="en-US" smtClean="0"/>
              <a:t>‹#›</a:t>
            </a:fld>
            <a:endParaRPr lang="en-US"/>
          </a:p>
        </p:txBody>
      </p:sp>
    </p:spTree>
    <p:extLst>
      <p:ext uri="{BB962C8B-B14F-4D97-AF65-F5344CB8AC3E}">
        <p14:creationId xmlns:p14="http://schemas.microsoft.com/office/powerpoint/2010/main" val="920899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3E63F286-2452-4402-B6EC-78384F9AA375}" type="datetimeFigureOut">
              <a:rPr lang="en-US" smtClean="0"/>
              <a:t>7/6/2017</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5CEA918C-9457-474F-8392-648E597DAA3E}" type="slidenum">
              <a:rPr lang="en-US" smtClean="0"/>
              <a:t>‹#›</a:t>
            </a:fld>
            <a:endParaRPr lang="en-US"/>
          </a:p>
        </p:txBody>
      </p:sp>
    </p:spTree>
    <p:extLst>
      <p:ext uri="{BB962C8B-B14F-4D97-AF65-F5344CB8AC3E}">
        <p14:creationId xmlns:p14="http://schemas.microsoft.com/office/powerpoint/2010/main" val="164171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2</a:t>
            </a:fld>
            <a:endParaRPr lang="en-US"/>
          </a:p>
        </p:txBody>
      </p:sp>
    </p:spTree>
    <p:extLst>
      <p:ext uri="{BB962C8B-B14F-4D97-AF65-F5344CB8AC3E}">
        <p14:creationId xmlns:p14="http://schemas.microsoft.com/office/powerpoint/2010/main" val="685198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is water delivered to a crop? Let’s take a look at irrigation!</a:t>
            </a:r>
          </a:p>
          <a:p>
            <a:endParaRPr lang="en-US" dirty="0"/>
          </a:p>
          <a:p>
            <a:r>
              <a:rPr lang="en-US" dirty="0"/>
              <a:t>We’re looking at a field in central Nebraska from a bird’s eye view and a landscape</a:t>
            </a:r>
            <a:r>
              <a:rPr lang="en-US" baseline="0" dirty="0"/>
              <a:t> view </a:t>
            </a:r>
            <a:r>
              <a:rPr lang="en-US" dirty="0"/>
              <a:t>that uses center pivot irrigation on a quarter section (160 acres). The pivot is visible (almost running directly North) in the aerial photograph, denoted by the red arrows in both images. It travels in a circle</a:t>
            </a:r>
            <a:r>
              <a:rPr lang="en-US" baseline="0" dirty="0"/>
              <a:t> (or pivots) around the center point, providing water to the crop. This is like a giant sprinkler.</a:t>
            </a:r>
          </a:p>
          <a:p>
            <a:r>
              <a:rPr lang="en-US" baseline="0" dirty="0"/>
              <a:t>Everything within the yellow circle is considered irrigated land. Everything outside the yellow circle is not being provided water from the pivot.</a:t>
            </a:r>
            <a:endParaRPr lang="en-US" dirty="0"/>
          </a:p>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12</a:t>
            </a:fld>
            <a:endParaRPr lang="en-US"/>
          </a:p>
        </p:txBody>
      </p:sp>
    </p:spTree>
    <p:extLst>
      <p:ext uri="{BB962C8B-B14F-4D97-AF65-F5344CB8AC3E}">
        <p14:creationId xmlns:p14="http://schemas.microsoft.com/office/powerpoint/2010/main" val="324667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harvester yield monitors (precision agriculture technologies), we can estimate the corn yield across the field and see how some portions of the field yielded very high (green) and some places very low (red). Areas where the pivot irrigated are within the six zones (pie pieces) drawn on the map. You’ll see the dry land corners that were not irrigated seem quite low in most cases (but not all).</a:t>
            </a:r>
          </a:p>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13</a:t>
            </a:fld>
            <a:endParaRPr lang="en-US"/>
          </a:p>
        </p:txBody>
      </p:sp>
    </p:spTree>
    <p:extLst>
      <p:ext uri="{BB962C8B-B14F-4D97-AF65-F5344CB8AC3E}">
        <p14:creationId xmlns:p14="http://schemas.microsoft.com/office/powerpoint/2010/main" val="143465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a:t>
            </a:r>
            <a:r>
              <a:rPr lang="en-US" baseline="0" dirty="0"/>
              <a:t> land is essentially non-irrigated crop land.</a:t>
            </a:r>
          </a:p>
          <a:p>
            <a:endParaRPr lang="en-US" baseline="0" dirty="0"/>
          </a:p>
          <a:p>
            <a:r>
              <a:rPr lang="en-US" baseline="0" dirty="0"/>
              <a:t>The WUE of 2.2 bushels/acre inch means that this farmer should get 2.2 bushels of corn per inch of irrigation applied per acre of land farmed.</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14</a:t>
            </a:fld>
            <a:endParaRPr lang="en-US"/>
          </a:p>
        </p:txBody>
      </p:sp>
    </p:spTree>
    <p:extLst>
      <p:ext uri="{BB962C8B-B14F-4D97-AF65-F5344CB8AC3E}">
        <p14:creationId xmlns:p14="http://schemas.microsoft.com/office/powerpoint/2010/main" val="132320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that the corn within</a:t>
            </a:r>
            <a:r>
              <a:rPr lang="en-US" baseline="0" dirty="0"/>
              <a:t> the circle is considered irrigated (remember this is because the pivot is providing water to this area). The corn outside the circle is considered dryland.</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15</a:t>
            </a:fld>
            <a:endParaRPr lang="en-US"/>
          </a:p>
        </p:txBody>
      </p:sp>
    </p:spTree>
    <p:extLst>
      <p:ext uri="{BB962C8B-B14F-4D97-AF65-F5344CB8AC3E}">
        <p14:creationId xmlns:p14="http://schemas.microsoft.com/office/powerpoint/2010/main" val="399304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as</a:t>
            </a:r>
            <a:r>
              <a:rPr lang="en-US" baseline="0" dirty="0"/>
              <a:t> instructions for student worksheet.</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16</a:t>
            </a:fld>
            <a:endParaRPr lang="en-US"/>
          </a:p>
        </p:txBody>
      </p:sp>
    </p:spTree>
    <p:extLst>
      <p:ext uri="{BB962C8B-B14F-4D97-AF65-F5344CB8AC3E}">
        <p14:creationId xmlns:p14="http://schemas.microsoft.com/office/powerpoint/2010/main" val="2289793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work individually</a:t>
            </a:r>
            <a:r>
              <a:rPr lang="en-US" baseline="0" dirty="0"/>
              <a:t> to </a:t>
            </a:r>
            <a:r>
              <a:rPr lang="en-US" dirty="0"/>
              <a:t>calculate the WUE for each section. </a:t>
            </a:r>
          </a:p>
        </p:txBody>
      </p:sp>
      <p:sp>
        <p:nvSpPr>
          <p:cNvPr id="4" name="Slide Number Placeholder 3"/>
          <p:cNvSpPr>
            <a:spLocks noGrp="1"/>
          </p:cNvSpPr>
          <p:nvPr>
            <p:ph type="sldNum" sz="quarter" idx="10"/>
          </p:nvPr>
        </p:nvSpPr>
        <p:spPr/>
        <p:txBody>
          <a:bodyPr/>
          <a:lstStyle/>
          <a:p>
            <a:fld id="{5CEA918C-9457-474F-8392-648E597DAA3E}" type="slidenum">
              <a:rPr lang="en-US" smtClean="0"/>
              <a:t>17</a:t>
            </a:fld>
            <a:endParaRPr lang="en-US"/>
          </a:p>
        </p:txBody>
      </p:sp>
    </p:spTree>
    <p:extLst>
      <p:ext uri="{BB962C8B-B14F-4D97-AF65-F5344CB8AC3E}">
        <p14:creationId xmlns:p14="http://schemas.microsoft.com/office/powerpoint/2010/main" val="377253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answers with students.</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18</a:t>
            </a:fld>
            <a:endParaRPr lang="en-US"/>
          </a:p>
        </p:txBody>
      </p:sp>
    </p:spTree>
    <p:extLst>
      <p:ext uri="{BB962C8B-B14F-4D97-AF65-F5344CB8AC3E}">
        <p14:creationId xmlns:p14="http://schemas.microsoft.com/office/powerpoint/2010/main" val="4252887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students</a:t>
            </a:r>
            <a:r>
              <a:rPr lang="en-US" baseline="0" dirty="0"/>
              <a:t> that you can rearrange the equation to solve for how much water needs to be applied to each section of the field.</a:t>
            </a:r>
          </a:p>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19</a:t>
            </a:fld>
            <a:endParaRPr lang="en-US"/>
          </a:p>
        </p:txBody>
      </p:sp>
    </p:spTree>
    <p:extLst>
      <p:ext uri="{BB962C8B-B14F-4D97-AF65-F5344CB8AC3E}">
        <p14:creationId xmlns:p14="http://schemas.microsoft.com/office/powerpoint/2010/main" val="1627581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a:t>
            </a:r>
            <a:r>
              <a:rPr lang="en-US" baseline="0" dirty="0"/>
              <a:t> land is essentially non-irrigated crop land.</a:t>
            </a:r>
          </a:p>
          <a:p>
            <a:endParaRPr lang="en-US" baseline="0" dirty="0"/>
          </a:p>
          <a:p>
            <a:r>
              <a:rPr lang="en-US" baseline="0" dirty="0"/>
              <a:t>The WUE of 2.2 bushels/acre inch means that this farmer should get 2.2 bushels of corn per inch of irrigation applied per acre of land farmed.</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20</a:t>
            </a:fld>
            <a:endParaRPr lang="en-US"/>
          </a:p>
        </p:txBody>
      </p:sp>
    </p:spTree>
    <p:extLst>
      <p:ext uri="{BB962C8B-B14F-4D97-AF65-F5344CB8AC3E}">
        <p14:creationId xmlns:p14="http://schemas.microsoft.com/office/powerpoint/2010/main" val="2628743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irrigation</a:t>
            </a:r>
          </a:p>
          <a:p>
            <a:r>
              <a:rPr lang="en-US" baseline="0" dirty="0"/>
              <a:t>Bu = bushel</a:t>
            </a:r>
          </a:p>
          <a:p>
            <a:r>
              <a:rPr lang="en-US" baseline="0" dirty="0"/>
              <a:t>Ac = acre</a:t>
            </a:r>
          </a:p>
          <a:p>
            <a:r>
              <a:rPr lang="en-US" baseline="0" dirty="0"/>
              <a:t>In = inch</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21</a:t>
            </a:fld>
            <a:endParaRPr lang="en-US"/>
          </a:p>
        </p:txBody>
      </p:sp>
    </p:spTree>
    <p:extLst>
      <p:ext uri="{BB962C8B-B14F-4D97-AF65-F5344CB8AC3E}">
        <p14:creationId xmlns:p14="http://schemas.microsoft.com/office/powerpoint/2010/main" val="92192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begin talking</a:t>
            </a:r>
            <a:r>
              <a:rPr lang="en-US" baseline="0" dirty="0"/>
              <a:t> in small groups.  Then bring class together to discuss the question as a whole class.  </a:t>
            </a:r>
          </a:p>
          <a:p>
            <a:pPr lvl="1"/>
            <a:r>
              <a:rPr lang="en-US" i="1" baseline="0" dirty="0"/>
              <a:t>Students may discuss GPS, maps, cell phones, computers, large machinery (tractors) with automated features, etc.</a:t>
            </a:r>
          </a:p>
          <a:p>
            <a:pPr lvl="1"/>
            <a:r>
              <a:rPr lang="en-US" i="1" baseline="0" dirty="0"/>
              <a:t>Students may talk about how technology makes farming more efficient.  </a:t>
            </a:r>
            <a:endParaRPr lang="en-US" i="1" dirty="0"/>
          </a:p>
        </p:txBody>
      </p:sp>
      <p:sp>
        <p:nvSpPr>
          <p:cNvPr id="4" name="Slide Number Placeholder 3"/>
          <p:cNvSpPr>
            <a:spLocks noGrp="1"/>
          </p:cNvSpPr>
          <p:nvPr>
            <p:ph type="sldNum" sz="quarter" idx="10"/>
          </p:nvPr>
        </p:nvSpPr>
        <p:spPr/>
        <p:txBody>
          <a:bodyPr/>
          <a:lstStyle/>
          <a:p>
            <a:fld id="{5CEA918C-9457-474F-8392-648E597DAA3E}" type="slidenum">
              <a:rPr lang="en-US" smtClean="0"/>
              <a:t>4</a:t>
            </a:fld>
            <a:endParaRPr lang="en-US"/>
          </a:p>
        </p:txBody>
      </p:sp>
    </p:spTree>
    <p:extLst>
      <p:ext uri="{BB962C8B-B14F-4D97-AF65-F5344CB8AC3E}">
        <p14:creationId xmlns:p14="http://schemas.microsoft.com/office/powerpoint/2010/main" val="3912586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answers with students.</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22</a:t>
            </a:fld>
            <a:endParaRPr lang="en-US"/>
          </a:p>
        </p:txBody>
      </p:sp>
    </p:spTree>
    <p:extLst>
      <p:ext uri="{BB962C8B-B14F-4D97-AF65-F5344CB8AC3E}">
        <p14:creationId xmlns:p14="http://schemas.microsoft.com/office/powerpoint/2010/main" val="2837158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semi truck can carry approximately 1,000</a:t>
            </a:r>
            <a:r>
              <a:rPr lang="en-US" baseline="0" dirty="0"/>
              <a:t> bushels. Each bushel is equivalent to 56 pounds.  </a:t>
            </a:r>
          </a:p>
          <a:p>
            <a:endParaRPr lang="en-US" baseline="0" dirty="0"/>
          </a:p>
          <a:p>
            <a:r>
              <a:rPr lang="en-US" baseline="0" dirty="0"/>
              <a:t>Consider having students calculate how much additional money this farmer by irrigating a field using variable rate irrigation. (</a:t>
            </a:r>
            <a:r>
              <a:rPr lang="en-US" sz="1200" b="0" i="0" kern="1200" dirty="0">
                <a:solidFill>
                  <a:schemeClr val="tx1"/>
                </a:solidFill>
                <a:effectLst/>
                <a:latin typeface="+mn-lt"/>
                <a:ea typeface="+mn-ea"/>
                <a:cs typeface="+mn-cs"/>
              </a:rPr>
              <a:t>USDA is now projecting 2014-15 yearly average corn prices in a range of </a:t>
            </a:r>
            <a:r>
              <a:rPr lang="en-US" sz="1200" b="1" i="0" kern="1200" dirty="0">
                <a:solidFill>
                  <a:schemeClr val="tx1"/>
                </a:solidFill>
                <a:effectLst/>
                <a:latin typeface="+mn-lt"/>
                <a:ea typeface="+mn-ea"/>
                <a:cs typeface="+mn-cs"/>
              </a:rPr>
              <a:t>$3.65</a:t>
            </a:r>
            <a:r>
              <a:rPr lang="en-US" sz="1200" b="0" i="0" kern="1200" dirty="0">
                <a:solidFill>
                  <a:schemeClr val="tx1"/>
                </a:solidFill>
                <a:effectLst/>
                <a:latin typeface="+mn-lt"/>
                <a:ea typeface="+mn-ea"/>
                <a:cs typeface="+mn-cs"/>
              </a:rPr>
              <a:t>-4.35 per bushel, or an average of </a:t>
            </a:r>
            <a:r>
              <a:rPr lang="en-US" sz="1200" b="1" i="0" kern="1200" dirty="0">
                <a:solidFill>
                  <a:schemeClr val="tx1"/>
                </a:solidFill>
                <a:effectLst/>
                <a:latin typeface="+mn-lt"/>
                <a:ea typeface="+mn-ea"/>
                <a:cs typeface="+mn-cs"/>
              </a:rPr>
              <a:t>$4 per bushel</a:t>
            </a:r>
            <a:r>
              <a:rPr lang="en-US" sz="1200" b="0" i="0" kern="1200" dirty="0">
                <a:solidFill>
                  <a:schemeClr val="tx1"/>
                </a:solidFill>
                <a:effectLst/>
                <a:latin typeface="+mn-lt"/>
                <a:ea typeface="+mn-ea"/>
                <a:cs typeface="+mn-cs"/>
              </a:rPr>
              <a:t>, which again could be too high if national yields increase.)</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23</a:t>
            </a:fld>
            <a:endParaRPr lang="en-US"/>
          </a:p>
        </p:txBody>
      </p:sp>
    </p:spTree>
    <p:extLst>
      <p:ext uri="{BB962C8B-B14F-4D97-AF65-F5344CB8AC3E}">
        <p14:creationId xmlns:p14="http://schemas.microsoft.com/office/powerpoint/2010/main" val="3520875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water tower typically holds 1 million gallons</a:t>
            </a:r>
            <a:r>
              <a:rPr lang="en-US" baseline="0" dirty="0"/>
              <a:t> of water.</a:t>
            </a:r>
          </a:p>
          <a:p>
            <a:endParaRPr lang="en-US" baseline="0" dirty="0"/>
          </a:p>
          <a:p>
            <a:r>
              <a:rPr lang="en-US" baseline="0" dirty="0"/>
              <a:t>By adjusting irrigation distribution, we can save 4.3 million gallons of water in one section.  </a:t>
            </a:r>
          </a:p>
          <a:p>
            <a:endParaRPr lang="en-US" baseline="0" dirty="0"/>
          </a:p>
          <a:p>
            <a:r>
              <a:rPr lang="en-US" baseline="0" dirty="0"/>
              <a:t>Why is conserving water important?</a:t>
            </a:r>
          </a:p>
          <a:p>
            <a:r>
              <a:rPr lang="en-US" baseline="0" dirty="0"/>
              <a:t>	</a:t>
            </a:r>
            <a:r>
              <a:rPr lang="en-US" i="1" baseline="0" dirty="0"/>
              <a:t>Decrease inputs used in agricultural production.</a:t>
            </a:r>
            <a:endParaRPr lang="en-US" i="1" dirty="0"/>
          </a:p>
        </p:txBody>
      </p:sp>
      <p:sp>
        <p:nvSpPr>
          <p:cNvPr id="4" name="Slide Number Placeholder 3"/>
          <p:cNvSpPr>
            <a:spLocks noGrp="1"/>
          </p:cNvSpPr>
          <p:nvPr>
            <p:ph type="sldNum" sz="quarter" idx="10"/>
          </p:nvPr>
        </p:nvSpPr>
        <p:spPr/>
        <p:txBody>
          <a:bodyPr/>
          <a:lstStyle/>
          <a:p>
            <a:fld id="{5CEA918C-9457-474F-8392-648E597DAA3E}" type="slidenum">
              <a:rPr lang="en-US" smtClean="0"/>
              <a:t>24</a:t>
            </a:fld>
            <a:endParaRPr lang="en-US"/>
          </a:p>
        </p:txBody>
      </p:sp>
    </p:spTree>
    <p:extLst>
      <p:ext uri="{BB962C8B-B14F-4D97-AF65-F5344CB8AC3E}">
        <p14:creationId xmlns:p14="http://schemas.microsoft.com/office/powerpoint/2010/main" val="1949884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25</a:t>
            </a:fld>
            <a:endParaRPr lang="en-US"/>
          </a:p>
        </p:txBody>
      </p:sp>
    </p:spTree>
    <p:extLst>
      <p:ext uri="{BB962C8B-B14F-4D97-AF65-F5344CB8AC3E}">
        <p14:creationId xmlns:p14="http://schemas.microsoft.com/office/powerpoint/2010/main" val="2636881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26</a:t>
            </a:fld>
            <a:endParaRPr lang="en-US"/>
          </a:p>
        </p:txBody>
      </p:sp>
    </p:spTree>
    <p:extLst>
      <p:ext uri="{BB962C8B-B14F-4D97-AF65-F5344CB8AC3E}">
        <p14:creationId xmlns:p14="http://schemas.microsoft.com/office/powerpoint/2010/main" val="1176323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are only allowed to choose 2 because they are supposed to work with limited resources!</a:t>
            </a:r>
          </a:p>
        </p:txBody>
      </p:sp>
      <p:sp>
        <p:nvSpPr>
          <p:cNvPr id="4" name="Slide Number Placeholder 3"/>
          <p:cNvSpPr>
            <a:spLocks noGrp="1"/>
          </p:cNvSpPr>
          <p:nvPr>
            <p:ph type="sldNum" sz="quarter" idx="10"/>
          </p:nvPr>
        </p:nvSpPr>
        <p:spPr/>
        <p:txBody>
          <a:bodyPr/>
          <a:lstStyle/>
          <a:p>
            <a:fld id="{5CEA918C-9457-474F-8392-648E597DAA3E}" type="slidenum">
              <a:rPr lang="en-US" smtClean="0"/>
              <a:t>29</a:t>
            </a:fld>
            <a:endParaRPr lang="en-US"/>
          </a:p>
        </p:txBody>
      </p:sp>
    </p:spTree>
    <p:extLst>
      <p:ext uri="{BB962C8B-B14F-4D97-AF65-F5344CB8AC3E}">
        <p14:creationId xmlns:p14="http://schemas.microsoft.com/office/powerpoint/2010/main" val="4031772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engineering design process to structure lesson plan and to</a:t>
            </a:r>
            <a:r>
              <a:rPr lang="en-US" baseline="0" dirty="0"/>
              <a:t> get students thinking like engineers!</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30</a:t>
            </a:fld>
            <a:endParaRPr lang="en-US"/>
          </a:p>
        </p:txBody>
      </p:sp>
    </p:spTree>
    <p:extLst>
      <p:ext uri="{BB962C8B-B14F-4D97-AF65-F5344CB8AC3E}">
        <p14:creationId xmlns:p14="http://schemas.microsoft.com/office/powerpoint/2010/main" val="4031772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a:t>
            </a:r>
            <a:r>
              <a:rPr lang="en-US" baseline="0" dirty="0"/>
              <a:t> complete worksheets.  </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31</a:t>
            </a:fld>
            <a:endParaRPr lang="en-US"/>
          </a:p>
        </p:txBody>
      </p:sp>
    </p:spTree>
    <p:extLst>
      <p:ext uri="{BB962C8B-B14F-4D97-AF65-F5344CB8AC3E}">
        <p14:creationId xmlns:p14="http://schemas.microsoft.com/office/powerpoint/2010/main" val="3385653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complete worksheets.</a:t>
            </a:r>
            <a:r>
              <a:rPr lang="en-US" baseline="0" dirty="0"/>
              <a:t>  This won’t be completed until after they test devices.  </a:t>
            </a:r>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32</a:t>
            </a:fld>
            <a:endParaRPr lang="en-US"/>
          </a:p>
        </p:txBody>
      </p:sp>
    </p:spTree>
    <p:extLst>
      <p:ext uri="{BB962C8B-B14F-4D97-AF65-F5344CB8AC3E}">
        <p14:creationId xmlns:p14="http://schemas.microsoft.com/office/powerpoint/2010/main" val="4031772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33</a:t>
            </a:fld>
            <a:endParaRPr lang="en-US"/>
          </a:p>
        </p:txBody>
      </p:sp>
    </p:spTree>
    <p:extLst>
      <p:ext uri="{BB962C8B-B14F-4D97-AF65-F5344CB8AC3E}">
        <p14:creationId xmlns:p14="http://schemas.microsoft.com/office/powerpoint/2010/main" val="1522508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how</a:t>
            </a:r>
            <a:r>
              <a:rPr lang="en-US" sz="1200" b="1" kern="1200" baseline="0" dirty="0">
                <a:solidFill>
                  <a:schemeClr val="tx1"/>
                </a:solidFill>
                <a:effectLst/>
                <a:latin typeface="+mn-lt"/>
                <a:ea typeface="+mn-ea"/>
                <a:cs typeface="+mn-cs"/>
              </a:rPr>
              <a:t> farmers/producers use each of the following technologies or practices. Discuss how these practices or technologies might be used in conjunction with one another.</a:t>
            </a:r>
          </a:p>
          <a:p>
            <a:endParaRPr lang="en-US" sz="12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Global Positioning System (GPS</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is a </a:t>
            </a:r>
            <a:r>
              <a:rPr lang="en-US" sz="1200" kern="1200" dirty="0">
                <a:solidFill>
                  <a:schemeClr val="tx1"/>
                </a:solidFill>
                <a:effectLst/>
                <a:latin typeface="+mn-lt"/>
                <a:ea typeface="+mn-ea"/>
                <a:cs typeface="+mn-cs"/>
              </a:rPr>
              <a:t>space-based satellite navigation system that provides location and time information in all weather conditions, anywhere on or near the Earth.</a:t>
            </a:r>
            <a:r>
              <a:rPr lang="en-US" sz="1200" kern="1200" baseline="0" dirty="0">
                <a:solidFill>
                  <a:schemeClr val="tx1"/>
                </a:solidFill>
                <a:effectLst/>
                <a:latin typeface="+mn-lt"/>
                <a:ea typeface="+mn-ea"/>
                <a:cs typeface="+mn-cs"/>
              </a:rPr>
              <a:t> This system can be used to </a:t>
            </a:r>
            <a:r>
              <a:rPr lang="en-US" sz="1200" b="0" kern="1200" baseline="0" dirty="0">
                <a:solidFill>
                  <a:schemeClr val="tx1"/>
                </a:solidFill>
                <a:effectLst/>
                <a:latin typeface="+mn-lt"/>
                <a:ea typeface="+mn-ea"/>
                <a:cs typeface="+mn-cs"/>
              </a:rPr>
              <a:t>see the topography of the land and boundaries of fields. Used with large machinery such as tractors, GPS units can be used to guide automated machinery or agricultural robots.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Variable rate application </a:t>
            </a:r>
            <a:r>
              <a:rPr lang="en-US" sz="1200" b="0" kern="1200" baseline="0" dirty="0">
                <a:solidFill>
                  <a:schemeClr val="tx1"/>
                </a:solidFill>
                <a:effectLst/>
                <a:latin typeface="+mn-lt"/>
                <a:ea typeface="+mn-ea"/>
                <a:cs typeface="+mn-cs"/>
              </a:rPr>
              <a:t>is a practice used by farmers apply specific amount of water, fertilizer, etc. to match the needs of a specific area in the field.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Yield</a:t>
            </a:r>
            <a:r>
              <a:rPr lang="en-US" sz="1200" b="1" kern="1200" baseline="0" dirty="0">
                <a:solidFill>
                  <a:schemeClr val="tx1"/>
                </a:solidFill>
                <a:effectLst/>
                <a:latin typeface="+mn-lt"/>
                <a:ea typeface="+mn-ea"/>
                <a:cs typeface="+mn-cs"/>
              </a:rPr>
              <a:t> mapping systems </a:t>
            </a:r>
            <a:r>
              <a:rPr lang="en-US" sz="1200" b="0" kern="1200" baseline="0" dirty="0">
                <a:solidFill>
                  <a:schemeClr val="tx1"/>
                </a:solidFill>
                <a:effectLst/>
                <a:latin typeface="+mn-lt"/>
                <a:ea typeface="+mn-ea"/>
                <a:cs typeface="+mn-cs"/>
              </a:rPr>
              <a:t>allow farmers to reduce inputs such as water, fertilizer, etc. by visualizing differences in production in a field and planning how inputs are applied accordingly.</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Agricultural robots </a:t>
            </a:r>
            <a:r>
              <a:rPr lang="en-US" sz="1200" b="0" kern="1200" baseline="0" dirty="0">
                <a:solidFill>
                  <a:schemeClr val="tx1"/>
                </a:solidFill>
                <a:effectLst/>
                <a:latin typeface="+mn-lt"/>
                <a:ea typeface="+mn-ea"/>
                <a:cs typeface="+mn-cs"/>
              </a:rPr>
              <a:t>are driverless machines that plant, harvest, or in some way help in production of a crop.</a:t>
            </a:r>
            <a:endParaRPr lang="en-US"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Water use efficiency (WUE)</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is a calculation of </a:t>
            </a:r>
            <a:r>
              <a:rPr lang="en-US" sz="1200" kern="1200" dirty="0">
                <a:solidFill>
                  <a:schemeClr val="tx1"/>
                </a:solidFill>
                <a:effectLst/>
                <a:latin typeface="+mn-lt"/>
                <a:ea typeface="+mn-ea"/>
                <a:cs typeface="+mn-cs"/>
              </a:rPr>
              <a:t>the ratio of water used in plant metabolism to water lost by the plant through transpiration.</a:t>
            </a:r>
            <a:r>
              <a:rPr lang="en-US" sz="1200" kern="1200" baseline="0" dirty="0">
                <a:solidFill>
                  <a:schemeClr val="tx1"/>
                </a:solidFill>
                <a:effectLst/>
                <a:latin typeface="+mn-lt"/>
                <a:ea typeface="+mn-ea"/>
                <a:cs typeface="+mn-cs"/>
              </a:rPr>
              <a:t> This calculation is used to determine how much water should be applied in a particular section when using variable rate application.</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EA918C-9457-474F-8392-648E597DAA3E}" type="slidenum">
              <a:rPr lang="en-US" smtClean="0"/>
              <a:t>5</a:t>
            </a:fld>
            <a:endParaRPr lang="en-US"/>
          </a:p>
        </p:txBody>
      </p:sp>
    </p:spTree>
    <p:extLst>
      <p:ext uri="{BB962C8B-B14F-4D97-AF65-F5344CB8AC3E}">
        <p14:creationId xmlns:p14="http://schemas.microsoft.com/office/powerpoint/2010/main" val="4806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Variable rate can be used with any number</a:t>
            </a:r>
            <a:r>
              <a:rPr lang="en-US" baseline="0" dirty="0"/>
              <a:t> of inputs that are used in crop production. It simply means applying different rates of an input to </a:t>
            </a:r>
            <a:r>
              <a:rPr lang="en-US" sz="1200" b="0" kern="1200" baseline="0" dirty="0">
                <a:solidFill>
                  <a:schemeClr val="tx1"/>
                </a:solidFill>
                <a:effectLst/>
                <a:latin typeface="+mn-lt"/>
                <a:ea typeface="+mn-ea"/>
                <a:cs typeface="+mn-cs"/>
              </a:rPr>
              <a:t>match the needs of a specific area in the field. Seed, fertilizer, nutrients, and water can all use variable-rate technology.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6</a:t>
            </a:fld>
            <a:endParaRPr lang="en-US"/>
          </a:p>
        </p:txBody>
      </p:sp>
    </p:spTree>
    <p:extLst>
      <p:ext uri="{BB962C8B-B14F-4D97-AF65-F5344CB8AC3E}">
        <p14:creationId xmlns:p14="http://schemas.microsoft.com/office/powerpoint/2010/main" val="3240724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Discuss</a:t>
            </a:r>
            <a:r>
              <a:rPr lang="en-US" b="1" baseline="0" dirty="0"/>
              <a:t> with students: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 does</a:t>
            </a:r>
            <a:r>
              <a:rPr lang="en-US" baseline="0" dirty="0"/>
              <a:t> the availability of water impact crop growth?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i="1" baseline="0" dirty="0"/>
              <a:t>Water is essential for crops to grow.  Without water, crops would not flourish.   </a:t>
            </a:r>
          </a:p>
          <a:p>
            <a:r>
              <a:rPr lang="en-US" b="0" baseline="0" dirty="0"/>
              <a:t>In this field, is adequate water being applied to particular areas of the field? Where is more water needed?</a:t>
            </a:r>
          </a:p>
          <a:p>
            <a:r>
              <a:rPr lang="en-US" b="0" baseline="0" dirty="0"/>
              <a:t>	</a:t>
            </a:r>
            <a:r>
              <a:rPr lang="en-US" b="0" i="1" baseline="0" dirty="0"/>
              <a:t>It appears that adequate water is being applied to the left side of the field.  More water is needed on the right side.  </a:t>
            </a:r>
            <a:endParaRPr lang="en-US" b="0" baseline="0" dirty="0"/>
          </a:p>
          <a:p>
            <a:r>
              <a:rPr lang="en-US" b="0" baseline="0" dirty="0"/>
              <a:t>Imagine that all the crops in this image are receiving the same amount of water, what environmental factors might be impacting the plant growth in this field?</a:t>
            </a:r>
          </a:p>
          <a:p>
            <a:r>
              <a:rPr lang="en-US" b="0" baseline="0" dirty="0"/>
              <a:t>	</a:t>
            </a:r>
            <a:r>
              <a:rPr lang="en-US" b="0" i="1" baseline="0" dirty="0"/>
              <a:t>The type of soil could play a factor.  The use of fertilizers and herbicides could also have an impact on crop growth.  </a:t>
            </a:r>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5CEA918C-9457-474F-8392-648E597DAA3E}" type="slidenum">
              <a:rPr lang="en-US" smtClean="0"/>
              <a:t>7</a:t>
            </a:fld>
            <a:endParaRPr lang="en-US"/>
          </a:p>
        </p:txBody>
      </p:sp>
    </p:spTree>
    <p:extLst>
      <p:ext uri="{BB962C8B-B14F-4D97-AF65-F5344CB8AC3E}">
        <p14:creationId xmlns:p14="http://schemas.microsoft.com/office/powerpoint/2010/main" val="34862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Discuss how soil influences the amount of water contacting the plant roots. Discuss how this may impact crop productivity.</a:t>
            </a:r>
            <a:endParaRPr lang="en-US" b="0" dirty="0"/>
          </a:p>
          <a:p>
            <a:r>
              <a:rPr lang="en-US" dirty="0"/>
              <a:t>	</a:t>
            </a:r>
            <a:r>
              <a:rPr lang="en-US" i="1" dirty="0"/>
              <a:t>Clay holds most</a:t>
            </a:r>
            <a:r>
              <a:rPr lang="en-US" i="1" baseline="0" dirty="0"/>
              <a:t> moister of the 3 types of soil.  This allows the roots to soak in the water for a longer time.  Water easily runs through sand while it is more difficult for it to run through clay.</a:t>
            </a:r>
            <a:endParaRPr lang="en-US" i="1" dirty="0"/>
          </a:p>
        </p:txBody>
      </p:sp>
      <p:sp>
        <p:nvSpPr>
          <p:cNvPr id="4" name="Slide Number Placeholder 3"/>
          <p:cNvSpPr>
            <a:spLocks noGrp="1"/>
          </p:cNvSpPr>
          <p:nvPr>
            <p:ph type="sldNum" sz="quarter" idx="10"/>
          </p:nvPr>
        </p:nvSpPr>
        <p:spPr/>
        <p:txBody>
          <a:bodyPr/>
          <a:lstStyle/>
          <a:p>
            <a:fld id="{5CEA918C-9457-474F-8392-648E597DAA3E}" type="slidenum">
              <a:rPr lang="en-US" smtClean="0"/>
              <a:t>8</a:t>
            </a:fld>
            <a:endParaRPr lang="en-US"/>
          </a:p>
        </p:txBody>
      </p:sp>
    </p:spTree>
    <p:extLst>
      <p:ext uri="{BB962C8B-B14F-4D97-AF65-F5344CB8AC3E}">
        <p14:creationId xmlns:p14="http://schemas.microsoft.com/office/powerpoint/2010/main" val="3154342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Why would farmers want to use variable rate irrigation?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	</a:t>
            </a:r>
            <a:r>
              <a:rPr lang="en-US" b="0" i="1" baseline="0" dirty="0"/>
              <a:t>To optimize water usage while achieving higher yields.  The ultimate goal of agriculture is to increase yields while decreasing the amounts of resources needed to produce them.  </a:t>
            </a:r>
          </a:p>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9</a:t>
            </a:fld>
            <a:endParaRPr lang="en-US"/>
          </a:p>
        </p:txBody>
      </p:sp>
    </p:spTree>
    <p:extLst>
      <p:ext uri="{BB962C8B-B14F-4D97-AF65-F5344CB8AC3E}">
        <p14:creationId xmlns:p14="http://schemas.microsoft.com/office/powerpoint/2010/main" val="4123707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Variable rate irrigation is made possible by the use of the GPS, field computer, rate controller, telematics, and meter.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GPS is used by farmers to create field maps to determine a field’s boundaries.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Field computers allow farmers to control the application of fertilizers, herbicides, and pesticides through automated delivery systems.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Farmers are able to monitor yields and moisture using computers.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Rate controllers make it possible for farmers to control how much irrigation, fertilizer, etc.  is applied in a field.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Telematics allows information collected in a field to be transferred in the internet.  </a:t>
            </a:r>
          </a:p>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10</a:t>
            </a:fld>
            <a:endParaRPr lang="en-US"/>
          </a:p>
        </p:txBody>
      </p:sp>
    </p:spTree>
    <p:extLst>
      <p:ext uri="{BB962C8B-B14F-4D97-AF65-F5344CB8AC3E}">
        <p14:creationId xmlns:p14="http://schemas.microsoft.com/office/powerpoint/2010/main" val="1187309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some basic vocabulary</a:t>
            </a:r>
            <a:r>
              <a:rPr lang="en-US" baseline="0" dirty="0"/>
              <a:t> terms before continuing on with the lesson.  </a:t>
            </a:r>
          </a:p>
          <a:p>
            <a:r>
              <a:rPr lang="en-US" sz="1200" b="1" dirty="0">
                <a:latin typeface="Arial" panose="020B0604020202020204" pitchFamily="34" charset="0"/>
                <a:cs typeface="Arial" panose="020B0604020202020204" pitchFamily="34" charset="0"/>
              </a:rPr>
              <a:t>Irrigation:  </a:t>
            </a:r>
            <a:r>
              <a:rPr lang="en-US" sz="1200" dirty="0"/>
              <a:t>the artificial application of water to the land or soil</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Pivot: </a:t>
            </a:r>
            <a:r>
              <a:rPr lang="en-US" sz="1200" dirty="0">
                <a:latin typeface="Arial" panose="020B0604020202020204" pitchFamily="34" charset="0"/>
                <a:cs typeface="Arial" panose="020B0604020202020204" pitchFamily="34" charset="0"/>
              </a:rPr>
              <a:t>equipment used to irrigate fields (large sprinkler) </a:t>
            </a:r>
          </a:p>
          <a:p>
            <a:r>
              <a:rPr lang="en-US" sz="1200" b="1" dirty="0">
                <a:latin typeface="Arial" panose="020B0604020202020204" pitchFamily="34" charset="0"/>
                <a:cs typeface="Arial" panose="020B0604020202020204" pitchFamily="34" charset="0"/>
              </a:rPr>
              <a:t>Acre:  </a:t>
            </a:r>
            <a:r>
              <a:rPr lang="en-US" sz="1200" dirty="0"/>
              <a:t>a unit of area equal to 43,560 square feet  (about the size of a football field)</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Section:  </a:t>
            </a:r>
            <a:r>
              <a:rPr lang="en-US" sz="1200" dirty="0">
                <a:latin typeface="Arial" panose="020B0604020202020204" pitchFamily="34" charset="0"/>
                <a:cs typeface="Arial" panose="020B0604020202020204" pitchFamily="34" charset="0"/>
              </a:rPr>
              <a:t>one square mile of land (640 acres)</a:t>
            </a:r>
          </a:p>
          <a:p>
            <a:r>
              <a:rPr lang="en-US" sz="1200" b="1" dirty="0">
                <a:latin typeface="Arial" panose="020B0604020202020204" pitchFamily="34" charset="0"/>
                <a:cs typeface="Arial" panose="020B0604020202020204" pitchFamily="34" charset="0"/>
              </a:rPr>
              <a:t>Bushel:  </a:t>
            </a:r>
            <a:r>
              <a:rPr lang="en-US" sz="1200" dirty="0"/>
              <a:t>a measure of capacity usually for dry goods equal to 64 pints </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Yield:  </a:t>
            </a:r>
            <a:r>
              <a:rPr lang="en-US" sz="1200" dirty="0">
                <a:latin typeface="Arial" panose="020B0604020202020204" pitchFamily="34" charset="0"/>
                <a:cs typeface="Arial" panose="020B0604020202020204" pitchFamily="34" charset="0"/>
              </a:rPr>
              <a:t>measure of grains or seeds generated from a unit of land (agricultural output)</a:t>
            </a:r>
          </a:p>
          <a:p>
            <a:endParaRPr lang="en-US" dirty="0"/>
          </a:p>
        </p:txBody>
      </p:sp>
      <p:sp>
        <p:nvSpPr>
          <p:cNvPr id="4" name="Slide Number Placeholder 3"/>
          <p:cNvSpPr>
            <a:spLocks noGrp="1"/>
          </p:cNvSpPr>
          <p:nvPr>
            <p:ph type="sldNum" sz="quarter" idx="10"/>
          </p:nvPr>
        </p:nvSpPr>
        <p:spPr/>
        <p:txBody>
          <a:bodyPr/>
          <a:lstStyle/>
          <a:p>
            <a:fld id="{5CEA918C-9457-474F-8392-648E597DAA3E}" type="slidenum">
              <a:rPr lang="en-US" smtClean="0"/>
              <a:t>11</a:t>
            </a:fld>
            <a:endParaRPr lang="en-US"/>
          </a:p>
        </p:txBody>
      </p:sp>
    </p:spTree>
    <p:extLst>
      <p:ext uri="{BB962C8B-B14F-4D97-AF65-F5344CB8AC3E}">
        <p14:creationId xmlns:p14="http://schemas.microsoft.com/office/powerpoint/2010/main" val="54741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8870341-0E0B-436F-B88B-FD8919F756F0}" type="datetimeFigureOut">
              <a:rPr lang="en-US" smtClean="0"/>
              <a:t>7/6/2017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3216747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870341-0E0B-436F-B88B-FD8919F756F0}" type="datetimeFigureOut">
              <a:rPr lang="en-US" smtClean="0"/>
              <a:t>7/6/2017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65937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870341-0E0B-436F-B88B-FD8919F756F0}" type="datetimeFigureOut">
              <a:rPr lang="en-US" smtClean="0"/>
              <a:t>7/6/2017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72282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7B981-451A-4099-8BDA-665EC569731E}" type="datetimeFigureOut">
              <a:rPr lang="en-US" smtClean="0"/>
              <a:t>7/6/2017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87F6F-17EA-41A7-86EF-F38DE7D45096}" type="slidenum">
              <a:rPr lang="en-US" smtClean="0"/>
              <a:t>‹#›</a:t>
            </a:fld>
            <a:endParaRPr lang="en-US"/>
          </a:p>
        </p:txBody>
      </p:sp>
    </p:spTree>
    <p:extLst>
      <p:ext uri="{BB962C8B-B14F-4D97-AF65-F5344CB8AC3E}">
        <p14:creationId xmlns:p14="http://schemas.microsoft.com/office/powerpoint/2010/main" val="380164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870341-0E0B-436F-B88B-FD8919F756F0}" type="datetimeFigureOut">
              <a:rPr lang="en-US" smtClean="0"/>
              <a:t>7/6/2017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145969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870341-0E0B-436F-B88B-FD8919F756F0}" type="datetimeFigureOut">
              <a:rPr lang="en-US" smtClean="0"/>
              <a:t>7/6/2017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331593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870341-0E0B-436F-B88B-FD8919F756F0}" type="datetimeFigureOut">
              <a:rPr lang="en-US" smtClean="0"/>
              <a:t>7/6/2017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265691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870341-0E0B-436F-B88B-FD8919F756F0}" type="datetimeFigureOut">
              <a:rPr lang="en-US" smtClean="0"/>
              <a:t>7/6/2017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221232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70341-0E0B-436F-B88B-FD8919F756F0}" type="datetimeFigureOut">
              <a:rPr lang="en-US" smtClean="0"/>
              <a:t>7/6/2017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173608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8870341-0E0B-436F-B88B-FD8919F756F0}" type="datetimeFigureOut">
              <a:rPr lang="en-US" smtClean="0"/>
              <a:t>7/6/2017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292410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8870341-0E0B-436F-B88B-FD8919F756F0}" type="datetimeFigureOut">
              <a:rPr lang="en-US" smtClean="0"/>
              <a:t>7/6/2017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858BE0-16E5-4A39-963B-79D5FF644BAF}" type="slidenum">
              <a:rPr lang="en-US" smtClean="0"/>
              <a:t>‹#›</a:t>
            </a:fld>
            <a:endParaRPr lang="en-US"/>
          </a:p>
        </p:txBody>
      </p:sp>
    </p:spTree>
    <p:extLst>
      <p:ext uri="{BB962C8B-B14F-4D97-AF65-F5344CB8AC3E}">
        <p14:creationId xmlns:p14="http://schemas.microsoft.com/office/powerpoint/2010/main" val="2363256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8870341-0E0B-436F-B88B-FD8919F756F0}" type="datetimeFigureOut">
              <a:rPr lang="en-US" smtClean="0"/>
              <a:t>7/6/2017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858BE0-16E5-4A39-963B-79D5FF644BAF}" type="slidenum">
              <a:rPr lang="en-US" smtClean="0"/>
              <a:t>‹#›</a:t>
            </a:fld>
            <a:endParaRPr lang="en-US"/>
          </a:p>
        </p:txBody>
      </p:sp>
      <p:pic>
        <p:nvPicPr>
          <p:cNvPr id="7" name="Picture 6"/>
          <p:cNvPicPr/>
          <p:nvPr userDrawn="1"/>
        </p:nvPicPr>
        <p:blipFill>
          <a:blip r:embed="rId13"/>
          <a:stretch>
            <a:fillRect/>
          </a:stretch>
        </p:blipFill>
        <p:spPr>
          <a:xfrm>
            <a:off x="212408" y="5968914"/>
            <a:ext cx="1858645" cy="513715"/>
          </a:xfrm>
          <a:prstGeom prst="rect">
            <a:avLst/>
          </a:prstGeom>
        </p:spPr>
      </p:pic>
      <p:sp>
        <p:nvSpPr>
          <p:cNvPr id="8" name="Rectangle 7"/>
          <p:cNvSpPr/>
          <p:nvPr userDrawn="1"/>
        </p:nvSpPr>
        <p:spPr>
          <a:xfrm>
            <a:off x="0" y="0"/>
            <a:ext cx="9144000" cy="228600"/>
          </a:xfrm>
          <a:prstGeom prst="rect">
            <a:avLst/>
          </a:prstGeom>
          <a:solidFill>
            <a:srgbClr val="C8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636039"/>
            <a:ext cx="9144000" cy="228600"/>
          </a:xfrm>
          <a:prstGeom prst="rect">
            <a:avLst/>
          </a:prstGeom>
          <a:solidFill>
            <a:srgbClr val="C8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261109"/>
            <a:ext cx="9144000" cy="595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536641"/>
            <a:ext cx="9144000" cy="595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userDrawn="1"/>
        </p:nvPicPr>
        <p:blipFill>
          <a:blip r:embed="rId14" cstate="print">
            <a:extLst>
              <a:ext uri="{28A0092B-C50C-407E-A947-70E740481C1C}">
                <a14:useLocalDpi xmlns:a14="http://schemas.microsoft.com/office/drawing/2010/main" val="0"/>
              </a:ext>
            </a:extLst>
          </a:blip>
          <a:stretch>
            <a:fillRect/>
          </a:stretch>
        </p:blipFill>
        <p:spPr>
          <a:xfrm>
            <a:off x="6629400" y="5974080"/>
            <a:ext cx="2313305" cy="502920"/>
          </a:xfrm>
          <a:prstGeom prst="rect">
            <a:avLst/>
          </a:prstGeom>
        </p:spPr>
      </p:pic>
    </p:spTree>
    <p:extLst>
      <p:ext uri="{BB962C8B-B14F-4D97-AF65-F5344CB8AC3E}">
        <p14:creationId xmlns:p14="http://schemas.microsoft.com/office/powerpoint/2010/main" val="39099605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tm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2jF2IsicDC4" TargetMode="External"/><Relationship Id="rId5" Type="http://schemas.openxmlformats.org/officeDocument/2006/relationships/image" Target="../media/image4.jpeg"/><Relationship Id="rId4" Type="http://schemas.openxmlformats.org/officeDocument/2006/relationships/hyperlink" Target="https://www.youtube.com/watch?v=2jF2IsicDC4"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YFy6ZAjbeew&amp;feature=related"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350711"/>
            <a:ext cx="7305675" cy="1610155"/>
          </a:xfrm>
        </p:spPr>
        <p:txBody>
          <a:bodyPr/>
          <a:lstStyle/>
          <a:p>
            <a:r>
              <a:rPr lang="en-US" b="1" dirty="0">
                <a:latin typeface="Arial" panose="020B0604020202020204" pitchFamily="34" charset="0"/>
                <a:cs typeface="Arial" panose="020B0604020202020204" pitchFamily="34" charset="0"/>
              </a:rPr>
              <a:t>Increasing Production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with Precision Agriculture</a:t>
            </a:r>
          </a:p>
        </p:txBody>
      </p:sp>
      <p:pic>
        <p:nvPicPr>
          <p:cNvPr id="3" name="Picture 2"/>
          <p:cNvPicPr>
            <a:picLocks noChangeAspect="1"/>
          </p:cNvPicPr>
          <p:nvPr/>
        </p:nvPicPr>
        <p:blipFill>
          <a:blip r:embed="rId2"/>
          <a:stretch>
            <a:fillRect/>
          </a:stretch>
        </p:blipFill>
        <p:spPr>
          <a:xfrm>
            <a:off x="2545903" y="3066796"/>
            <a:ext cx="4195068" cy="2890763"/>
          </a:xfrm>
          <a:prstGeom prst="rect">
            <a:avLst/>
          </a:prstGeom>
        </p:spPr>
      </p:pic>
    </p:spTree>
    <p:extLst>
      <p:ext uri="{BB962C8B-B14F-4D97-AF65-F5344CB8AC3E}">
        <p14:creationId xmlns:p14="http://schemas.microsoft.com/office/powerpoint/2010/main" val="4275291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6"/>
            <a:ext cx="8610600" cy="1325563"/>
          </a:xfrm>
        </p:spPr>
        <p:txBody>
          <a:bodyPr/>
          <a:lstStyle/>
          <a:p>
            <a:pPr algn="ctr"/>
            <a:r>
              <a:rPr lang="en-US" sz="3200" b="1" dirty="0">
                <a:latin typeface="Arial" panose="020B0604020202020204" pitchFamily="34" charset="0"/>
                <a:cs typeface="Arial" panose="020B0604020202020204" pitchFamily="34" charset="0"/>
              </a:rPr>
              <a:t>VRA is possible by integrating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different technologies</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121850" y="3267818"/>
            <a:ext cx="2030602" cy="1754326"/>
          </a:xfrm>
          <a:prstGeom prst="rect">
            <a:avLst/>
          </a:prstGeom>
          <a:noFill/>
        </p:spPr>
        <p:txBody>
          <a:bodyPr wrap="square" rtlCol="0">
            <a:spAutoFit/>
          </a:bodyPr>
          <a:lstStyle/>
          <a:p>
            <a:pPr algn="ctr"/>
            <a:r>
              <a:rPr lang="en-US" dirty="0"/>
              <a:t>GPS Unit are used by farmers to create field maps to determine a field’s boundaries.</a:t>
            </a:r>
          </a:p>
          <a:p>
            <a:endParaRPr lang="en-US" dirty="0"/>
          </a:p>
        </p:txBody>
      </p:sp>
      <p:sp>
        <p:nvSpPr>
          <p:cNvPr id="16" name="TextBox 15"/>
          <p:cNvSpPr txBox="1"/>
          <p:nvPr/>
        </p:nvSpPr>
        <p:spPr>
          <a:xfrm>
            <a:off x="2152452" y="3264584"/>
            <a:ext cx="1943500" cy="2585323"/>
          </a:xfrm>
          <a:prstGeom prst="rect">
            <a:avLst/>
          </a:prstGeom>
          <a:noFill/>
        </p:spPr>
        <p:txBody>
          <a:bodyPr wrap="square" rtlCol="0">
            <a:spAutoFit/>
          </a:bodyPr>
          <a:lstStyle/>
          <a:p>
            <a:pPr algn="ctr"/>
            <a:r>
              <a:rPr lang="en-US" dirty="0"/>
              <a:t>Field computers allow farmers to control the application of fertilizers, herbicides, and pesticides through automated delivery systems. </a:t>
            </a:r>
          </a:p>
        </p:txBody>
      </p:sp>
      <p:pic>
        <p:nvPicPr>
          <p:cNvPr id="17" name="Picture 16"/>
          <p:cNvPicPr>
            <a:picLocks noChangeAspect="1"/>
          </p:cNvPicPr>
          <p:nvPr/>
        </p:nvPicPr>
        <p:blipFill>
          <a:blip r:embed="rId3"/>
          <a:stretch>
            <a:fillRect/>
          </a:stretch>
        </p:blipFill>
        <p:spPr>
          <a:xfrm>
            <a:off x="6562886" y="1751526"/>
            <a:ext cx="2180490" cy="1453660"/>
          </a:xfrm>
          <a:prstGeom prst="rect">
            <a:avLst/>
          </a:prstGeom>
        </p:spPr>
      </p:pic>
      <p:sp>
        <p:nvSpPr>
          <p:cNvPr id="18" name="TextBox 17"/>
          <p:cNvSpPr txBox="1"/>
          <p:nvPr/>
        </p:nvSpPr>
        <p:spPr>
          <a:xfrm>
            <a:off x="4334925" y="3309336"/>
            <a:ext cx="2030602" cy="2031325"/>
          </a:xfrm>
          <a:prstGeom prst="rect">
            <a:avLst/>
          </a:prstGeom>
          <a:noFill/>
        </p:spPr>
        <p:txBody>
          <a:bodyPr wrap="square" rtlCol="0">
            <a:spAutoFit/>
          </a:bodyPr>
          <a:lstStyle/>
          <a:p>
            <a:pPr algn="ctr">
              <a:defRPr/>
            </a:pPr>
            <a:r>
              <a:rPr lang="en-US" dirty="0"/>
              <a:t>Rate controllers make it possible for farmers to control how much irrigation, fertilizer, etc. is applied in a field.</a:t>
            </a:r>
          </a:p>
        </p:txBody>
      </p:sp>
      <p:sp>
        <p:nvSpPr>
          <p:cNvPr id="19" name="TextBox 18"/>
          <p:cNvSpPr txBox="1"/>
          <p:nvPr/>
        </p:nvSpPr>
        <p:spPr>
          <a:xfrm>
            <a:off x="6712774" y="3375001"/>
            <a:ext cx="2030602" cy="1477328"/>
          </a:xfrm>
          <a:prstGeom prst="rect">
            <a:avLst/>
          </a:prstGeom>
          <a:noFill/>
        </p:spPr>
        <p:txBody>
          <a:bodyPr wrap="square" rtlCol="0">
            <a:spAutoFit/>
          </a:bodyPr>
          <a:lstStyle/>
          <a:p>
            <a:pPr algn="ctr">
              <a:defRPr/>
            </a:pPr>
            <a:r>
              <a:rPr lang="en-US" dirty="0"/>
              <a:t>Telematics allows information collected in a field to be transferred to the internet.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628" y="1667176"/>
            <a:ext cx="1815881" cy="1440699"/>
          </a:xfrm>
          <a:prstGeom prst="rect">
            <a:avLst/>
          </a:prstGeom>
        </p:spPr>
      </p:pic>
      <p:pic>
        <p:nvPicPr>
          <p:cNvPr id="3" name="Picture 2"/>
          <p:cNvPicPr>
            <a:picLocks noChangeAspect="1"/>
          </p:cNvPicPr>
          <p:nvPr/>
        </p:nvPicPr>
        <p:blipFill>
          <a:blip r:embed="rId5"/>
          <a:stretch>
            <a:fillRect/>
          </a:stretch>
        </p:blipFill>
        <p:spPr>
          <a:xfrm>
            <a:off x="2267152" y="1690689"/>
            <a:ext cx="1828800" cy="1463040"/>
          </a:xfrm>
          <a:prstGeom prst="rect">
            <a:avLst/>
          </a:prstGeom>
        </p:spPr>
      </p:pic>
      <p:pic>
        <p:nvPicPr>
          <p:cNvPr id="13" name="Picture 12"/>
          <p:cNvPicPr>
            <a:picLocks noChangeAspect="1"/>
          </p:cNvPicPr>
          <p:nvPr/>
        </p:nvPicPr>
        <p:blipFill>
          <a:blip r:embed="rId6"/>
          <a:stretch>
            <a:fillRect/>
          </a:stretch>
        </p:blipFill>
        <p:spPr>
          <a:xfrm>
            <a:off x="87630" y="1582618"/>
            <a:ext cx="2058882" cy="1718826"/>
          </a:xfrm>
          <a:prstGeom prst="rect">
            <a:avLst/>
          </a:prstGeom>
        </p:spPr>
      </p:pic>
    </p:spTree>
    <p:extLst>
      <p:ext uri="{BB962C8B-B14F-4D97-AF65-F5344CB8AC3E}">
        <p14:creationId xmlns:p14="http://schemas.microsoft.com/office/powerpoint/2010/main" val="175103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8437"/>
            <a:ext cx="8610600" cy="1325563"/>
          </a:xfrm>
        </p:spPr>
        <p:txBody>
          <a:bodyPr/>
          <a:lstStyle/>
          <a:p>
            <a:pPr algn="ctr"/>
            <a:r>
              <a:rPr lang="en-US" sz="3200" b="1" dirty="0">
                <a:latin typeface="Arial" panose="020B0604020202020204" pitchFamily="34" charset="0"/>
                <a:cs typeface="Arial" panose="020B0604020202020204" pitchFamily="34" charset="0"/>
              </a:rPr>
              <a:t>Vocabulary Terms</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304800" y="1287462"/>
            <a:ext cx="5671055" cy="5037138"/>
          </a:xfrm>
        </p:spPr>
        <p:txBody>
          <a:bodyPr>
            <a:normAutofit/>
          </a:bodyPr>
          <a:lstStyle/>
          <a:p>
            <a:r>
              <a:rPr lang="en-US" sz="2200" b="1" dirty="0">
                <a:latin typeface="Arial" panose="020B0604020202020204" pitchFamily="34" charset="0"/>
                <a:cs typeface="Arial" panose="020B0604020202020204" pitchFamily="34" charset="0"/>
              </a:rPr>
              <a:t>Irrigation:  </a:t>
            </a:r>
            <a:r>
              <a:rPr lang="en-US" sz="2200" dirty="0">
                <a:latin typeface="Arial" panose="020B0604020202020204" pitchFamily="34" charset="0"/>
                <a:cs typeface="Arial" panose="020B0604020202020204" pitchFamily="34" charset="0"/>
              </a:rPr>
              <a:t>the artificial application of water to the land or soil</a:t>
            </a:r>
          </a:p>
          <a:p>
            <a:r>
              <a:rPr lang="en-US" sz="2200" b="1" dirty="0">
                <a:latin typeface="Arial" panose="020B0604020202020204" pitchFamily="34" charset="0"/>
                <a:cs typeface="Arial" panose="020B0604020202020204" pitchFamily="34" charset="0"/>
              </a:rPr>
              <a:t>Pivot: </a:t>
            </a:r>
            <a:r>
              <a:rPr lang="en-US" sz="2200" dirty="0">
                <a:latin typeface="Arial" panose="020B0604020202020204" pitchFamily="34" charset="0"/>
                <a:cs typeface="Arial" panose="020B0604020202020204" pitchFamily="34" charset="0"/>
              </a:rPr>
              <a:t>equipment used to irrigate fields (large sprinkler) </a:t>
            </a:r>
          </a:p>
          <a:p>
            <a:r>
              <a:rPr lang="en-US" sz="2200" b="1" dirty="0">
                <a:latin typeface="Arial" panose="020B0604020202020204" pitchFamily="34" charset="0"/>
                <a:cs typeface="Arial" panose="020B0604020202020204" pitchFamily="34" charset="0"/>
              </a:rPr>
              <a:t>Acre:  </a:t>
            </a:r>
            <a:r>
              <a:rPr lang="en-US" sz="2200" dirty="0">
                <a:latin typeface="Arial" panose="020B0604020202020204" pitchFamily="34" charset="0"/>
                <a:cs typeface="Arial" panose="020B0604020202020204" pitchFamily="34" charset="0"/>
              </a:rPr>
              <a:t>a unit of area equal to 43,560 square feet </a:t>
            </a:r>
          </a:p>
          <a:p>
            <a:r>
              <a:rPr lang="en-US" sz="2200" b="1" dirty="0">
                <a:latin typeface="Arial" panose="020B0604020202020204" pitchFamily="34" charset="0"/>
                <a:cs typeface="Arial" panose="020B0604020202020204" pitchFamily="34" charset="0"/>
              </a:rPr>
              <a:t>Section:  </a:t>
            </a:r>
            <a:r>
              <a:rPr lang="en-US" sz="2200" dirty="0">
                <a:latin typeface="Arial" panose="020B0604020202020204" pitchFamily="34" charset="0"/>
                <a:cs typeface="Arial" panose="020B0604020202020204" pitchFamily="34" charset="0"/>
              </a:rPr>
              <a:t>one square mile of land (640 acres)</a:t>
            </a:r>
          </a:p>
          <a:p>
            <a:r>
              <a:rPr lang="en-US" sz="2200" b="1" dirty="0">
                <a:latin typeface="Arial" panose="020B0604020202020204" pitchFamily="34" charset="0"/>
                <a:cs typeface="Arial" panose="020B0604020202020204" pitchFamily="34" charset="0"/>
              </a:rPr>
              <a:t>Bushel:  </a:t>
            </a:r>
            <a:r>
              <a:rPr lang="en-US" sz="2200" dirty="0">
                <a:latin typeface="Arial" panose="020B0604020202020204" pitchFamily="34" charset="0"/>
                <a:cs typeface="Arial" panose="020B0604020202020204" pitchFamily="34" charset="0"/>
              </a:rPr>
              <a:t>a measure of capacity usually for dry goods equal to 64 pints </a:t>
            </a:r>
          </a:p>
          <a:p>
            <a:r>
              <a:rPr lang="en-US" sz="2200" b="1" dirty="0">
                <a:latin typeface="Arial" panose="020B0604020202020204" pitchFamily="34" charset="0"/>
                <a:cs typeface="Arial" panose="020B0604020202020204" pitchFamily="34" charset="0"/>
              </a:rPr>
              <a:t>Yield:  </a:t>
            </a:r>
            <a:r>
              <a:rPr lang="en-US" sz="2200" dirty="0">
                <a:latin typeface="Arial" panose="020B0604020202020204" pitchFamily="34" charset="0"/>
                <a:cs typeface="Arial" panose="020B0604020202020204" pitchFamily="34" charset="0"/>
              </a:rPr>
              <a:t>measure of grains or seeds generated from a unit of land (agricultural output)</a:t>
            </a:r>
          </a:p>
          <a:p>
            <a:endParaRPr lang="en-US" sz="2200" dirty="0"/>
          </a:p>
        </p:txBody>
      </p:sp>
      <p:sp>
        <p:nvSpPr>
          <p:cNvPr id="8" name="Rectangle 7"/>
          <p:cNvSpPr/>
          <p:nvPr/>
        </p:nvSpPr>
        <p:spPr>
          <a:xfrm>
            <a:off x="0" y="6636039"/>
            <a:ext cx="9144000" cy="228600"/>
          </a:xfrm>
          <a:prstGeom prst="rect">
            <a:avLst/>
          </a:prstGeom>
          <a:solidFill>
            <a:srgbClr val="C8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536641"/>
            <a:ext cx="9144000" cy="595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5675537" y="2100850"/>
            <a:ext cx="3200418" cy="1526353"/>
          </a:xfrm>
          <a:prstGeom prst="rect">
            <a:avLst/>
          </a:prstGeom>
        </p:spPr>
      </p:pic>
      <p:pic>
        <p:nvPicPr>
          <p:cNvPr id="11" name="Picture 10"/>
          <p:cNvPicPr>
            <a:picLocks noChangeAspect="1"/>
          </p:cNvPicPr>
          <p:nvPr/>
        </p:nvPicPr>
        <p:blipFill>
          <a:blip r:embed="rId4"/>
          <a:stretch>
            <a:fillRect/>
          </a:stretch>
        </p:blipFill>
        <p:spPr>
          <a:xfrm>
            <a:off x="6504535" y="3872685"/>
            <a:ext cx="1542422" cy="1828959"/>
          </a:xfrm>
          <a:prstGeom prst="rect">
            <a:avLst/>
          </a:prstGeom>
        </p:spPr>
      </p:pic>
    </p:spTree>
    <p:extLst>
      <p:ext uri="{BB962C8B-B14F-4D97-AF65-F5344CB8AC3E}">
        <p14:creationId xmlns:p14="http://schemas.microsoft.com/office/powerpoint/2010/main" val="166356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a:extLst>
              <a:ext uri="{BEBA8EAE-BF5A-486C-A8C5-ECC9F3942E4B}">
                <a14:imgProps xmlns:a14="http://schemas.microsoft.com/office/drawing/2010/main">
                  <a14:imgLayer r:embed="rId4">
                    <a14:imgEffect>
                      <a14:brightnessContrast bright="27000"/>
                    </a14:imgEffect>
                  </a14:imgLayer>
                </a14:imgProps>
              </a:ext>
            </a:extLst>
          </a:blip>
          <a:stretch>
            <a:fillRect/>
          </a:stretch>
        </p:blipFill>
        <p:spPr>
          <a:xfrm>
            <a:off x="228600" y="1297439"/>
            <a:ext cx="4114800" cy="4078287"/>
          </a:xfrm>
          <a:prstGeom prst="rect">
            <a:avLst/>
          </a:prstGeom>
          <a:solidFill>
            <a:schemeClr val="accent4"/>
          </a:solidFill>
          <a:ln>
            <a:solidFill>
              <a:schemeClr val="tx1"/>
            </a:solidFill>
          </a:ln>
        </p:spPr>
      </p:pic>
      <p:pic>
        <p:nvPicPr>
          <p:cNvPr id="12" name="Picture 11" descr="IMGP0302"/>
          <p:cNvPicPr/>
          <p:nvPr/>
        </p:nvPicPr>
        <p:blipFill rotWithShape="1">
          <a:blip r:embed="rId5" cstate="print">
            <a:extLst>
              <a:ext uri="{28A0092B-C50C-407E-A947-70E740481C1C}">
                <a14:useLocalDpi xmlns:a14="http://schemas.microsoft.com/office/drawing/2010/main" val="0"/>
              </a:ext>
            </a:extLst>
          </a:blip>
          <a:srcRect t="21647" r="19980" b="21684"/>
          <a:stretch/>
        </p:blipFill>
        <p:spPr bwMode="auto">
          <a:xfrm>
            <a:off x="4495800" y="2126908"/>
            <a:ext cx="4470400" cy="2381250"/>
          </a:xfrm>
          <a:prstGeom prst="rect">
            <a:avLst/>
          </a:prstGeom>
          <a:noFill/>
          <a:ln w="9525">
            <a:solidFill>
              <a:schemeClr val="tx1"/>
            </a:solidFill>
            <a:miter lim="800000"/>
            <a:headEnd/>
            <a:tailEnd/>
          </a:ln>
          <a:extLst/>
        </p:spPr>
      </p:pic>
      <p:sp>
        <p:nvSpPr>
          <p:cNvPr id="13" name="TextBox 12"/>
          <p:cNvSpPr txBox="1"/>
          <p:nvPr/>
        </p:nvSpPr>
        <p:spPr>
          <a:xfrm>
            <a:off x="3505200" y="612248"/>
            <a:ext cx="2971800"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Center Pivot</a:t>
            </a:r>
          </a:p>
        </p:txBody>
      </p:sp>
      <p:cxnSp>
        <p:nvCxnSpPr>
          <p:cNvPr id="3" name="Straight Arrow Connector 2"/>
          <p:cNvCxnSpPr/>
          <p:nvPr/>
        </p:nvCxnSpPr>
        <p:spPr>
          <a:xfrm flipH="1">
            <a:off x="2428876" y="991754"/>
            <a:ext cx="1533524" cy="1073133"/>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4876800" y="1146244"/>
            <a:ext cx="1219200" cy="1901756"/>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20" name="Oval 19"/>
          <p:cNvSpPr/>
          <p:nvPr/>
        </p:nvSpPr>
        <p:spPr>
          <a:xfrm>
            <a:off x="323850" y="1389514"/>
            <a:ext cx="3867150" cy="3715885"/>
          </a:xfrm>
          <a:prstGeom prst="ellipse">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 name="Straight Connector 3"/>
          <p:cNvCxnSpPr/>
          <p:nvPr/>
        </p:nvCxnSpPr>
        <p:spPr>
          <a:xfrm flipV="1">
            <a:off x="2228850" y="1389514"/>
            <a:ext cx="200026" cy="1963286"/>
          </a:xfrm>
          <a:prstGeom prst="line">
            <a:avLst/>
          </a:prstGeom>
          <a:ln w="38100">
            <a:solidFill>
              <a:srgbClr val="C802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71617" y="5488822"/>
            <a:ext cx="2971800"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Irrigated land</a:t>
            </a:r>
          </a:p>
        </p:txBody>
      </p:sp>
      <p:cxnSp>
        <p:nvCxnSpPr>
          <p:cNvPr id="19" name="Straight Arrow Connector 18"/>
          <p:cNvCxnSpPr/>
          <p:nvPr/>
        </p:nvCxnSpPr>
        <p:spPr>
          <a:xfrm flipV="1">
            <a:off x="4495800" y="3962400"/>
            <a:ext cx="2590800" cy="166759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905001" y="4463312"/>
            <a:ext cx="1921791" cy="116668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613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75927" y="1861581"/>
            <a:ext cx="3048000" cy="2862322"/>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How can we use variable rate irrigation to maximize yield?</a:t>
            </a:r>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0364" y="1422148"/>
            <a:ext cx="4329472" cy="4351338"/>
          </a:xfrm>
          <a:prstGeom prst="rect">
            <a:avLst/>
          </a:prstGeom>
        </p:spPr>
      </p:pic>
    </p:spTree>
    <p:extLst>
      <p:ext uri="{BB962C8B-B14F-4D97-AF65-F5344CB8AC3E}">
        <p14:creationId xmlns:p14="http://schemas.microsoft.com/office/powerpoint/2010/main" val="506838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Example:  Water Use Efficiency (WUE)</a:t>
            </a:r>
          </a:p>
        </p:txBody>
      </p:sp>
      <p:sp>
        <p:nvSpPr>
          <p:cNvPr id="12" name="Content Placeholder 2"/>
          <p:cNvSpPr>
            <a:spLocks noGrp="1"/>
          </p:cNvSpPr>
          <p:nvPr>
            <p:ph idx="1"/>
          </p:nvPr>
        </p:nvSpPr>
        <p:spPr>
          <a:xfrm>
            <a:off x="1981200" y="2514600"/>
            <a:ext cx="5943600" cy="1600200"/>
          </a:xfrm>
        </p:spPr>
        <p:txBody>
          <a:bodyPr>
            <a:normAutofit/>
          </a:bodyPr>
          <a:lstStyle/>
          <a:p>
            <a:r>
              <a:rPr lang="en-US" sz="2800" dirty="0"/>
              <a:t>Irrigated yield:	190 bushels/acre </a:t>
            </a:r>
          </a:p>
          <a:p>
            <a:r>
              <a:rPr lang="en-US" sz="2800" dirty="0"/>
              <a:t>Dry land yield:	168 bushels/acre</a:t>
            </a:r>
          </a:p>
          <a:p>
            <a:r>
              <a:rPr lang="en-US" sz="2800" dirty="0"/>
              <a:t>Irrigation:		10 inches</a:t>
            </a:r>
            <a:endParaRPr lang="en-US" dirty="0"/>
          </a:p>
          <a:p>
            <a:pPr marL="0" indent="0" algn="ctr">
              <a:buNone/>
            </a:pPr>
            <a:endParaRPr lang="en-US" dirty="0"/>
          </a:p>
          <a:p>
            <a:pPr marL="0" indent="0" algn="ctr">
              <a:buNone/>
            </a:pPr>
            <a:endParaRPr lang="en-US" dirty="0"/>
          </a:p>
        </p:txBody>
      </p:sp>
      <p:sp>
        <p:nvSpPr>
          <p:cNvPr id="2" name="TextBox 1"/>
          <p:cNvSpPr txBox="1"/>
          <p:nvPr/>
        </p:nvSpPr>
        <p:spPr>
          <a:xfrm>
            <a:off x="1828800" y="4495800"/>
            <a:ext cx="5562600" cy="830997"/>
          </a:xfrm>
          <a:prstGeom prst="rect">
            <a:avLst/>
          </a:prstGeom>
          <a:noFill/>
        </p:spPr>
        <p:txBody>
          <a:bodyPr wrap="square" rtlCol="0">
            <a:spAutoFit/>
          </a:bodyPr>
          <a:lstStyle/>
          <a:p>
            <a:r>
              <a:rPr lang="en-US" sz="2400" dirty="0"/>
              <a:t>WUE= </a:t>
            </a:r>
            <a:r>
              <a:rPr lang="en-US" sz="2400" u="sng" dirty="0"/>
              <a:t>190bushels/acre  - 168 bushels/acre        </a:t>
            </a:r>
          </a:p>
          <a:p>
            <a:r>
              <a:rPr lang="en-US" sz="2400" dirty="0"/>
              <a:t>	                         10in</a:t>
            </a:r>
          </a:p>
        </p:txBody>
      </p:sp>
      <p:sp>
        <p:nvSpPr>
          <p:cNvPr id="13" name="TextBox 12"/>
          <p:cNvSpPr txBox="1"/>
          <p:nvPr/>
        </p:nvSpPr>
        <p:spPr>
          <a:xfrm>
            <a:off x="2438400" y="5410200"/>
            <a:ext cx="5562600" cy="523220"/>
          </a:xfrm>
          <a:prstGeom prst="rect">
            <a:avLst/>
          </a:prstGeom>
          <a:noFill/>
        </p:spPr>
        <p:txBody>
          <a:bodyPr wrap="square" rtlCol="0">
            <a:spAutoFit/>
          </a:bodyPr>
          <a:lstStyle/>
          <a:p>
            <a:r>
              <a:rPr lang="en-US" sz="2800" dirty="0"/>
              <a:t>WUE=2.20 bushels/acre inch</a:t>
            </a:r>
          </a:p>
        </p:txBody>
      </p:sp>
      <p:sp>
        <p:nvSpPr>
          <p:cNvPr id="14" name="TextBox 1"/>
          <p:cNvSpPr txBox="1"/>
          <p:nvPr/>
        </p:nvSpPr>
        <p:spPr>
          <a:xfrm>
            <a:off x="2057400" y="1600200"/>
            <a:ext cx="5486400" cy="7620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marL="0" marR="0">
              <a:spcBef>
                <a:spcPts val="0"/>
              </a:spcBef>
              <a:spcAft>
                <a:spcPts val="0"/>
              </a:spcAft>
            </a:pPr>
            <a:r>
              <a:rPr lang="en-US" sz="2400" b="1" dirty="0">
                <a:solidFill>
                  <a:srgbClr val="000000"/>
                </a:solidFill>
                <a:effectLst/>
                <a:ea typeface="Times New Roman"/>
                <a:cs typeface="Times New Roman"/>
              </a:rPr>
              <a:t>WUE = </a:t>
            </a:r>
            <a:r>
              <a:rPr lang="en-US" sz="2400" b="1" u="sng" dirty="0">
                <a:solidFill>
                  <a:srgbClr val="000000"/>
                </a:solidFill>
                <a:effectLst/>
                <a:ea typeface="Times New Roman"/>
                <a:cs typeface="Times New Roman"/>
              </a:rPr>
              <a:t>Irrigated </a:t>
            </a:r>
            <a:r>
              <a:rPr lang="en-US" sz="2400" b="1" u="sng" dirty="0">
                <a:solidFill>
                  <a:srgbClr val="000000"/>
                </a:solidFill>
                <a:ea typeface="Times New Roman"/>
                <a:cs typeface="Times New Roman"/>
              </a:rPr>
              <a:t>Yield – Dry land Yield</a:t>
            </a:r>
          </a:p>
          <a:p>
            <a:pPr marL="0" marR="0">
              <a:spcBef>
                <a:spcPts val="0"/>
              </a:spcBef>
              <a:spcAft>
                <a:spcPts val="0"/>
              </a:spcAft>
            </a:pPr>
            <a:r>
              <a:rPr lang="en-US" sz="2400" b="1" dirty="0">
                <a:solidFill>
                  <a:srgbClr val="000000"/>
                </a:solidFill>
                <a:effectLst/>
                <a:ea typeface="Times New Roman"/>
                <a:cs typeface="Times New Roman"/>
              </a:rPr>
              <a:t>		Irrigation</a:t>
            </a:r>
            <a:endParaRPr lang="en-US" sz="2400" b="1" dirty="0">
              <a:effectLst/>
              <a:ea typeface="Times New Roman"/>
            </a:endParaRPr>
          </a:p>
        </p:txBody>
      </p:sp>
    </p:spTree>
    <p:extLst>
      <p:ext uri="{BB962C8B-B14F-4D97-AF65-F5344CB8AC3E}">
        <p14:creationId xmlns:p14="http://schemas.microsoft.com/office/powerpoint/2010/main" val="620818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381000"/>
            <a:ext cx="4657725" cy="4905375"/>
          </a:xfrm>
          <a:prstGeom prst="rect">
            <a:avLst/>
          </a:prstGeom>
        </p:spPr>
      </p:pic>
      <p:grpSp>
        <p:nvGrpSpPr>
          <p:cNvPr id="11" name="Group 10"/>
          <p:cNvGrpSpPr/>
          <p:nvPr/>
        </p:nvGrpSpPr>
        <p:grpSpPr>
          <a:xfrm>
            <a:off x="5977595" y="2124147"/>
            <a:ext cx="2058610" cy="1846659"/>
            <a:chOff x="5479156" y="3612868"/>
            <a:chExt cx="2058610" cy="1846659"/>
          </a:xfrm>
        </p:grpSpPr>
        <p:sp>
          <p:nvSpPr>
            <p:cNvPr id="12" name="Rectangle 11"/>
            <p:cNvSpPr/>
            <p:nvPr/>
          </p:nvSpPr>
          <p:spPr>
            <a:xfrm>
              <a:off x="5479156" y="3612868"/>
              <a:ext cx="2058610" cy="18466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83956" y="3612868"/>
              <a:ext cx="1685866" cy="1846659"/>
            </a:xfrm>
            <a:prstGeom prst="rect">
              <a:avLst/>
            </a:prstGeom>
            <a:noFill/>
          </p:spPr>
          <p:txBody>
            <a:bodyPr wrap="none" rtlCol="0">
              <a:spAutoFit/>
            </a:bodyPr>
            <a:lstStyle/>
            <a:p>
              <a:r>
                <a:rPr lang="en-US" b="1" dirty="0"/>
                <a:t>Corn Yield</a:t>
              </a:r>
            </a:p>
            <a:p>
              <a:r>
                <a:rPr lang="en-US" b="1" u="sng" dirty="0"/>
                <a:t>Bushels /acre</a:t>
              </a:r>
            </a:p>
            <a:p>
              <a:r>
                <a:rPr lang="en-US" sz="1300" dirty="0"/>
                <a:t>Zone 1: 	198 </a:t>
              </a:r>
            </a:p>
            <a:p>
              <a:r>
                <a:rPr lang="en-US" sz="1300" dirty="0"/>
                <a:t>Zone 3: 	195</a:t>
              </a:r>
            </a:p>
            <a:p>
              <a:r>
                <a:rPr lang="en-US" sz="1300" dirty="0"/>
                <a:t>Zone 2 &amp; 6: 	194</a:t>
              </a:r>
            </a:p>
            <a:p>
              <a:r>
                <a:rPr lang="en-US" sz="1300" dirty="0"/>
                <a:t>Zone 5: 	190</a:t>
              </a:r>
            </a:p>
            <a:p>
              <a:r>
                <a:rPr lang="en-US" sz="1300" dirty="0"/>
                <a:t>Zone 4: 	175</a:t>
              </a:r>
            </a:p>
            <a:p>
              <a:r>
                <a:rPr lang="en-US" sz="1300" dirty="0" err="1"/>
                <a:t>Dryland</a:t>
              </a:r>
              <a:r>
                <a:rPr lang="en-US" sz="1300" dirty="0"/>
                <a:t>: 	168</a:t>
              </a:r>
            </a:p>
          </p:txBody>
        </p:sp>
        <p:pic>
          <p:nvPicPr>
            <p:cNvPr id="14" name="Picture 13"/>
            <p:cNvPicPr/>
            <p:nvPr/>
          </p:nvPicPr>
          <p:blipFill rotWithShape="1">
            <a:blip r:embed="rId4">
              <a:extLst>
                <a:ext uri="{28A0092B-C50C-407E-A947-70E740481C1C}">
                  <a14:useLocalDpi xmlns:a14="http://schemas.microsoft.com/office/drawing/2010/main" val="0"/>
                </a:ext>
              </a:extLst>
            </a:blip>
            <a:srcRect l="45715" t="84340" r="50008" b="2502"/>
            <a:stretch/>
          </p:blipFill>
          <p:spPr>
            <a:xfrm>
              <a:off x="5515992" y="4102671"/>
              <a:ext cx="344163" cy="1300602"/>
            </a:xfrm>
            <a:prstGeom prst="rect">
              <a:avLst/>
            </a:prstGeom>
            <a:ln>
              <a:noFill/>
            </a:ln>
          </p:spPr>
        </p:pic>
      </p:grpSp>
      <p:sp>
        <p:nvSpPr>
          <p:cNvPr id="16" name="TextBox 1"/>
          <p:cNvSpPr txBox="1"/>
          <p:nvPr/>
        </p:nvSpPr>
        <p:spPr>
          <a:xfrm>
            <a:off x="1752600" y="5395178"/>
            <a:ext cx="5486400" cy="762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marL="0" marR="0">
              <a:spcBef>
                <a:spcPts val="0"/>
              </a:spcBef>
              <a:spcAft>
                <a:spcPts val="0"/>
              </a:spcAft>
            </a:pPr>
            <a:r>
              <a:rPr lang="en-US" sz="2400" b="1" dirty="0">
                <a:solidFill>
                  <a:srgbClr val="000000"/>
                </a:solidFill>
                <a:effectLst/>
                <a:ea typeface="Times New Roman"/>
                <a:cs typeface="Times New Roman"/>
              </a:rPr>
              <a:t>WUE = </a:t>
            </a:r>
            <a:r>
              <a:rPr lang="en-US" sz="2400" b="1" u="sng" dirty="0">
                <a:solidFill>
                  <a:srgbClr val="000000"/>
                </a:solidFill>
                <a:effectLst/>
                <a:ea typeface="Times New Roman"/>
                <a:cs typeface="Times New Roman"/>
              </a:rPr>
              <a:t>Irrigated </a:t>
            </a:r>
            <a:r>
              <a:rPr lang="en-US" sz="2400" b="1" u="sng" dirty="0">
                <a:solidFill>
                  <a:srgbClr val="000000"/>
                </a:solidFill>
                <a:ea typeface="Times New Roman"/>
                <a:cs typeface="Times New Roman"/>
              </a:rPr>
              <a:t>Yield – Dry land Yield</a:t>
            </a:r>
          </a:p>
          <a:p>
            <a:pPr marL="0" marR="0">
              <a:spcBef>
                <a:spcPts val="0"/>
              </a:spcBef>
              <a:spcAft>
                <a:spcPts val="0"/>
              </a:spcAft>
            </a:pPr>
            <a:r>
              <a:rPr lang="en-US" sz="2400" b="1" dirty="0">
                <a:solidFill>
                  <a:srgbClr val="000000"/>
                </a:solidFill>
                <a:effectLst/>
                <a:ea typeface="Times New Roman"/>
                <a:cs typeface="Times New Roman"/>
              </a:rPr>
              <a:t>		Irrigation</a:t>
            </a:r>
            <a:endParaRPr lang="en-US" sz="2400" b="1" dirty="0">
              <a:effectLst/>
              <a:ea typeface="Times New Roman"/>
            </a:endParaRPr>
          </a:p>
        </p:txBody>
      </p:sp>
    </p:spTree>
    <p:extLst>
      <p:ext uri="{BB962C8B-B14F-4D97-AF65-F5344CB8AC3E}">
        <p14:creationId xmlns:p14="http://schemas.microsoft.com/office/powerpoint/2010/main" val="2069359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628650" y="365126"/>
            <a:ext cx="7886700" cy="1325563"/>
          </a:xfrm>
        </p:spPr>
        <p:txBody>
          <a:bodyPr>
            <a:normAutofit/>
          </a:bodyPr>
          <a:lstStyle/>
          <a:p>
            <a:pPr algn="ctr"/>
            <a:r>
              <a:rPr lang="en-US" sz="3200" b="1" dirty="0">
                <a:latin typeface="Arial" panose="020B0604020202020204" pitchFamily="34" charset="0"/>
                <a:cs typeface="Arial" panose="020B0604020202020204" pitchFamily="34" charset="0"/>
              </a:rPr>
              <a:t>Calculate WUE for each section</a:t>
            </a:r>
          </a:p>
        </p:txBody>
      </p:sp>
      <p:sp>
        <p:nvSpPr>
          <p:cNvPr id="11" name="TextBox 1"/>
          <p:cNvSpPr txBox="1"/>
          <p:nvPr/>
        </p:nvSpPr>
        <p:spPr>
          <a:xfrm>
            <a:off x="1562100" y="2483735"/>
            <a:ext cx="6019800" cy="16764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marL="0" marR="0">
              <a:spcBef>
                <a:spcPts val="0"/>
              </a:spcBef>
              <a:spcAft>
                <a:spcPts val="0"/>
              </a:spcAft>
            </a:pPr>
            <a:r>
              <a:rPr lang="en-US" sz="2800" dirty="0">
                <a:solidFill>
                  <a:srgbClr val="000000"/>
                </a:solidFill>
                <a:effectLst/>
                <a:ea typeface="Times New Roman"/>
                <a:cs typeface="Times New Roman"/>
              </a:rPr>
              <a:t>WUE = </a:t>
            </a:r>
            <a:r>
              <a:rPr lang="en-US" sz="2800" u="sng" dirty="0">
                <a:solidFill>
                  <a:srgbClr val="000000"/>
                </a:solidFill>
                <a:effectLst/>
                <a:ea typeface="Times New Roman"/>
                <a:cs typeface="Times New Roman"/>
              </a:rPr>
              <a:t>Irrigated </a:t>
            </a:r>
            <a:r>
              <a:rPr lang="en-US" sz="2800" u="sng" dirty="0">
                <a:solidFill>
                  <a:srgbClr val="000000"/>
                </a:solidFill>
                <a:ea typeface="Times New Roman"/>
                <a:cs typeface="Times New Roman"/>
              </a:rPr>
              <a:t>Yield – Dry land Yield</a:t>
            </a:r>
          </a:p>
          <a:p>
            <a:pPr marL="0" marR="0">
              <a:spcBef>
                <a:spcPts val="0"/>
              </a:spcBef>
              <a:spcAft>
                <a:spcPts val="0"/>
              </a:spcAft>
            </a:pPr>
            <a:r>
              <a:rPr lang="en-US" sz="2800" dirty="0">
                <a:solidFill>
                  <a:srgbClr val="000000"/>
                </a:solidFill>
                <a:effectLst/>
                <a:ea typeface="Times New Roman"/>
                <a:cs typeface="Times New Roman"/>
              </a:rPr>
              <a:t>		        Irrigation</a:t>
            </a:r>
            <a:endParaRPr lang="en-US" sz="2800" dirty="0">
              <a:effectLst/>
              <a:ea typeface="Times New Roman"/>
            </a:endParaRPr>
          </a:p>
        </p:txBody>
      </p:sp>
    </p:spTree>
    <p:extLst>
      <p:ext uri="{BB962C8B-B14F-4D97-AF65-F5344CB8AC3E}">
        <p14:creationId xmlns:p14="http://schemas.microsoft.com/office/powerpoint/2010/main" val="3304123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17500"/>
            <a:ext cx="7886700" cy="1325563"/>
          </a:xfrm>
        </p:spPr>
        <p:txBody>
          <a:bodyPr/>
          <a:lstStyle/>
          <a:p>
            <a:pPr algn="ctr"/>
            <a:r>
              <a:rPr lang="en-US" b="1" dirty="0">
                <a:latin typeface="Arial" panose="020B0604020202020204" pitchFamily="34" charset="0"/>
                <a:cs typeface="Arial" panose="020B0604020202020204" pitchFamily="34" charset="0"/>
              </a:rPr>
              <a:t>Section WUE</a:t>
            </a:r>
          </a:p>
        </p:txBody>
      </p:sp>
      <p:sp>
        <p:nvSpPr>
          <p:cNvPr id="4" name="Oval 3"/>
          <p:cNvSpPr/>
          <p:nvPr/>
        </p:nvSpPr>
        <p:spPr>
          <a:xfrm>
            <a:off x="1905000" y="1447800"/>
            <a:ext cx="4267200" cy="419100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Connector 11"/>
          <p:cNvCxnSpPr/>
          <p:nvPr/>
        </p:nvCxnSpPr>
        <p:spPr>
          <a:xfrm flipH="1">
            <a:off x="3971925" y="1437607"/>
            <a:ext cx="76200" cy="42113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590800"/>
            <a:ext cx="3810000" cy="190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105025" y="2562225"/>
            <a:ext cx="3810000" cy="190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62200" y="4467225"/>
            <a:ext cx="1524000" cy="561975"/>
          </a:xfrm>
          <a:prstGeom prst="rect">
            <a:avLst/>
          </a:prstGeom>
          <a:noFill/>
        </p:spPr>
        <p:txBody>
          <a:bodyPr wrap="square" rtlCol="0">
            <a:spAutoFit/>
          </a:bodyPr>
          <a:lstStyle/>
          <a:p>
            <a:endParaRPr lang="en-US" dirty="0"/>
          </a:p>
        </p:txBody>
      </p:sp>
      <p:sp>
        <p:nvSpPr>
          <p:cNvPr id="19" name="TextBox 18"/>
          <p:cNvSpPr txBox="1"/>
          <p:nvPr/>
        </p:nvSpPr>
        <p:spPr>
          <a:xfrm>
            <a:off x="3698080" y="5297974"/>
            <a:ext cx="271463" cy="369332"/>
          </a:xfrm>
          <a:prstGeom prst="rect">
            <a:avLst/>
          </a:prstGeom>
          <a:noFill/>
        </p:spPr>
        <p:txBody>
          <a:bodyPr wrap="square" rtlCol="0">
            <a:spAutoFit/>
          </a:bodyPr>
          <a:lstStyle/>
          <a:p>
            <a:r>
              <a:rPr lang="en-US" dirty="0"/>
              <a:t>1</a:t>
            </a:r>
          </a:p>
        </p:txBody>
      </p:sp>
      <p:sp>
        <p:nvSpPr>
          <p:cNvPr id="20" name="TextBox 19"/>
          <p:cNvSpPr txBox="1"/>
          <p:nvPr/>
        </p:nvSpPr>
        <p:spPr>
          <a:xfrm>
            <a:off x="5629277" y="4390722"/>
            <a:ext cx="247648" cy="369332"/>
          </a:xfrm>
          <a:prstGeom prst="rect">
            <a:avLst/>
          </a:prstGeom>
          <a:noFill/>
        </p:spPr>
        <p:txBody>
          <a:bodyPr wrap="square" rtlCol="0">
            <a:spAutoFit/>
          </a:bodyPr>
          <a:lstStyle/>
          <a:p>
            <a:r>
              <a:rPr lang="en-US" dirty="0"/>
              <a:t>6</a:t>
            </a:r>
          </a:p>
        </p:txBody>
      </p:sp>
      <p:sp>
        <p:nvSpPr>
          <p:cNvPr id="21" name="TextBox 20"/>
          <p:cNvSpPr txBox="1"/>
          <p:nvPr/>
        </p:nvSpPr>
        <p:spPr>
          <a:xfrm>
            <a:off x="5731669" y="2533650"/>
            <a:ext cx="204788" cy="369332"/>
          </a:xfrm>
          <a:prstGeom prst="rect">
            <a:avLst/>
          </a:prstGeom>
          <a:noFill/>
        </p:spPr>
        <p:txBody>
          <a:bodyPr wrap="square" rtlCol="0">
            <a:spAutoFit/>
          </a:bodyPr>
          <a:lstStyle/>
          <a:p>
            <a:r>
              <a:rPr lang="en-US" dirty="0"/>
              <a:t>5</a:t>
            </a:r>
          </a:p>
        </p:txBody>
      </p:sp>
      <p:sp>
        <p:nvSpPr>
          <p:cNvPr id="22" name="TextBox 21"/>
          <p:cNvSpPr txBox="1"/>
          <p:nvPr/>
        </p:nvSpPr>
        <p:spPr>
          <a:xfrm>
            <a:off x="4010025" y="1394164"/>
            <a:ext cx="271464" cy="369332"/>
          </a:xfrm>
          <a:prstGeom prst="rect">
            <a:avLst/>
          </a:prstGeom>
          <a:noFill/>
        </p:spPr>
        <p:txBody>
          <a:bodyPr wrap="square" rtlCol="0">
            <a:spAutoFit/>
          </a:bodyPr>
          <a:lstStyle/>
          <a:p>
            <a:r>
              <a:rPr lang="en-US" dirty="0"/>
              <a:t>4</a:t>
            </a:r>
          </a:p>
        </p:txBody>
      </p:sp>
      <p:sp>
        <p:nvSpPr>
          <p:cNvPr id="23" name="TextBox 22"/>
          <p:cNvSpPr txBox="1"/>
          <p:nvPr/>
        </p:nvSpPr>
        <p:spPr>
          <a:xfrm>
            <a:off x="2195515" y="2306057"/>
            <a:ext cx="838200" cy="369332"/>
          </a:xfrm>
          <a:prstGeom prst="rect">
            <a:avLst/>
          </a:prstGeom>
          <a:noFill/>
        </p:spPr>
        <p:txBody>
          <a:bodyPr wrap="square" rtlCol="0">
            <a:spAutoFit/>
          </a:bodyPr>
          <a:lstStyle/>
          <a:p>
            <a:r>
              <a:rPr lang="en-US" dirty="0"/>
              <a:t>3</a:t>
            </a:r>
          </a:p>
        </p:txBody>
      </p:sp>
      <p:sp>
        <p:nvSpPr>
          <p:cNvPr id="24" name="TextBox 23"/>
          <p:cNvSpPr txBox="1"/>
          <p:nvPr/>
        </p:nvSpPr>
        <p:spPr>
          <a:xfrm>
            <a:off x="2009774" y="4096557"/>
            <a:ext cx="838200" cy="369332"/>
          </a:xfrm>
          <a:prstGeom prst="rect">
            <a:avLst/>
          </a:prstGeom>
          <a:noFill/>
        </p:spPr>
        <p:txBody>
          <a:bodyPr wrap="square" rtlCol="0">
            <a:spAutoFit/>
          </a:bodyPr>
          <a:lstStyle/>
          <a:p>
            <a:r>
              <a:rPr lang="en-US" dirty="0"/>
              <a:t>2</a:t>
            </a:r>
          </a:p>
        </p:txBody>
      </p:sp>
      <p:sp>
        <p:nvSpPr>
          <p:cNvPr id="25" name="Rectangle 24"/>
          <p:cNvSpPr/>
          <p:nvPr/>
        </p:nvSpPr>
        <p:spPr>
          <a:xfrm>
            <a:off x="5610227" y="736335"/>
            <a:ext cx="1486304"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bu</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ac·in</a:t>
            </a:r>
            <a:r>
              <a:rPr lang="en-US" sz="2400" dirty="0">
                <a:latin typeface="Arial" panose="020B0604020202020204" pitchFamily="34" charset="0"/>
                <a:cs typeface="Arial" panose="020B0604020202020204" pitchFamily="34" charset="0"/>
              </a:rPr>
              <a:t>)</a:t>
            </a:r>
          </a:p>
        </p:txBody>
      </p:sp>
      <p:sp>
        <p:nvSpPr>
          <p:cNvPr id="31" name="TextBox 30"/>
          <p:cNvSpPr txBox="1"/>
          <p:nvPr/>
        </p:nvSpPr>
        <p:spPr>
          <a:xfrm>
            <a:off x="2362201" y="4346139"/>
            <a:ext cx="1710814" cy="646331"/>
          </a:xfrm>
          <a:prstGeom prst="rect">
            <a:avLst/>
          </a:prstGeom>
          <a:noFill/>
        </p:spPr>
        <p:txBody>
          <a:bodyPr wrap="square" rtlCol="0">
            <a:spAutoFit/>
          </a:bodyPr>
          <a:lstStyle/>
          <a:p>
            <a:pPr algn="ctr"/>
            <a:r>
              <a:rPr lang="en-US" dirty="0"/>
              <a:t>Yield=198bu/ac</a:t>
            </a:r>
          </a:p>
          <a:p>
            <a:pPr algn="ctr"/>
            <a:r>
              <a:rPr lang="en-US" dirty="0"/>
              <a:t>WUE=____</a:t>
            </a:r>
          </a:p>
        </p:txBody>
      </p:sp>
      <p:sp>
        <p:nvSpPr>
          <p:cNvPr id="32" name="TextBox 31"/>
          <p:cNvSpPr txBox="1"/>
          <p:nvPr/>
        </p:nvSpPr>
        <p:spPr>
          <a:xfrm>
            <a:off x="1766818" y="3177348"/>
            <a:ext cx="1643131" cy="646331"/>
          </a:xfrm>
          <a:prstGeom prst="rect">
            <a:avLst/>
          </a:prstGeom>
          <a:noFill/>
        </p:spPr>
        <p:txBody>
          <a:bodyPr wrap="square" rtlCol="0">
            <a:spAutoFit/>
          </a:bodyPr>
          <a:lstStyle/>
          <a:p>
            <a:pPr algn="ctr"/>
            <a:r>
              <a:rPr lang="en-US" dirty="0"/>
              <a:t>Yield=194bu</a:t>
            </a:r>
          </a:p>
          <a:p>
            <a:pPr algn="ctr"/>
            <a:r>
              <a:rPr lang="en-US" dirty="0"/>
              <a:t>WUE=____</a:t>
            </a:r>
          </a:p>
        </p:txBody>
      </p:sp>
      <p:sp>
        <p:nvSpPr>
          <p:cNvPr id="33" name="TextBox 32"/>
          <p:cNvSpPr txBox="1"/>
          <p:nvPr/>
        </p:nvSpPr>
        <p:spPr>
          <a:xfrm>
            <a:off x="2362201" y="2123857"/>
            <a:ext cx="1768758" cy="646331"/>
          </a:xfrm>
          <a:prstGeom prst="rect">
            <a:avLst/>
          </a:prstGeom>
          <a:noFill/>
        </p:spPr>
        <p:txBody>
          <a:bodyPr wrap="square" rtlCol="0">
            <a:spAutoFit/>
          </a:bodyPr>
          <a:lstStyle/>
          <a:p>
            <a:pPr algn="ctr"/>
            <a:r>
              <a:rPr lang="en-US" dirty="0"/>
              <a:t>Yield=195bu/ac</a:t>
            </a:r>
          </a:p>
          <a:p>
            <a:pPr algn="ctr"/>
            <a:r>
              <a:rPr lang="en-US" dirty="0"/>
              <a:t>WUE=____</a:t>
            </a:r>
          </a:p>
        </p:txBody>
      </p:sp>
      <p:sp>
        <p:nvSpPr>
          <p:cNvPr id="34" name="TextBox 33"/>
          <p:cNvSpPr txBox="1"/>
          <p:nvPr/>
        </p:nvSpPr>
        <p:spPr>
          <a:xfrm>
            <a:off x="3886200" y="2141693"/>
            <a:ext cx="1916464" cy="646331"/>
          </a:xfrm>
          <a:prstGeom prst="rect">
            <a:avLst/>
          </a:prstGeom>
          <a:noFill/>
        </p:spPr>
        <p:txBody>
          <a:bodyPr wrap="square" rtlCol="0">
            <a:spAutoFit/>
          </a:bodyPr>
          <a:lstStyle/>
          <a:p>
            <a:pPr algn="ctr"/>
            <a:r>
              <a:rPr lang="en-US" dirty="0"/>
              <a:t>Yield=175bu/ac</a:t>
            </a:r>
          </a:p>
          <a:p>
            <a:pPr algn="ctr"/>
            <a:r>
              <a:rPr lang="en-US" dirty="0"/>
              <a:t>WUE=____</a:t>
            </a:r>
          </a:p>
        </p:txBody>
      </p:sp>
      <p:sp>
        <p:nvSpPr>
          <p:cNvPr id="35" name="TextBox 34"/>
          <p:cNvSpPr txBox="1"/>
          <p:nvPr/>
        </p:nvSpPr>
        <p:spPr>
          <a:xfrm>
            <a:off x="4432200" y="3198750"/>
            <a:ext cx="1643131" cy="646331"/>
          </a:xfrm>
          <a:prstGeom prst="rect">
            <a:avLst/>
          </a:prstGeom>
          <a:noFill/>
        </p:spPr>
        <p:txBody>
          <a:bodyPr wrap="square" rtlCol="0">
            <a:spAutoFit/>
          </a:bodyPr>
          <a:lstStyle/>
          <a:p>
            <a:pPr algn="ctr"/>
            <a:r>
              <a:rPr lang="en-US" dirty="0"/>
              <a:t>Yield=190bu/ac</a:t>
            </a:r>
          </a:p>
          <a:p>
            <a:pPr algn="ctr"/>
            <a:r>
              <a:rPr lang="en-US" dirty="0"/>
              <a:t>WUE=____</a:t>
            </a:r>
          </a:p>
        </p:txBody>
      </p:sp>
      <p:sp>
        <p:nvSpPr>
          <p:cNvPr id="36" name="TextBox 35"/>
          <p:cNvSpPr txBox="1"/>
          <p:nvPr/>
        </p:nvSpPr>
        <p:spPr>
          <a:xfrm>
            <a:off x="3835254" y="4306307"/>
            <a:ext cx="1896415" cy="646331"/>
          </a:xfrm>
          <a:prstGeom prst="rect">
            <a:avLst/>
          </a:prstGeom>
          <a:noFill/>
        </p:spPr>
        <p:txBody>
          <a:bodyPr wrap="square" rtlCol="0">
            <a:spAutoFit/>
          </a:bodyPr>
          <a:lstStyle/>
          <a:p>
            <a:pPr algn="ctr"/>
            <a:r>
              <a:rPr lang="en-US" dirty="0"/>
              <a:t>Yield=194bu/ac</a:t>
            </a:r>
          </a:p>
          <a:p>
            <a:pPr algn="ctr"/>
            <a:r>
              <a:rPr lang="en-US" dirty="0"/>
              <a:t>WUE=____</a:t>
            </a:r>
          </a:p>
        </p:txBody>
      </p:sp>
      <p:sp>
        <p:nvSpPr>
          <p:cNvPr id="37" name="TextBox 36"/>
          <p:cNvSpPr txBox="1"/>
          <p:nvPr/>
        </p:nvSpPr>
        <p:spPr>
          <a:xfrm>
            <a:off x="5216779" y="5177804"/>
            <a:ext cx="2174621"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Irrigation=10in</a:t>
            </a:r>
          </a:p>
        </p:txBody>
      </p:sp>
    </p:spTree>
    <p:extLst>
      <p:ext uri="{BB962C8B-B14F-4D97-AF65-F5344CB8AC3E}">
        <p14:creationId xmlns:p14="http://schemas.microsoft.com/office/powerpoint/2010/main" val="339242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17500"/>
            <a:ext cx="7886700" cy="1325563"/>
          </a:xfrm>
        </p:spPr>
        <p:txBody>
          <a:bodyPr/>
          <a:lstStyle/>
          <a:p>
            <a:pPr algn="ctr"/>
            <a:r>
              <a:rPr lang="en-US" b="1" dirty="0">
                <a:latin typeface="Arial" panose="020B0604020202020204" pitchFamily="34" charset="0"/>
                <a:cs typeface="Arial" panose="020B0604020202020204" pitchFamily="34" charset="0"/>
              </a:rPr>
              <a:t>Section WUE</a:t>
            </a:r>
          </a:p>
        </p:txBody>
      </p:sp>
      <p:sp>
        <p:nvSpPr>
          <p:cNvPr id="4" name="Oval 3"/>
          <p:cNvSpPr/>
          <p:nvPr/>
        </p:nvSpPr>
        <p:spPr>
          <a:xfrm>
            <a:off x="1905000" y="1447800"/>
            <a:ext cx="4267200" cy="419100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Connector 11"/>
          <p:cNvCxnSpPr/>
          <p:nvPr/>
        </p:nvCxnSpPr>
        <p:spPr>
          <a:xfrm flipH="1">
            <a:off x="3971925" y="1437607"/>
            <a:ext cx="76200" cy="42113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590800"/>
            <a:ext cx="3810000" cy="190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105025" y="2562225"/>
            <a:ext cx="3810000" cy="190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62200" y="4467225"/>
            <a:ext cx="1524000" cy="561975"/>
          </a:xfrm>
          <a:prstGeom prst="rect">
            <a:avLst/>
          </a:prstGeom>
          <a:noFill/>
        </p:spPr>
        <p:txBody>
          <a:bodyPr wrap="square" rtlCol="0">
            <a:spAutoFit/>
          </a:bodyPr>
          <a:lstStyle/>
          <a:p>
            <a:endParaRPr lang="en-US" dirty="0"/>
          </a:p>
        </p:txBody>
      </p:sp>
      <p:sp>
        <p:nvSpPr>
          <p:cNvPr id="19" name="TextBox 18"/>
          <p:cNvSpPr txBox="1"/>
          <p:nvPr/>
        </p:nvSpPr>
        <p:spPr>
          <a:xfrm>
            <a:off x="3698080" y="5297974"/>
            <a:ext cx="271463" cy="369332"/>
          </a:xfrm>
          <a:prstGeom prst="rect">
            <a:avLst/>
          </a:prstGeom>
          <a:noFill/>
        </p:spPr>
        <p:txBody>
          <a:bodyPr wrap="square" rtlCol="0">
            <a:spAutoFit/>
          </a:bodyPr>
          <a:lstStyle/>
          <a:p>
            <a:r>
              <a:rPr lang="en-US" dirty="0"/>
              <a:t>1</a:t>
            </a:r>
          </a:p>
        </p:txBody>
      </p:sp>
      <p:sp>
        <p:nvSpPr>
          <p:cNvPr id="20" name="TextBox 19"/>
          <p:cNvSpPr txBox="1"/>
          <p:nvPr/>
        </p:nvSpPr>
        <p:spPr>
          <a:xfrm>
            <a:off x="5629277" y="4390722"/>
            <a:ext cx="247648" cy="369332"/>
          </a:xfrm>
          <a:prstGeom prst="rect">
            <a:avLst/>
          </a:prstGeom>
          <a:noFill/>
        </p:spPr>
        <p:txBody>
          <a:bodyPr wrap="square" rtlCol="0">
            <a:spAutoFit/>
          </a:bodyPr>
          <a:lstStyle/>
          <a:p>
            <a:r>
              <a:rPr lang="en-US" dirty="0"/>
              <a:t>6</a:t>
            </a:r>
          </a:p>
        </p:txBody>
      </p:sp>
      <p:sp>
        <p:nvSpPr>
          <p:cNvPr id="21" name="TextBox 20"/>
          <p:cNvSpPr txBox="1"/>
          <p:nvPr/>
        </p:nvSpPr>
        <p:spPr>
          <a:xfrm>
            <a:off x="5731669" y="2533650"/>
            <a:ext cx="204788" cy="369332"/>
          </a:xfrm>
          <a:prstGeom prst="rect">
            <a:avLst/>
          </a:prstGeom>
          <a:noFill/>
        </p:spPr>
        <p:txBody>
          <a:bodyPr wrap="square" rtlCol="0">
            <a:spAutoFit/>
          </a:bodyPr>
          <a:lstStyle/>
          <a:p>
            <a:r>
              <a:rPr lang="en-US" dirty="0"/>
              <a:t>5</a:t>
            </a:r>
          </a:p>
        </p:txBody>
      </p:sp>
      <p:sp>
        <p:nvSpPr>
          <p:cNvPr id="22" name="TextBox 21"/>
          <p:cNvSpPr txBox="1"/>
          <p:nvPr/>
        </p:nvSpPr>
        <p:spPr>
          <a:xfrm>
            <a:off x="4010025" y="1394164"/>
            <a:ext cx="271464" cy="369332"/>
          </a:xfrm>
          <a:prstGeom prst="rect">
            <a:avLst/>
          </a:prstGeom>
          <a:noFill/>
        </p:spPr>
        <p:txBody>
          <a:bodyPr wrap="square" rtlCol="0">
            <a:spAutoFit/>
          </a:bodyPr>
          <a:lstStyle/>
          <a:p>
            <a:r>
              <a:rPr lang="en-US" dirty="0"/>
              <a:t>4</a:t>
            </a:r>
          </a:p>
        </p:txBody>
      </p:sp>
      <p:sp>
        <p:nvSpPr>
          <p:cNvPr id="23" name="TextBox 22"/>
          <p:cNvSpPr txBox="1"/>
          <p:nvPr/>
        </p:nvSpPr>
        <p:spPr>
          <a:xfrm>
            <a:off x="2195515" y="2306057"/>
            <a:ext cx="838200" cy="369332"/>
          </a:xfrm>
          <a:prstGeom prst="rect">
            <a:avLst/>
          </a:prstGeom>
          <a:noFill/>
        </p:spPr>
        <p:txBody>
          <a:bodyPr wrap="square" rtlCol="0">
            <a:spAutoFit/>
          </a:bodyPr>
          <a:lstStyle/>
          <a:p>
            <a:r>
              <a:rPr lang="en-US" dirty="0"/>
              <a:t>3</a:t>
            </a:r>
          </a:p>
        </p:txBody>
      </p:sp>
      <p:sp>
        <p:nvSpPr>
          <p:cNvPr id="24" name="TextBox 23"/>
          <p:cNvSpPr txBox="1"/>
          <p:nvPr/>
        </p:nvSpPr>
        <p:spPr>
          <a:xfrm>
            <a:off x="2009774" y="4096557"/>
            <a:ext cx="838200" cy="369332"/>
          </a:xfrm>
          <a:prstGeom prst="rect">
            <a:avLst/>
          </a:prstGeom>
          <a:noFill/>
        </p:spPr>
        <p:txBody>
          <a:bodyPr wrap="square" rtlCol="0">
            <a:spAutoFit/>
          </a:bodyPr>
          <a:lstStyle/>
          <a:p>
            <a:r>
              <a:rPr lang="en-US" dirty="0"/>
              <a:t>2</a:t>
            </a:r>
          </a:p>
        </p:txBody>
      </p:sp>
      <p:sp>
        <p:nvSpPr>
          <p:cNvPr id="25" name="Rectangle 24"/>
          <p:cNvSpPr/>
          <p:nvPr/>
        </p:nvSpPr>
        <p:spPr>
          <a:xfrm>
            <a:off x="5495926" y="727629"/>
            <a:ext cx="1486304"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bu</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ac·in</a:t>
            </a:r>
            <a:r>
              <a:rPr lang="en-US" sz="2400" dirty="0">
                <a:latin typeface="Arial" panose="020B0604020202020204" pitchFamily="34" charset="0"/>
                <a:cs typeface="Arial" panose="020B0604020202020204" pitchFamily="34" charset="0"/>
              </a:rPr>
              <a:t>)</a:t>
            </a:r>
          </a:p>
        </p:txBody>
      </p:sp>
      <p:sp>
        <p:nvSpPr>
          <p:cNvPr id="31" name="TextBox 30"/>
          <p:cNvSpPr txBox="1"/>
          <p:nvPr/>
        </p:nvSpPr>
        <p:spPr>
          <a:xfrm>
            <a:off x="2429883" y="4346139"/>
            <a:ext cx="1643131" cy="646331"/>
          </a:xfrm>
          <a:prstGeom prst="rect">
            <a:avLst/>
          </a:prstGeom>
          <a:noFill/>
        </p:spPr>
        <p:txBody>
          <a:bodyPr wrap="square" rtlCol="0">
            <a:spAutoFit/>
          </a:bodyPr>
          <a:lstStyle/>
          <a:p>
            <a:pPr algn="ctr"/>
            <a:r>
              <a:rPr lang="en-US" dirty="0"/>
              <a:t>Yield=198bu</a:t>
            </a:r>
          </a:p>
          <a:p>
            <a:pPr algn="ctr"/>
            <a:r>
              <a:rPr lang="en-US" dirty="0"/>
              <a:t>WUE=</a:t>
            </a:r>
            <a:r>
              <a:rPr lang="en-US" dirty="0">
                <a:solidFill>
                  <a:srgbClr val="FF0000"/>
                </a:solidFill>
              </a:rPr>
              <a:t>3.0</a:t>
            </a:r>
          </a:p>
        </p:txBody>
      </p:sp>
      <p:sp>
        <p:nvSpPr>
          <p:cNvPr id="32" name="TextBox 31"/>
          <p:cNvSpPr txBox="1"/>
          <p:nvPr/>
        </p:nvSpPr>
        <p:spPr>
          <a:xfrm>
            <a:off x="1766818" y="3177348"/>
            <a:ext cx="1643131" cy="646331"/>
          </a:xfrm>
          <a:prstGeom prst="rect">
            <a:avLst/>
          </a:prstGeom>
          <a:noFill/>
        </p:spPr>
        <p:txBody>
          <a:bodyPr wrap="square" rtlCol="0">
            <a:spAutoFit/>
          </a:bodyPr>
          <a:lstStyle/>
          <a:p>
            <a:pPr algn="ctr"/>
            <a:r>
              <a:rPr lang="en-US" dirty="0"/>
              <a:t>Yield=194bu</a:t>
            </a:r>
          </a:p>
          <a:p>
            <a:pPr algn="ctr"/>
            <a:r>
              <a:rPr lang="en-US" dirty="0"/>
              <a:t>WUE=</a:t>
            </a:r>
            <a:r>
              <a:rPr lang="en-US" dirty="0">
                <a:solidFill>
                  <a:srgbClr val="FF0000"/>
                </a:solidFill>
              </a:rPr>
              <a:t>2.6</a:t>
            </a:r>
          </a:p>
        </p:txBody>
      </p:sp>
      <p:sp>
        <p:nvSpPr>
          <p:cNvPr id="33" name="TextBox 32"/>
          <p:cNvSpPr txBox="1"/>
          <p:nvPr/>
        </p:nvSpPr>
        <p:spPr>
          <a:xfrm>
            <a:off x="2487827" y="2123857"/>
            <a:ext cx="1643131" cy="646331"/>
          </a:xfrm>
          <a:prstGeom prst="rect">
            <a:avLst/>
          </a:prstGeom>
          <a:noFill/>
        </p:spPr>
        <p:txBody>
          <a:bodyPr wrap="square" rtlCol="0">
            <a:spAutoFit/>
          </a:bodyPr>
          <a:lstStyle/>
          <a:p>
            <a:pPr algn="ctr"/>
            <a:r>
              <a:rPr lang="en-US" dirty="0"/>
              <a:t>Yield=195bu</a:t>
            </a:r>
          </a:p>
          <a:p>
            <a:pPr algn="ctr"/>
            <a:r>
              <a:rPr lang="en-US" dirty="0"/>
              <a:t>WUE=</a:t>
            </a:r>
            <a:r>
              <a:rPr lang="en-US" dirty="0">
                <a:solidFill>
                  <a:srgbClr val="FF0000"/>
                </a:solidFill>
              </a:rPr>
              <a:t>2.7</a:t>
            </a:r>
          </a:p>
        </p:txBody>
      </p:sp>
      <p:sp>
        <p:nvSpPr>
          <p:cNvPr id="34" name="TextBox 33"/>
          <p:cNvSpPr txBox="1"/>
          <p:nvPr/>
        </p:nvSpPr>
        <p:spPr>
          <a:xfrm>
            <a:off x="3852795" y="2081431"/>
            <a:ext cx="1643131" cy="646331"/>
          </a:xfrm>
          <a:prstGeom prst="rect">
            <a:avLst/>
          </a:prstGeom>
          <a:noFill/>
        </p:spPr>
        <p:txBody>
          <a:bodyPr wrap="square" rtlCol="0">
            <a:spAutoFit/>
          </a:bodyPr>
          <a:lstStyle/>
          <a:p>
            <a:pPr algn="ctr"/>
            <a:r>
              <a:rPr lang="en-US" dirty="0"/>
              <a:t>Yield=175bu</a:t>
            </a:r>
          </a:p>
          <a:p>
            <a:pPr algn="ctr"/>
            <a:r>
              <a:rPr lang="en-US" dirty="0"/>
              <a:t>WUE=</a:t>
            </a:r>
            <a:r>
              <a:rPr lang="en-US" dirty="0">
                <a:solidFill>
                  <a:srgbClr val="FF0000"/>
                </a:solidFill>
              </a:rPr>
              <a:t>0.7</a:t>
            </a:r>
          </a:p>
        </p:txBody>
      </p:sp>
      <p:sp>
        <p:nvSpPr>
          <p:cNvPr id="35" name="TextBox 34"/>
          <p:cNvSpPr txBox="1"/>
          <p:nvPr/>
        </p:nvSpPr>
        <p:spPr>
          <a:xfrm>
            <a:off x="4432200" y="3198750"/>
            <a:ext cx="1643131" cy="646331"/>
          </a:xfrm>
          <a:prstGeom prst="rect">
            <a:avLst/>
          </a:prstGeom>
          <a:noFill/>
        </p:spPr>
        <p:txBody>
          <a:bodyPr wrap="square" rtlCol="0">
            <a:spAutoFit/>
          </a:bodyPr>
          <a:lstStyle/>
          <a:p>
            <a:pPr algn="ctr"/>
            <a:r>
              <a:rPr lang="en-US" dirty="0"/>
              <a:t>Yield=190bu</a:t>
            </a:r>
          </a:p>
          <a:p>
            <a:pPr algn="ctr"/>
            <a:r>
              <a:rPr lang="en-US" dirty="0"/>
              <a:t>WUE=</a:t>
            </a:r>
            <a:r>
              <a:rPr lang="en-US" dirty="0">
                <a:solidFill>
                  <a:srgbClr val="FF0000"/>
                </a:solidFill>
              </a:rPr>
              <a:t>2.2</a:t>
            </a:r>
          </a:p>
        </p:txBody>
      </p:sp>
      <p:sp>
        <p:nvSpPr>
          <p:cNvPr id="36" name="TextBox 35"/>
          <p:cNvSpPr txBox="1"/>
          <p:nvPr/>
        </p:nvSpPr>
        <p:spPr>
          <a:xfrm>
            <a:off x="3835254" y="4306307"/>
            <a:ext cx="1643131" cy="646331"/>
          </a:xfrm>
          <a:prstGeom prst="rect">
            <a:avLst/>
          </a:prstGeom>
          <a:noFill/>
        </p:spPr>
        <p:txBody>
          <a:bodyPr wrap="square" rtlCol="0">
            <a:spAutoFit/>
          </a:bodyPr>
          <a:lstStyle/>
          <a:p>
            <a:pPr algn="ctr"/>
            <a:r>
              <a:rPr lang="en-US" dirty="0"/>
              <a:t>Yield=194bu</a:t>
            </a:r>
          </a:p>
          <a:p>
            <a:pPr algn="ctr"/>
            <a:r>
              <a:rPr lang="en-US" dirty="0"/>
              <a:t>WUE=</a:t>
            </a:r>
            <a:r>
              <a:rPr lang="en-US" dirty="0">
                <a:solidFill>
                  <a:srgbClr val="FF0000"/>
                </a:solidFill>
              </a:rPr>
              <a:t>2.6</a:t>
            </a:r>
          </a:p>
        </p:txBody>
      </p:sp>
      <p:sp>
        <p:nvSpPr>
          <p:cNvPr id="37" name="TextBox 36"/>
          <p:cNvSpPr txBox="1"/>
          <p:nvPr/>
        </p:nvSpPr>
        <p:spPr>
          <a:xfrm>
            <a:off x="5216779" y="5177804"/>
            <a:ext cx="2250821"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Irrigation=10in</a:t>
            </a:r>
          </a:p>
        </p:txBody>
      </p:sp>
    </p:spTree>
    <p:extLst>
      <p:ext uri="{BB962C8B-B14F-4D97-AF65-F5344CB8AC3E}">
        <p14:creationId xmlns:p14="http://schemas.microsoft.com/office/powerpoint/2010/main" val="428490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609600" y="990600"/>
            <a:ext cx="7886700" cy="2960218"/>
          </a:xfrm>
        </p:spPr>
        <p:txBody>
          <a:bodyPr/>
          <a:lstStyle/>
          <a:p>
            <a:pPr marL="0" indent="0" algn="ctr">
              <a:lnSpc>
                <a:spcPct val="150000"/>
              </a:lnSpc>
              <a:buNone/>
            </a:pPr>
            <a:r>
              <a:rPr lang="en-US" sz="2800" dirty="0">
                <a:latin typeface="Arial" panose="020B0604020202020204" pitchFamily="34" charset="0"/>
                <a:cs typeface="Arial" panose="020B0604020202020204" pitchFamily="34" charset="0"/>
              </a:rPr>
              <a:t>Use WUE calculations to determine how much water should be applied to each section to match the average water efficiency for the irrigated field.</a:t>
            </a:r>
          </a:p>
          <a:p>
            <a:pPr marL="0" indent="0">
              <a:buNone/>
            </a:pPr>
            <a:endParaRPr lang="en-US" dirty="0"/>
          </a:p>
          <a:p>
            <a:pPr marL="0" indent="0">
              <a:buNone/>
            </a:pPr>
            <a:endParaRPr lang="en-US" dirty="0"/>
          </a:p>
        </p:txBody>
      </p:sp>
      <p:sp>
        <p:nvSpPr>
          <p:cNvPr id="12" name="TextBox 1"/>
          <p:cNvSpPr txBox="1"/>
          <p:nvPr/>
        </p:nvSpPr>
        <p:spPr>
          <a:xfrm>
            <a:off x="1752600" y="4343400"/>
            <a:ext cx="5486400" cy="7620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marL="0" marR="0">
              <a:spcBef>
                <a:spcPts val="0"/>
              </a:spcBef>
              <a:spcAft>
                <a:spcPts val="0"/>
              </a:spcAft>
            </a:pPr>
            <a:r>
              <a:rPr lang="en-US" sz="2400" b="1" dirty="0">
                <a:solidFill>
                  <a:srgbClr val="000000"/>
                </a:solidFill>
                <a:ea typeface="Times New Roman"/>
                <a:cs typeface="Times New Roman"/>
              </a:rPr>
              <a:t>Irrigation</a:t>
            </a:r>
            <a:r>
              <a:rPr lang="en-US" sz="2400" b="1" dirty="0">
                <a:solidFill>
                  <a:srgbClr val="000000"/>
                </a:solidFill>
                <a:effectLst/>
                <a:ea typeface="Times New Roman"/>
                <a:cs typeface="Times New Roman"/>
              </a:rPr>
              <a:t> = </a:t>
            </a:r>
            <a:r>
              <a:rPr lang="en-US" sz="2400" b="1" u="sng" dirty="0">
                <a:solidFill>
                  <a:srgbClr val="000000"/>
                </a:solidFill>
                <a:effectLst/>
                <a:ea typeface="Times New Roman"/>
                <a:cs typeface="Times New Roman"/>
              </a:rPr>
              <a:t>Irrigated </a:t>
            </a:r>
            <a:r>
              <a:rPr lang="en-US" sz="2400" b="1" u="sng" dirty="0">
                <a:solidFill>
                  <a:srgbClr val="000000"/>
                </a:solidFill>
                <a:ea typeface="Times New Roman"/>
                <a:cs typeface="Times New Roman"/>
              </a:rPr>
              <a:t>Yield – Dry land Yield</a:t>
            </a:r>
          </a:p>
          <a:p>
            <a:pPr marL="0" marR="0">
              <a:spcBef>
                <a:spcPts val="0"/>
              </a:spcBef>
              <a:spcAft>
                <a:spcPts val="0"/>
              </a:spcAft>
            </a:pPr>
            <a:r>
              <a:rPr lang="en-US" sz="2400" b="1" dirty="0">
                <a:solidFill>
                  <a:srgbClr val="000000"/>
                </a:solidFill>
                <a:effectLst/>
                <a:ea typeface="Times New Roman"/>
                <a:cs typeface="Times New Roman"/>
              </a:rPr>
              <a:t>		             WUE</a:t>
            </a:r>
            <a:endParaRPr lang="en-US" sz="2400" b="1" dirty="0">
              <a:effectLst/>
              <a:ea typeface="Times New Roman"/>
            </a:endParaRPr>
          </a:p>
        </p:txBody>
      </p:sp>
    </p:spTree>
    <p:extLst>
      <p:ext uri="{BB962C8B-B14F-4D97-AF65-F5344CB8AC3E}">
        <p14:creationId xmlns:p14="http://schemas.microsoft.com/office/powerpoint/2010/main" val="1997490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514600" y="5562600"/>
            <a:ext cx="4419600" cy="356376"/>
          </a:xfrm>
        </p:spPr>
        <p:txBody>
          <a:bodyPr>
            <a:normAutofit/>
          </a:bodyPr>
          <a:lstStyle/>
          <a:p>
            <a:pPr marL="0" indent="0">
              <a:buNone/>
            </a:pPr>
            <a:r>
              <a:rPr lang="en-US" sz="1600" dirty="0">
                <a:hlinkClick r:id="rId4"/>
              </a:rPr>
              <a:t>https://www.youtube.com/watch?v=2jF2IsicDC4</a:t>
            </a:r>
            <a:endParaRPr lang="en-US" sz="1600" dirty="0"/>
          </a:p>
          <a:p>
            <a:endParaRPr lang="en-US" sz="1600" dirty="0"/>
          </a:p>
        </p:txBody>
      </p:sp>
      <p:pic>
        <p:nvPicPr>
          <p:cNvPr id="2" name="2jF2IsicDC4"/>
          <p:cNvPicPr>
            <a:picLocks noRot="1" noChangeAspect="1"/>
          </p:cNvPicPr>
          <p:nvPr>
            <a:videoFile r:link="rId1"/>
          </p:nvPr>
        </p:nvPicPr>
        <p:blipFill>
          <a:blip r:embed="rId5"/>
          <a:stretch>
            <a:fillRect/>
          </a:stretch>
        </p:blipFill>
        <p:spPr>
          <a:xfrm>
            <a:off x="678136" y="828544"/>
            <a:ext cx="7787728" cy="4380598"/>
          </a:xfrm>
          <a:prstGeom prst="rect">
            <a:avLst/>
          </a:prstGeom>
        </p:spPr>
      </p:pic>
    </p:spTree>
    <p:extLst>
      <p:ext uri="{BB962C8B-B14F-4D97-AF65-F5344CB8AC3E}">
        <p14:creationId xmlns:p14="http://schemas.microsoft.com/office/powerpoint/2010/main" val="1127921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Example: Irrigation</a:t>
            </a:r>
          </a:p>
        </p:txBody>
      </p:sp>
      <p:sp>
        <p:nvSpPr>
          <p:cNvPr id="12" name="Content Placeholder 2"/>
          <p:cNvSpPr>
            <a:spLocks noGrp="1"/>
          </p:cNvSpPr>
          <p:nvPr>
            <p:ph idx="1"/>
          </p:nvPr>
        </p:nvSpPr>
        <p:spPr>
          <a:xfrm>
            <a:off x="1981200" y="2514600"/>
            <a:ext cx="6172200" cy="1600200"/>
          </a:xfrm>
        </p:spPr>
        <p:txBody>
          <a:bodyPr>
            <a:normAutofit/>
          </a:bodyPr>
          <a:lstStyle/>
          <a:p>
            <a:r>
              <a:rPr lang="en-US" sz="2800" dirty="0"/>
              <a:t>Irrigated yield:	190 bushels/acre </a:t>
            </a:r>
          </a:p>
          <a:p>
            <a:r>
              <a:rPr lang="en-US" sz="2800" dirty="0"/>
              <a:t>Dry land yield:	168 bushels/acre</a:t>
            </a:r>
          </a:p>
          <a:p>
            <a:r>
              <a:rPr lang="en-US" sz="2800" dirty="0"/>
              <a:t>WUE:			2.2 bushels/acre inch</a:t>
            </a:r>
          </a:p>
          <a:p>
            <a:endParaRPr lang="en-US" dirty="0"/>
          </a:p>
          <a:p>
            <a:pPr marL="0" indent="0" algn="ctr">
              <a:buNone/>
            </a:pPr>
            <a:endParaRPr lang="en-US" dirty="0"/>
          </a:p>
          <a:p>
            <a:pPr marL="0" indent="0" algn="ctr">
              <a:buNone/>
            </a:pPr>
            <a:endParaRPr lang="en-US" dirty="0"/>
          </a:p>
        </p:txBody>
      </p:sp>
      <p:sp>
        <p:nvSpPr>
          <p:cNvPr id="2" name="TextBox 1"/>
          <p:cNvSpPr txBox="1"/>
          <p:nvPr/>
        </p:nvSpPr>
        <p:spPr>
          <a:xfrm>
            <a:off x="1828800" y="4495800"/>
            <a:ext cx="6096000" cy="1200329"/>
          </a:xfrm>
          <a:prstGeom prst="rect">
            <a:avLst/>
          </a:prstGeom>
          <a:noFill/>
        </p:spPr>
        <p:txBody>
          <a:bodyPr wrap="square" rtlCol="0">
            <a:spAutoFit/>
          </a:bodyPr>
          <a:lstStyle/>
          <a:p>
            <a:r>
              <a:rPr lang="en-US" sz="2400" dirty="0"/>
              <a:t>Irrigation= </a:t>
            </a:r>
            <a:r>
              <a:rPr lang="en-US" sz="2400" u="sng" dirty="0"/>
              <a:t>190bushels/acre  - 168 bushels/acre        </a:t>
            </a:r>
          </a:p>
          <a:p>
            <a:r>
              <a:rPr lang="en-US" sz="2400" dirty="0"/>
              <a:t>	                         2.2 bushels/acre inch</a:t>
            </a:r>
          </a:p>
          <a:p>
            <a:endParaRPr lang="en-US" sz="2400" dirty="0"/>
          </a:p>
        </p:txBody>
      </p:sp>
      <p:sp>
        <p:nvSpPr>
          <p:cNvPr id="13" name="TextBox 12"/>
          <p:cNvSpPr txBox="1"/>
          <p:nvPr/>
        </p:nvSpPr>
        <p:spPr>
          <a:xfrm>
            <a:off x="2438400" y="5410200"/>
            <a:ext cx="5562600" cy="523220"/>
          </a:xfrm>
          <a:prstGeom prst="rect">
            <a:avLst/>
          </a:prstGeom>
          <a:noFill/>
        </p:spPr>
        <p:txBody>
          <a:bodyPr wrap="square" rtlCol="0">
            <a:spAutoFit/>
          </a:bodyPr>
          <a:lstStyle/>
          <a:p>
            <a:r>
              <a:rPr lang="en-US" sz="2800" dirty="0"/>
              <a:t>Irrigation = 10 inches</a:t>
            </a:r>
          </a:p>
        </p:txBody>
      </p:sp>
      <p:sp>
        <p:nvSpPr>
          <p:cNvPr id="14" name="TextBox 1"/>
          <p:cNvSpPr txBox="1"/>
          <p:nvPr/>
        </p:nvSpPr>
        <p:spPr>
          <a:xfrm>
            <a:off x="2057400" y="1600200"/>
            <a:ext cx="5486400" cy="7620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marL="0" marR="0">
              <a:spcBef>
                <a:spcPts val="0"/>
              </a:spcBef>
              <a:spcAft>
                <a:spcPts val="0"/>
              </a:spcAft>
            </a:pPr>
            <a:r>
              <a:rPr lang="en-US" sz="2400" b="1" dirty="0">
                <a:solidFill>
                  <a:srgbClr val="000000"/>
                </a:solidFill>
                <a:effectLst/>
                <a:ea typeface="Times New Roman"/>
                <a:cs typeface="Times New Roman"/>
              </a:rPr>
              <a:t>Irrigation = </a:t>
            </a:r>
            <a:r>
              <a:rPr lang="en-US" sz="2400" b="1" u="sng" dirty="0">
                <a:solidFill>
                  <a:srgbClr val="000000"/>
                </a:solidFill>
                <a:effectLst/>
                <a:ea typeface="Times New Roman"/>
                <a:cs typeface="Times New Roman"/>
              </a:rPr>
              <a:t>Irrigated </a:t>
            </a:r>
            <a:r>
              <a:rPr lang="en-US" sz="2400" b="1" u="sng" dirty="0">
                <a:solidFill>
                  <a:srgbClr val="000000"/>
                </a:solidFill>
                <a:ea typeface="Times New Roman"/>
                <a:cs typeface="Times New Roman"/>
              </a:rPr>
              <a:t>Yield – Dry land Yield</a:t>
            </a:r>
          </a:p>
          <a:p>
            <a:pPr marL="0" marR="0">
              <a:spcBef>
                <a:spcPts val="0"/>
              </a:spcBef>
              <a:spcAft>
                <a:spcPts val="0"/>
              </a:spcAft>
            </a:pPr>
            <a:r>
              <a:rPr lang="en-US" sz="2400" b="1" dirty="0">
                <a:solidFill>
                  <a:srgbClr val="000000"/>
                </a:solidFill>
                <a:effectLst/>
                <a:ea typeface="Times New Roman"/>
                <a:cs typeface="Times New Roman"/>
              </a:rPr>
              <a:t>			WUE</a:t>
            </a:r>
            <a:endParaRPr lang="en-US" sz="2400" b="1" dirty="0">
              <a:effectLst/>
              <a:ea typeface="Times New Roman"/>
            </a:endParaRPr>
          </a:p>
        </p:txBody>
      </p:sp>
    </p:spTree>
    <p:extLst>
      <p:ext uri="{BB962C8B-B14F-4D97-AF65-F5344CB8AC3E}">
        <p14:creationId xmlns:p14="http://schemas.microsoft.com/office/powerpoint/2010/main" val="3967033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17500"/>
            <a:ext cx="7886700" cy="1325563"/>
          </a:xfrm>
        </p:spPr>
        <p:txBody>
          <a:bodyPr/>
          <a:lstStyle/>
          <a:p>
            <a:pPr algn="ctr"/>
            <a:r>
              <a:rPr lang="en-US" b="1" dirty="0">
                <a:latin typeface="Arial" panose="020B0604020202020204" pitchFamily="34" charset="0"/>
                <a:cs typeface="Arial" panose="020B0604020202020204" pitchFamily="34" charset="0"/>
              </a:rPr>
              <a:t>Irrigation</a:t>
            </a:r>
          </a:p>
        </p:txBody>
      </p:sp>
      <p:sp>
        <p:nvSpPr>
          <p:cNvPr id="4" name="Oval 3"/>
          <p:cNvSpPr/>
          <p:nvPr/>
        </p:nvSpPr>
        <p:spPr>
          <a:xfrm>
            <a:off x="1905000" y="1447800"/>
            <a:ext cx="4267200" cy="419100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Connector 11"/>
          <p:cNvCxnSpPr/>
          <p:nvPr/>
        </p:nvCxnSpPr>
        <p:spPr>
          <a:xfrm flipH="1">
            <a:off x="3971925" y="1437607"/>
            <a:ext cx="76200" cy="42113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590800"/>
            <a:ext cx="3810000" cy="190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105025" y="2562225"/>
            <a:ext cx="3810000" cy="190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62200" y="4467225"/>
            <a:ext cx="1524000" cy="561975"/>
          </a:xfrm>
          <a:prstGeom prst="rect">
            <a:avLst/>
          </a:prstGeom>
          <a:noFill/>
        </p:spPr>
        <p:txBody>
          <a:bodyPr wrap="square" rtlCol="0">
            <a:spAutoFit/>
          </a:bodyPr>
          <a:lstStyle/>
          <a:p>
            <a:endParaRPr lang="en-US" dirty="0"/>
          </a:p>
        </p:txBody>
      </p:sp>
      <p:sp>
        <p:nvSpPr>
          <p:cNvPr id="19" name="TextBox 18"/>
          <p:cNvSpPr txBox="1"/>
          <p:nvPr/>
        </p:nvSpPr>
        <p:spPr>
          <a:xfrm>
            <a:off x="3698080" y="5297974"/>
            <a:ext cx="271463" cy="369332"/>
          </a:xfrm>
          <a:prstGeom prst="rect">
            <a:avLst/>
          </a:prstGeom>
          <a:noFill/>
        </p:spPr>
        <p:txBody>
          <a:bodyPr wrap="square" rtlCol="0">
            <a:spAutoFit/>
          </a:bodyPr>
          <a:lstStyle/>
          <a:p>
            <a:r>
              <a:rPr lang="en-US" dirty="0"/>
              <a:t>1</a:t>
            </a:r>
          </a:p>
        </p:txBody>
      </p:sp>
      <p:sp>
        <p:nvSpPr>
          <p:cNvPr id="20" name="TextBox 19"/>
          <p:cNvSpPr txBox="1"/>
          <p:nvPr/>
        </p:nvSpPr>
        <p:spPr>
          <a:xfrm>
            <a:off x="5629277" y="4390722"/>
            <a:ext cx="247648" cy="369332"/>
          </a:xfrm>
          <a:prstGeom prst="rect">
            <a:avLst/>
          </a:prstGeom>
          <a:noFill/>
        </p:spPr>
        <p:txBody>
          <a:bodyPr wrap="square" rtlCol="0">
            <a:spAutoFit/>
          </a:bodyPr>
          <a:lstStyle/>
          <a:p>
            <a:r>
              <a:rPr lang="en-US" dirty="0"/>
              <a:t>6</a:t>
            </a:r>
          </a:p>
        </p:txBody>
      </p:sp>
      <p:sp>
        <p:nvSpPr>
          <p:cNvPr id="21" name="TextBox 20"/>
          <p:cNvSpPr txBox="1"/>
          <p:nvPr/>
        </p:nvSpPr>
        <p:spPr>
          <a:xfrm>
            <a:off x="5731669" y="2533650"/>
            <a:ext cx="204788" cy="369332"/>
          </a:xfrm>
          <a:prstGeom prst="rect">
            <a:avLst/>
          </a:prstGeom>
          <a:noFill/>
        </p:spPr>
        <p:txBody>
          <a:bodyPr wrap="square" rtlCol="0">
            <a:spAutoFit/>
          </a:bodyPr>
          <a:lstStyle/>
          <a:p>
            <a:r>
              <a:rPr lang="en-US" dirty="0"/>
              <a:t>5</a:t>
            </a:r>
          </a:p>
        </p:txBody>
      </p:sp>
      <p:sp>
        <p:nvSpPr>
          <p:cNvPr id="22" name="TextBox 21"/>
          <p:cNvSpPr txBox="1"/>
          <p:nvPr/>
        </p:nvSpPr>
        <p:spPr>
          <a:xfrm>
            <a:off x="4010025" y="1394164"/>
            <a:ext cx="271464" cy="369332"/>
          </a:xfrm>
          <a:prstGeom prst="rect">
            <a:avLst/>
          </a:prstGeom>
          <a:noFill/>
        </p:spPr>
        <p:txBody>
          <a:bodyPr wrap="square" rtlCol="0">
            <a:spAutoFit/>
          </a:bodyPr>
          <a:lstStyle/>
          <a:p>
            <a:r>
              <a:rPr lang="en-US" dirty="0"/>
              <a:t>4</a:t>
            </a:r>
          </a:p>
        </p:txBody>
      </p:sp>
      <p:sp>
        <p:nvSpPr>
          <p:cNvPr id="23" name="TextBox 22"/>
          <p:cNvSpPr txBox="1"/>
          <p:nvPr/>
        </p:nvSpPr>
        <p:spPr>
          <a:xfrm>
            <a:off x="2195515" y="2306057"/>
            <a:ext cx="838200" cy="369332"/>
          </a:xfrm>
          <a:prstGeom prst="rect">
            <a:avLst/>
          </a:prstGeom>
          <a:noFill/>
        </p:spPr>
        <p:txBody>
          <a:bodyPr wrap="square" rtlCol="0">
            <a:spAutoFit/>
          </a:bodyPr>
          <a:lstStyle/>
          <a:p>
            <a:r>
              <a:rPr lang="en-US" dirty="0"/>
              <a:t>3</a:t>
            </a:r>
          </a:p>
        </p:txBody>
      </p:sp>
      <p:sp>
        <p:nvSpPr>
          <p:cNvPr id="24" name="TextBox 23"/>
          <p:cNvSpPr txBox="1"/>
          <p:nvPr/>
        </p:nvSpPr>
        <p:spPr>
          <a:xfrm>
            <a:off x="2009774" y="4096557"/>
            <a:ext cx="838200" cy="369332"/>
          </a:xfrm>
          <a:prstGeom prst="rect">
            <a:avLst/>
          </a:prstGeom>
          <a:noFill/>
        </p:spPr>
        <p:txBody>
          <a:bodyPr wrap="square" rtlCol="0">
            <a:spAutoFit/>
          </a:bodyPr>
          <a:lstStyle/>
          <a:p>
            <a:r>
              <a:rPr lang="en-US" dirty="0"/>
              <a:t>2</a:t>
            </a:r>
          </a:p>
        </p:txBody>
      </p:sp>
      <p:sp>
        <p:nvSpPr>
          <p:cNvPr id="31" name="TextBox 30"/>
          <p:cNvSpPr txBox="1"/>
          <p:nvPr/>
        </p:nvSpPr>
        <p:spPr>
          <a:xfrm>
            <a:off x="2228851" y="4346139"/>
            <a:ext cx="1844164" cy="646331"/>
          </a:xfrm>
          <a:prstGeom prst="rect">
            <a:avLst/>
          </a:prstGeom>
          <a:noFill/>
        </p:spPr>
        <p:txBody>
          <a:bodyPr wrap="square" rtlCol="0">
            <a:spAutoFit/>
          </a:bodyPr>
          <a:lstStyle/>
          <a:p>
            <a:pPr algn="ctr"/>
            <a:r>
              <a:rPr lang="en-US" dirty="0"/>
              <a:t>Yield=198bu/ac</a:t>
            </a:r>
          </a:p>
          <a:p>
            <a:pPr algn="ctr"/>
            <a:r>
              <a:rPr lang="en-US" dirty="0"/>
              <a:t>I=____in</a:t>
            </a:r>
          </a:p>
        </p:txBody>
      </p:sp>
      <p:sp>
        <p:nvSpPr>
          <p:cNvPr id="32" name="TextBox 31"/>
          <p:cNvSpPr txBox="1"/>
          <p:nvPr/>
        </p:nvSpPr>
        <p:spPr>
          <a:xfrm>
            <a:off x="1766818" y="3177348"/>
            <a:ext cx="1931262" cy="646331"/>
          </a:xfrm>
          <a:prstGeom prst="rect">
            <a:avLst/>
          </a:prstGeom>
          <a:noFill/>
        </p:spPr>
        <p:txBody>
          <a:bodyPr wrap="square" rtlCol="0">
            <a:spAutoFit/>
          </a:bodyPr>
          <a:lstStyle/>
          <a:p>
            <a:pPr algn="ctr"/>
            <a:r>
              <a:rPr lang="en-US" dirty="0"/>
              <a:t>Yield=194bu/ac</a:t>
            </a:r>
          </a:p>
          <a:p>
            <a:pPr algn="ctr"/>
            <a:r>
              <a:rPr lang="en-US" dirty="0"/>
              <a:t>I=____in</a:t>
            </a:r>
          </a:p>
        </p:txBody>
      </p:sp>
      <p:sp>
        <p:nvSpPr>
          <p:cNvPr id="33" name="TextBox 32"/>
          <p:cNvSpPr txBox="1"/>
          <p:nvPr/>
        </p:nvSpPr>
        <p:spPr>
          <a:xfrm>
            <a:off x="2429883" y="2123857"/>
            <a:ext cx="1701075" cy="646331"/>
          </a:xfrm>
          <a:prstGeom prst="rect">
            <a:avLst/>
          </a:prstGeom>
          <a:noFill/>
        </p:spPr>
        <p:txBody>
          <a:bodyPr wrap="square" rtlCol="0">
            <a:spAutoFit/>
          </a:bodyPr>
          <a:lstStyle/>
          <a:p>
            <a:pPr algn="ctr"/>
            <a:r>
              <a:rPr lang="en-US" dirty="0"/>
              <a:t>Yield=195bu/ac</a:t>
            </a:r>
          </a:p>
          <a:p>
            <a:pPr algn="ctr"/>
            <a:r>
              <a:rPr lang="en-US" dirty="0"/>
              <a:t>I=____in</a:t>
            </a:r>
          </a:p>
        </p:txBody>
      </p:sp>
      <p:sp>
        <p:nvSpPr>
          <p:cNvPr id="34" name="TextBox 33"/>
          <p:cNvSpPr txBox="1"/>
          <p:nvPr/>
        </p:nvSpPr>
        <p:spPr>
          <a:xfrm>
            <a:off x="3969543" y="2104289"/>
            <a:ext cx="1776482" cy="646331"/>
          </a:xfrm>
          <a:prstGeom prst="rect">
            <a:avLst/>
          </a:prstGeom>
          <a:noFill/>
        </p:spPr>
        <p:txBody>
          <a:bodyPr wrap="square" rtlCol="0">
            <a:spAutoFit/>
          </a:bodyPr>
          <a:lstStyle/>
          <a:p>
            <a:pPr algn="ctr"/>
            <a:r>
              <a:rPr lang="en-US" dirty="0"/>
              <a:t>Yield=175bu/ac</a:t>
            </a:r>
          </a:p>
          <a:p>
            <a:pPr algn="ctr"/>
            <a:r>
              <a:rPr lang="en-US" dirty="0"/>
              <a:t>I=____in</a:t>
            </a:r>
          </a:p>
        </p:txBody>
      </p:sp>
      <p:sp>
        <p:nvSpPr>
          <p:cNvPr id="35" name="TextBox 34"/>
          <p:cNvSpPr txBox="1"/>
          <p:nvPr/>
        </p:nvSpPr>
        <p:spPr>
          <a:xfrm>
            <a:off x="4432200" y="3198750"/>
            <a:ext cx="1643131" cy="646331"/>
          </a:xfrm>
          <a:prstGeom prst="rect">
            <a:avLst/>
          </a:prstGeom>
          <a:noFill/>
        </p:spPr>
        <p:txBody>
          <a:bodyPr wrap="square" rtlCol="0">
            <a:spAutoFit/>
          </a:bodyPr>
          <a:lstStyle/>
          <a:p>
            <a:pPr algn="ctr"/>
            <a:r>
              <a:rPr lang="en-US" dirty="0"/>
              <a:t>Yield=190bu/ac</a:t>
            </a:r>
          </a:p>
          <a:p>
            <a:pPr algn="ctr"/>
            <a:r>
              <a:rPr lang="en-US" dirty="0"/>
              <a:t>I=____in</a:t>
            </a:r>
          </a:p>
        </p:txBody>
      </p:sp>
      <p:sp>
        <p:nvSpPr>
          <p:cNvPr id="36" name="TextBox 35"/>
          <p:cNvSpPr txBox="1"/>
          <p:nvPr/>
        </p:nvSpPr>
        <p:spPr>
          <a:xfrm>
            <a:off x="3835254" y="4306307"/>
            <a:ext cx="1896415" cy="646331"/>
          </a:xfrm>
          <a:prstGeom prst="rect">
            <a:avLst/>
          </a:prstGeom>
          <a:noFill/>
        </p:spPr>
        <p:txBody>
          <a:bodyPr wrap="square" rtlCol="0">
            <a:spAutoFit/>
          </a:bodyPr>
          <a:lstStyle/>
          <a:p>
            <a:pPr algn="ctr"/>
            <a:r>
              <a:rPr lang="en-US" dirty="0"/>
              <a:t>Yield=194bu/ac</a:t>
            </a:r>
          </a:p>
          <a:p>
            <a:pPr algn="ctr"/>
            <a:r>
              <a:rPr lang="en-US" dirty="0"/>
              <a:t>I=____in</a:t>
            </a:r>
          </a:p>
        </p:txBody>
      </p:sp>
      <p:sp>
        <p:nvSpPr>
          <p:cNvPr id="37" name="TextBox 36"/>
          <p:cNvSpPr txBox="1"/>
          <p:nvPr/>
        </p:nvSpPr>
        <p:spPr>
          <a:xfrm>
            <a:off x="5542672" y="5244478"/>
            <a:ext cx="1643131" cy="461665"/>
          </a:xfrm>
          <a:prstGeom prst="rect">
            <a:avLst/>
          </a:prstGeom>
          <a:noFill/>
        </p:spPr>
        <p:txBody>
          <a:bodyPr wrap="square" rtlCol="0">
            <a:spAutoFit/>
          </a:bodyPr>
          <a:lstStyle/>
          <a:p>
            <a:pPr algn="ctr"/>
            <a:r>
              <a:rPr lang="en-US" sz="2400" dirty="0">
                <a:cs typeface="Arial" panose="020B0604020202020204" pitchFamily="34" charset="0"/>
              </a:rPr>
              <a:t>WUE=2.2 </a:t>
            </a:r>
          </a:p>
        </p:txBody>
      </p:sp>
      <p:sp>
        <p:nvSpPr>
          <p:cNvPr id="28" name="Rectangle 27"/>
          <p:cNvSpPr/>
          <p:nvPr/>
        </p:nvSpPr>
        <p:spPr>
          <a:xfrm>
            <a:off x="6891852" y="5230770"/>
            <a:ext cx="1572336" cy="461665"/>
          </a:xfrm>
          <a:prstGeom prst="rect">
            <a:avLst/>
          </a:prstGeom>
        </p:spPr>
        <p:txBody>
          <a:bodyPr wrap="square">
            <a:spAutoFit/>
          </a:bodyPr>
          <a:lstStyle/>
          <a:p>
            <a:r>
              <a:rPr lang="en-US" sz="2400" dirty="0"/>
              <a:t>(</a:t>
            </a:r>
            <a:r>
              <a:rPr lang="en-US" sz="2400" dirty="0" err="1"/>
              <a:t>bu</a:t>
            </a:r>
            <a:r>
              <a:rPr lang="en-US" sz="2400" dirty="0"/>
              <a:t>/</a:t>
            </a:r>
            <a:r>
              <a:rPr lang="en-US" sz="2400" dirty="0" err="1"/>
              <a:t>ac·in</a:t>
            </a:r>
            <a:r>
              <a:rPr lang="en-US" sz="2400" dirty="0"/>
              <a:t>)</a:t>
            </a:r>
          </a:p>
        </p:txBody>
      </p:sp>
    </p:spTree>
    <p:extLst>
      <p:ext uri="{BB962C8B-B14F-4D97-AF65-F5344CB8AC3E}">
        <p14:creationId xmlns:p14="http://schemas.microsoft.com/office/powerpoint/2010/main" val="1883764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17500"/>
            <a:ext cx="7886700" cy="1325563"/>
          </a:xfrm>
        </p:spPr>
        <p:txBody>
          <a:bodyPr/>
          <a:lstStyle/>
          <a:p>
            <a:pPr algn="ctr"/>
            <a:r>
              <a:rPr lang="en-US" dirty="0">
                <a:latin typeface="Arial" panose="020B0604020202020204" pitchFamily="34" charset="0"/>
                <a:cs typeface="Arial" panose="020B0604020202020204" pitchFamily="34" charset="0"/>
              </a:rPr>
              <a:t>Irrigation</a:t>
            </a:r>
          </a:p>
        </p:txBody>
      </p:sp>
      <p:sp>
        <p:nvSpPr>
          <p:cNvPr id="4" name="Oval 3"/>
          <p:cNvSpPr/>
          <p:nvPr/>
        </p:nvSpPr>
        <p:spPr>
          <a:xfrm>
            <a:off x="1905000" y="1447800"/>
            <a:ext cx="4267200" cy="419100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Connector 11"/>
          <p:cNvCxnSpPr/>
          <p:nvPr/>
        </p:nvCxnSpPr>
        <p:spPr>
          <a:xfrm flipH="1">
            <a:off x="3971925" y="1437607"/>
            <a:ext cx="76200" cy="42113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590800"/>
            <a:ext cx="3810000" cy="190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105025" y="2562225"/>
            <a:ext cx="3810000" cy="190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408451" y="4443001"/>
            <a:ext cx="1524000" cy="561975"/>
          </a:xfrm>
          <a:prstGeom prst="rect">
            <a:avLst/>
          </a:prstGeom>
          <a:noFill/>
        </p:spPr>
        <p:txBody>
          <a:bodyPr wrap="square" rtlCol="0">
            <a:spAutoFit/>
          </a:bodyPr>
          <a:lstStyle/>
          <a:p>
            <a:endParaRPr lang="en-US" dirty="0"/>
          </a:p>
        </p:txBody>
      </p:sp>
      <p:sp>
        <p:nvSpPr>
          <p:cNvPr id="19" name="TextBox 18"/>
          <p:cNvSpPr txBox="1"/>
          <p:nvPr/>
        </p:nvSpPr>
        <p:spPr>
          <a:xfrm>
            <a:off x="3698080" y="5297974"/>
            <a:ext cx="271463" cy="369332"/>
          </a:xfrm>
          <a:prstGeom prst="rect">
            <a:avLst/>
          </a:prstGeom>
          <a:noFill/>
        </p:spPr>
        <p:txBody>
          <a:bodyPr wrap="square" rtlCol="0">
            <a:spAutoFit/>
          </a:bodyPr>
          <a:lstStyle/>
          <a:p>
            <a:r>
              <a:rPr lang="en-US" dirty="0"/>
              <a:t>1</a:t>
            </a:r>
          </a:p>
        </p:txBody>
      </p:sp>
      <p:sp>
        <p:nvSpPr>
          <p:cNvPr id="20" name="TextBox 19"/>
          <p:cNvSpPr txBox="1"/>
          <p:nvPr/>
        </p:nvSpPr>
        <p:spPr>
          <a:xfrm>
            <a:off x="5629277" y="4390722"/>
            <a:ext cx="247648" cy="369332"/>
          </a:xfrm>
          <a:prstGeom prst="rect">
            <a:avLst/>
          </a:prstGeom>
          <a:noFill/>
        </p:spPr>
        <p:txBody>
          <a:bodyPr wrap="square" rtlCol="0">
            <a:spAutoFit/>
          </a:bodyPr>
          <a:lstStyle/>
          <a:p>
            <a:r>
              <a:rPr lang="en-US" dirty="0"/>
              <a:t>6</a:t>
            </a:r>
          </a:p>
        </p:txBody>
      </p:sp>
      <p:sp>
        <p:nvSpPr>
          <p:cNvPr id="21" name="TextBox 20"/>
          <p:cNvSpPr txBox="1"/>
          <p:nvPr/>
        </p:nvSpPr>
        <p:spPr>
          <a:xfrm>
            <a:off x="5731669" y="2533650"/>
            <a:ext cx="204788" cy="369332"/>
          </a:xfrm>
          <a:prstGeom prst="rect">
            <a:avLst/>
          </a:prstGeom>
          <a:noFill/>
        </p:spPr>
        <p:txBody>
          <a:bodyPr wrap="square" rtlCol="0">
            <a:spAutoFit/>
          </a:bodyPr>
          <a:lstStyle/>
          <a:p>
            <a:r>
              <a:rPr lang="en-US" dirty="0"/>
              <a:t>5</a:t>
            </a:r>
          </a:p>
        </p:txBody>
      </p:sp>
      <p:sp>
        <p:nvSpPr>
          <p:cNvPr id="22" name="TextBox 21"/>
          <p:cNvSpPr txBox="1"/>
          <p:nvPr/>
        </p:nvSpPr>
        <p:spPr>
          <a:xfrm>
            <a:off x="4010025" y="1394164"/>
            <a:ext cx="271464" cy="369332"/>
          </a:xfrm>
          <a:prstGeom prst="rect">
            <a:avLst/>
          </a:prstGeom>
          <a:noFill/>
        </p:spPr>
        <p:txBody>
          <a:bodyPr wrap="square" rtlCol="0">
            <a:spAutoFit/>
          </a:bodyPr>
          <a:lstStyle/>
          <a:p>
            <a:r>
              <a:rPr lang="en-US" dirty="0"/>
              <a:t>4</a:t>
            </a:r>
          </a:p>
        </p:txBody>
      </p:sp>
      <p:sp>
        <p:nvSpPr>
          <p:cNvPr id="23" name="TextBox 22"/>
          <p:cNvSpPr txBox="1"/>
          <p:nvPr/>
        </p:nvSpPr>
        <p:spPr>
          <a:xfrm>
            <a:off x="2195515" y="2306057"/>
            <a:ext cx="838200" cy="369332"/>
          </a:xfrm>
          <a:prstGeom prst="rect">
            <a:avLst/>
          </a:prstGeom>
          <a:noFill/>
        </p:spPr>
        <p:txBody>
          <a:bodyPr wrap="square" rtlCol="0">
            <a:spAutoFit/>
          </a:bodyPr>
          <a:lstStyle/>
          <a:p>
            <a:r>
              <a:rPr lang="en-US" dirty="0"/>
              <a:t>3</a:t>
            </a:r>
          </a:p>
        </p:txBody>
      </p:sp>
      <p:sp>
        <p:nvSpPr>
          <p:cNvPr id="24" name="TextBox 23"/>
          <p:cNvSpPr txBox="1"/>
          <p:nvPr/>
        </p:nvSpPr>
        <p:spPr>
          <a:xfrm>
            <a:off x="2009774" y="4096557"/>
            <a:ext cx="838200" cy="369332"/>
          </a:xfrm>
          <a:prstGeom prst="rect">
            <a:avLst/>
          </a:prstGeom>
          <a:noFill/>
        </p:spPr>
        <p:txBody>
          <a:bodyPr wrap="square" rtlCol="0">
            <a:spAutoFit/>
          </a:bodyPr>
          <a:lstStyle/>
          <a:p>
            <a:r>
              <a:rPr lang="en-US" dirty="0"/>
              <a:t>2</a:t>
            </a:r>
          </a:p>
        </p:txBody>
      </p:sp>
      <p:sp>
        <p:nvSpPr>
          <p:cNvPr id="25" name="Rectangle 24"/>
          <p:cNvSpPr/>
          <p:nvPr/>
        </p:nvSpPr>
        <p:spPr>
          <a:xfrm>
            <a:off x="6410841" y="5164781"/>
            <a:ext cx="1095813" cy="369332"/>
          </a:xfrm>
          <a:prstGeom prst="rect">
            <a:avLst/>
          </a:prstGeom>
        </p:spPr>
        <p:txBody>
          <a:bodyPr wrap="none">
            <a:spAutoFit/>
          </a:bodyPr>
          <a:lstStyle/>
          <a:p>
            <a:r>
              <a:rPr lang="en-US" dirty="0"/>
              <a:t>(</a:t>
            </a:r>
            <a:r>
              <a:rPr lang="en-US" dirty="0" err="1"/>
              <a:t>bu</a:t>
            </a:r>
            <a:r>
              <a:rPr lang="en-US" dirty="0"/>
              <a:t>/</a:t>
            </a:r>
            <a:r>
              <a:rPr lang="en-US" dirty="0" err="1"/>
              <a:t>ac·in</a:t>
            </a:r>
            <a:r>
              <a:rPr lang="en-US" dirty="0"/>
              <a:t>)</a:t>
            </a:r>
          </a:p>
        </p:txBody>
      </p:sp>
      <p:sp>
        <p:nvSpPr>
          <p:cNvPr id="31" name="TextBox 30"/>
          <p:cNvSpPr txBox="1"/>
          <p:nvPr/>
        </p:nvSpPr>
        <p:spPr>
          <a:xfrm>
            <a:off x="2429883" y="4346139"/>
            <a:ext cx="1643131" cy="646331"/>
          </a:xfrm>
          <a:prstGeom prst="rect">
            <a:avLst/>
          </a:prstGeom>
          <a:noFill/>
        </p:spPr>
        <p:txBody>
          <a:bodyPr wrap="square" rtlCol="0">
            <a:spAutoFit/>
          </a:bodyPr>
          <a:lstStyle/>
          <a:p>
            <a:pPr algn="ctr"/>
            <a:r>
              <a:rPr lang="en-US" dirty="0"/>
              <a:t>Y=198bu</a:t>
            </a:r>
          </a:p>
          <a:p>
            <a:pPr algn="ctr"/>
            <a:r>
              <a:rPr lang="en-US" dirty="0"/>
              <a:t>I=</a:t>
            </a:r>
            <a:r>
              <a:rPr lang="en-US" dirty="0">
                <a:solidFill>
                  <a:srgbClr val="FF0000"/>
                </a:solidFill>
              </a:rPr>
              <a:t>13.6in</a:t>
            </a:r>
          </a:p>
        </p:txBody>
      </p:sp>
      <p:sp>
        <p:nvSpPr>
          <p:cNvPr id="32" name="TextBox 31"/>
          <p:cNvSpPr txBox="1"/>
          <p:nvPr/>
        </p:nvSpPr>
        <p:spPr>
          <a:xfrm>
            <a:off x="1766818" y="3177348"/>
            <a:ext cx="1643131" cy="646331"/>
          </a:xfrm>
          <a:prstGeom prst="rect">
            <a:avLst/>
          </a:prstGeom>
          <a:noFill/>
        </p:spPr>
        <p:txBody>
          <a:bodyPr wrap="square" rtlCol="0">
            <a:spAutoFit/>
          </a:bodyPr>
          <a:lstStyle/>
          <a:p>
            <a:pPr algn="ctr"/>
            <a:r>
              <a:rPr lang="en-US" dirty="0"/>
              <a:t>Y=194bu</a:t>
            </a:r>
          </a:p>
          <a:p>
            <a:pPr algn="ctr"/>
            <a:r>
              <a:rPr lang="en-US" dirty="0"/>
              <a:t>I=</a:t>
            </a:r>
            <a:r>
              <a:rPr lang="en-US" dirty="0">
                <a:solidFill>
                  <a:srgbClr val="FF0000"/>
                </a:solidFill>
              </a:rPr>
              <a:t>11.8in</a:t>
            </a:r>
          </a:p>
        </p:txBody>
      </p:sp>
      <p:sp>
        <p:nvSpPr>
          <p:cNvPr id="33" name="TextBox 32"/>
          <p:cNvSpPr txBox="1"/>
          <p:nvPr/>
        </p:nvSpPr>
        <p:spPr>
          <a:xfrm>
            <a:off x="2487827" y="2123857"/>
            <a:ext cx="1643131" cy="646331"/>
          </a:xfrm>
          <a:prstGeom prst="rect">
            <a:avLst/>
          </a:prstGeom>
          <a:noFill/>
        </p:spPr>
        <p:txBody>
          <a:bodyPr wrap="square" rtlCol="0">
            <a:spAutoFit/>
          </a:bodyPr>
          <a:lstStyle/>
          <a:p>
            <a:pPr algn="ctr"/>
            <a:r>
              <a:rPr lang="en-US" dirty="0"/>
              <a:t>Y=195bu</a:t>
            </a:r>
          </a:p>
          <a:p>
            <a:pPr algn="ctr"/>
            <a:r>
              <a:rPr lang="en-US" dirty="0"/>
              <a:t>I=</a:t>
            </a:r>
            <a:r>
              <a:rPr lang="en-US" dirty="0">
                <a:solidFill>
                  <a:srgbClr val="FF0000"/>
                </a:solidFill>
              </a:rPr>
              <a:t>12.3in</a:t>
            </a:r>
          </a:p>
        </p:txBody>
      </p:sp>
      <p:sp>
        <p:nvSpPr>
          <p:cNvPr id="34" name="TextBox 33"/>
          <p:cNvSpPr txBox="1"/>
          <p:nvPr/>
        </p:nvSpPr>
        <p:spPr>
          <a:xfrm>
            <a:off x="3852795" y="2081431"/>
            <a:ext cx="1643131" cy="646331"/>
          </a:xfrm>
          <a:prstGeom prst="rect">
            <a:avLst/>
          </a:prstGeom>
          <a:noFill/>
        </p:spPr>
        <p:txBody>
          <a:bodyPr wrap="square" rtlCol="0">
            <a:spAutoFit/>
          </a:bodyPr>
          <a:lstStyle/>
          <a:p>
            <a:pPr algn="ctr"/>
            <a:r>
              <a:rPr lang="en-US" dirty="0"/>
              <a:t>Y=175bu</a:t>
            </a:r>
          </a:p>
          <a:p>
            <a:pPr algn="ctr"/>
            <a:r>
              <a:rPr lang="en-US" dirty="0"/>
              <a:t>I=</a:t>
            </a:r>
            <a:r>
              <a:rPr lang="en-US" dirty="0">
                <a:solidFill>
                  <a:srgbClr val="FF0000"/>
                </a:solidFill>
              </a:rPr>
              <a:t>3.2in</a:t>
            </a:r>
          </a:p>
        </p:txBody>
      </p:sp>
      <p:sp>
        <p:nvSpPr>
          <p:cNvPr id="35" name="TextBox 34"/>
          <p:cNvSpPr txBox="1"/>
          <p:nvPr/>
        </p:nvSpPr>
        <p:spPr>
          <a:xfrm>
            <a:off x="4432200" y="3198750"/>
            <a:ext cx="1643131" cy="646331"/>
          </a:xfrm>
          <a:prstGeom prst="rect">
            <a:avLst/>
          </a:prstGeom>
          <a:noFill/>
        </p:spPr>
        <p:txBody>
          <a:bodyPr wrap="square" rtlCol="0">
            <a:spAutoFit/>
          </a:bodyPr>
          <a:lstStyle/>
          <a:p>
            <a:pPr algn="ctr"/>
            <a:r>
              <a:rPr lang="en-US" dirty="0"/>
              <a:t>Y=190bu</a:t>
            </a:r>
          </a:p>
          <a:p>
            <a:pPr algn="ctr"/>
            <a:r>
              <a:rPr lang="en-US" dirty="0"/>
              <a:t>I=</a:t>
            </a:r>
            <a:r>
              <a:rPr lang="en-US" dirty="0">
                <a:solidFill>
                  <a:srgbClr val="FF0000"/>
                </a:solidFill>
              </a:rPr>
              <a:t>10.0in</a:t>
            </a:r>
          </a:p>
        </p:txBody>
      </p:sp>
      <p:sp>
        <p:nvSpPr>
          <p:cNvPr id="36" name="TextBox 35"/>
          <p:cNvSpPr txBox="1"/>
          <p:nvPr/>
        </p:nvSpPr>
        <p:spPr>
          <a:xfrm>
            <a:off x="3835254" y="4306307"/>
            <a:ext cx="1643131" cy="646331"/>
          </a:xfrm>
          <a:prstGeom prst="rect">
            <a:avLst/>
          </a:prstGeom>
          <a:noFill/>
        </p:spPr>
        <p:txBody>
          <a:bodyPr wrap="square" rtlCol="0">
            <a:spAutoFit/>
          </a:bodyPr>
          <a:lstStyle/>
          <a:p>
            <a:pPr algn="ctr"/>
            <a:r>
              <a:rPr lang="en-US" dirty="0"/>
              <a:t>Y=194bu</a:t>
            </a:r>
          </a:p>
          <a:p>
            <a:pPr algn="ctr"/>
            <a:r>
              <a:rPr lang="en-US" dirty="0"/>
              <a:t>I=</a:t>
            </a:r>
            <a:r>
              <a:rPr lang="en-US" dirty="0">
                <a:solidFill>
                  <a:srgbClr val="FF0000"/>
                </a:solidFill>
              </a:rPr>
              <a:t>11.8in</a:t>
            </a:r>
          </a:p>
        </p:txBody>
      </p:sp>
      <p:sp>
        <p:nvSpPr>
          <p:cNvPr id="37" name="TextBox 36"/>
          <p:cNvSpPr txBox="1"/>
          <p:nvPr/>
        </p:nvSpPr>
        <p:spPr>
          <a:xfrm>
            <a:off x="5216779" y="5177804"/>
            <a:ext cx="1643131" cy="369332"/>
          </a:xfrm>
          <a:prstGeom prst="rect">
            <a:avLst/>
          </a:prstGeom>
          <a:noFill/>
        </p:spPr>
        <p:txBody>
          <a:bodyPr wrap="square" rtlCol="0">
            <a:spAutoFit/>
          </a:bodyPr>
          <a:lstStyle/>
          <a:p>
            <a:pPr algn="ctr"/>
            <a:r>
              <a:rPr lang="en-US" dirty="0"/>
              <a:t>WUE=2.2</a:t>
            </a:r>
          </a:p>
        </p:txBody>
      </p:sp>
    </p:spTree>
    <p:extLst>
      <p:ext uri="{BB962C8B-B14F-4D97-AF65-F5344CB8AC3E}">
        <p14:creationId xmlns:p14="http://schemas.microsoft.com/office/powerpoint/2010/main" val="21419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Irrigation allowed for the production of an extra 3,000 bushels of corn!</a:t>
            </a:r>
          </a:p>
        </p:txBody>
      </p:sp>
      <p:pic>
        <p:nvPicPr>
          <p:cNvPr id="11" name="Picture 2" descr="http://offenburger.com/images/TruckInField.jpg"/>
          <p:cNvPicPr>
            <a:picLocks noChangeAspect="1" noChangeArrowheads="1"/>
          </p:cNvPicPr>
          <p:nvPr/>
        </p:nvPicPr>
        <p:blipFill rotWithShape="1">
          <a:blip r:embed="rId3">
            <a:extLst>
              <a:ext uri="{28A0092B-C50C-407E-A947-70E740481C1C}">
                <a14:useLocalDpi xmlns:a14="http://schemas.microsoft.com/office/drawing/2010/main" val="0"/>
              </a:ext>
            </a:extLst>
          </a:blip>
          <a:srcRect t="42900" r="10458" b="27273"/>
          <a:stretch/>
        </p:blipFill>
        <p:spPr bwMode="auto">
          <a:xfrm>
            <a:off x="57150" y="2016294"/>
            <a:ext cx="5431354" cy="141236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offenburger.com/images/TruckInField.jpg"/>
          <p:cNvPicPr>
            <a:picLocks noChangeAspect="1" noChangeArrowheads="1"/>
          </p:cNvPicPr>
          <p:nvPr/>
        </p:nvPicPr>
        <p:blipFill rotWithShape="1">
          <a:blip r:embed="rId3">
            <a:extLst>
              <a:ext uri="{28A0092B-C50C-407E-A947-70E740481C1C}">
                <a14:useLocalDpi xmlns:a14="http://schemas.microsoft.com/office/drawing/2010/main" val="0"/>
              </a:ext>
            </a:extLst>
          </a:blip>
          <a:srcRect t="42900" r="10458" b="27273"/>
          <a:stretch/>
        </p:blipFill>
        <p:spPr bwMode="auto">
          <a:xfrm>
            <a:off x="1676400" y="3048081"/>
            <a:ext cx="5431354" cy="141236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offenburger.com/images/TruckInField.jpg"/>
          <p:cNvPicPr>
            <a:picLocks noChangeAspect="1" noChangeArrowheads="1"/>
          </p:cNvPicPr>
          <p:nvPr/>
        </p:nvPicPr>
        <p:blipFill rotWithShape="1">
          <a:blip r:embed="rId3">
            <a:extLst>
              <a:ext uri="{28A0092B-C50C-407E-A947-70E740481C1C}">
                <a14:useLocalDpi xmlns:a14="http://schemas.microsoft.com/office/drawing/2010/main" val="0"/>
              </a:ext>
            </a:extLst>
          </a:blip>
          <a:srcRect t="42900" r="10458" b="27273"/>
          <a:stretch/>
        </p:blipFill>
        <p:spPr bwMode="auto">
          <a:xfrm>
            <a:off x="3276600" y="4080612"/>
            <a:ext cx="5431354" cy="141236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acgf.org/images/jpg/bushel-corn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9475" y="1285679"/>
            <a:ext cx="1545154" cy="183100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7117279" y="3136984"/>
            <a:ext cx="1874321" cy="738664"/>
          </a:xfrm>
          <a:prstGeom prst="rect">
            <a:avLst/>
          </a:prstGeom>
          <a:noFill/>
        </p:spPr>
        <p:txBody>
          <a:bodyPr wrap="square" rtlCol="0">
            <a:spAutoFit/>
          </a:bodyPr>
          <a:lstStyle/>
          <a:p>
            <a:pPr algn="ctr"/>
            <a:r>
              <a:rPr lang="en-US" sz="1400" dirty="0"/>
              <a:t>American Corn Growers </a:t>
            </a:r>
          </a:p>
          <a:p>
            <a:pPr algn="ctr"/>
            <a:r>
              <a:rPr lang="en-US" sz="1400" dirty="0"/>
              <a:t>Foundation</a:t>
            </a:r>
          </a:p>
        </p:txBody>
      </p:sp>
    </p:spTree>
    <p:extLst>
      <p:ext uri="{BB962C8B-B14F-4D97-AF65-F5344CB8AC3E}">
        <p14:creationId xmlns:p14="http://schemas.microsoft.com/office/powerpoint/2010/main" val="982396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Yield Map Data Improves Efficiency</a:t>
            </a:r>
          </a:p>
        </p:txBody>
      </p:sp>
      <p:sp>
        <p:nvSpPr>
          <p:cNvPr id="3" name="Subtitle 2"/>
          <p:cNvSpPr>
            <a:spLocks noGrp="1"/>
          </p:cNvSpPr>
          <p:nvPr>
            <p:ph idx="1"/>
          </p:nvPr>
        </p:nvSpPr>
        <p:spPr/>
        <p:txBody>
          <a:bodyPr/>
          <a:lstStyle/>
          <a:p>
            <a:pPr marL="0" indent="0" algn="ctr">
              <a:buNone/>
            </a:pPr>
            <a:r>
              <a:rPr lang="en-US" sz="2400" dirty="0">
                <a:latin typeface="Arial" panose="020B0604020202020204" pitchFamily="34" charset="0"/>
                <a:cs typeface="Arial" panose="020B0604020202020204" pitchFamily="34" charset="0"/>
              </a:rPr>
              <a:t>By adjusting irrigation distribution, we can save 4.3 million gallons of water in one section!</a:t>
            </a:r>
          </a:p>
          <a:p>
            <a:endParaRPr lang="en-US" dirty="0"/>
          </a:p>
        </p:txBody>
      </p:sp>
      <p:grpSp>
        <p:nvGrpSpPr>
          <p:cNvPr id="11" name="Group 10"/>
          <p:cNvGrpSpPr>
            <a:grpSpLocks noChangeAspect="1"/>
          </p:cNvGrpSpPr>
          <p:nvPr/>
        </p:nvGrpSpPr>
        <p:grpSpPr>
          <a:xfrm>
            <a:off x="392820" y="2689172"/>
            <a:ext cx="8358360" cy="2517354"/>
            <a:chOff x="685800" y="3810000"/>
            <a:chExt cx="4563262" cy="1374354"/>
          </a:xfrm>
        </p:grpSpPr>
        <p:pic>
          <p:nvPicPr>
            <p:cNvPr id="12" name="Picture 2" descr="http://upload.wikimedia.org/wikipedia/commons/d/d5/York,_Nebraska_water_tower_from_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0" t="11227" r="27326" b="27772"/>
            <a:stretch/>
          </p:blipFill>
          <p:spPr bwMode="auto">
            <a:xfrm>
              <a:off x="2963062" y="3810000"/>
              <a:ext cx="1143000" cy="137435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upload.wikimedia.org/wikipedia/commons/d/d5/York,_Nebraska_water_tower_from_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0" t="11227" r="27326" b="27772"/>
            <a:stretch/>
          </p:blipFill>
          <p:spPr bwMode="auto">
            <a:xfrm>
              <a:off x="1820062" y="3810000"/>
              <a:ext cx="1143000" cy="137435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upload.wikimedia.org/wikipedia/commons/d/d5/York,_Nebraska_water_tower_from_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0" t="11227" r="27326" b="27772"/>
            <a:stretch/>
          </p:blipFill>
          <p:spPr bwMode="auto">
            <a:xfrm>
              <a:off x="685800" y="3810000"/>
              <a:ext cx="1143000" cy="1374354"/>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upload.wikimedia.org/wikipedia/commons/d/d5/York,_Nebraska_water_tower_from_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0" t="11227" r="27326" b="27772"/>
            <a:stretch/>
          </p:blipFill>
          <p:spPr bwMode="auto">
            <a:xfrm>
              <a:off x="4106062" y="3810000"/>
              <a:ext cx="1143000" cy="137435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218030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17291"/>
            <a:ext cx="7886700" cy="1745932"/>
          </a:xfrm>
        </p:spPr>
        <p:txBody>
          <a:bodyPr/>
          <a:lstStyle/>
          <a:p>
            <a:pPr algn="ctr"/>
            <a:r>
              <a:rPr lang="en-US" sz="3200" dirty="0">
                <a:latin typeface="Arial" panose="020B0604020202020204" pitchFamily="34" charset="0"/>
                <a:cs typeface="Arial" panose="020B0604020202020204" pitchFamily="34" charset="0"/>
              </a:rPr>
              <a:t>It’s our turn! </a:t>
            </a: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Variable rate irrigation activity</a:t>
            </a:r>
            <a:endParaRPr lang="en-US"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2473909" y="2514600"/>
            <a:ext cx="4251599" cy="2928144"/>
          </a:xfrm>
          <a:prstGeom prst="rect">
            <a:avLst/>
          </a:prstGeom>
        </p:spPr>
      </p:pic>
    </p:spTree>
    <p:extLst>
      <p:ext uri="{BB962C8B-B14F-4D97-AF65-F5344CB8AC3E}">
        <p14:creationId xmlns:p14="http://schemas.microsoft.com/office/powerpoint/2010/main" val="3557397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28650" y="365126"/>
            <a:ext cx="7886700" cy="1325563"/>
          </a:xfrm>
        </p:spPr>
        <p:txBody>
          <a:bodyPr>
            <a:normAutofit/>
          </a:bodyPr>
          <a:lstStyle/>
          <a:p>
            <a:pPr algn="ctr"/>
            <a:r>
              <a:rPr lang="en-US" sz="3200" dirty="0">
                <a:latin typeface="Arial" panose="020B0604020202020204" pitchFamily="34" charset="0"/>
                <a:cs typeface="Arial" panose="020B0604020202020204" pitchFamily="34" charset="0"/>
              </a:rPr>
              <a:t> </a:t>
            </a:r>
          </a:p>
        </p:txBody>
      </p:sp>
      <p:sp>
        <p:nvSpPr>
          <p:cNvPr id="12" name="Title 1"/>
          <p:cNvSpPr txBox="1">
            <a:spLocks/>
          </p:cNvSpPr>
          <p:nvPr/>
        </p:nvSpPr>
        <p:spPr>
          <a:xfrm>
            <a:off x="628650" y="554617"/>
            <a:ext cx="7886700" cy="16551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en-US" sz="3200" b="1" dirty="0">
                <a:latin typeface="Arial" panose="020B0604020202020204" pitchFamily="34" charset="0"/>
                <a:cs typeface="Arial" panose="020B0604020202020204" pitchFamily="34" charset="0"/>
              </a:rPr>
              <a:t>How can we construct a device </a:t>
            </a:r>
          </a:p>
          <a:p>
            <a:pPr algn="ctr">
              <a:lnSpc>
                <a:spcPct val="150000"/>
              </a:lnSpc>
            </a:pPr>
            <a:r>
              <a:rPr lang="en-US" sz="3200" b="1" dirty="0">
                <a:latin typeface="Arial" panose="020B0604020202020204" pitchFamily="34" charset="0"/>
                <a:cs typeface="Arial" panose="020B0604020202020204" pitchFamily="34" charset="0"/>
              </a:rPr>
              <a:t>that will vary the rate of water flow? </a:t>
            </a:r>
          </a:p>
        </p:txBody>
      </p:sp>
      <p:pic>
        <p:nvPicPr>
          <p:cNvPr id="11" name="Picture 10" descr="Screen Shot 2015-04-29 at 1.28.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277630"/>
            <a:ext cx="2820398" cy="3573211"/>
          </a:xfrm>
          <a:prstGeom prst="rect">
            <a:avLst/>
          </a:prstGeom>
        </p:spPr>
      </p:pic>
    </p:spTree>
    <p:extLst>
      <p:ext uri="{BB962C8B-B14F-4D97-AF65-F5344CB8AC3E}">
        <p14:creationId xmlns:p14="http://schemas.microsoft.com/office/powerpoint/2010/main" val="1872697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Goal</a:t>
            </a:r>
          </a:p>
        </p:txBody>
      </p:sp>
      <p:sp>
        <p:nvSpPr>
          <p:cNvPr id="3" name="Subtitle 2"/>
          <p:cNvSpPr>
            <a:spLocks noGrp="1"/>
          </p:cNvSpPr>
          <p:nvPr>
            <p:ph idx="1"/>
          </p:nvPr>
        </p:nvSpPr>
        <p:spPr>
          <a:xfrm>
            <a:off x="628650" y="1825625"/>
            <a:ext cx="7886700" cy="536575"/>
          </a:xfrm>
        </p:spPr>
        <p:txBody>
          <a:bodyPr/>
          <a:lstStyle/>
          <a:p>
            <a:pPr marL="0" indent="0">
              <a:buNone/>
            </a:pPr>
            <a:r>
              <a:rPr lang="en-US" sz="2400" dirty="0">
                <a:latin typeface="Arial" panose="020B0604020202020204" pitchFamily="34" charset="0"/>
                <a:cs typeface="Arial" panose="020B0604020202020204" pitchFamily="34" charset="0"/>
              </a:rPr>
              <a:t>Divide water into amounts of 2 </a:t>
            </a:r>
            <a:r>
              <a:rPr lang="en-US" sz="2400" dirty="0" err="1">
                <a:latin typeface="Arial" panose="020B0604020202020204" pitchFamily="34" charset="0"/>
                <a:cs typeface="Arial" panose="020B0604020202020204" pitchFamily="34" charset="0"/>
              </a:rPr>
              <a:t>fl</a:t>
            </a:r>
            <a:r>
              <a:rPr lang="en-US" sz="2400" dirty="0">
                <a:latin typeface="Arial" panose="020B0604020202020204" pitchFamily="34" charset="0"/>
                <a:cs typeface="Arial" panose="020B0604020202020204" pitchFamily="34" charset="0"/>
              </a:rPr>
              <a:t> oz,6 </a:t>
            </a:r>
            <a:r>
              <a:rPr lang="en-US" sz="2400" dirty="0" err="1">
                <a:latin typeface="Arial" panose="020B0604020202020204" pitchFamily="34" charset="0"/>
                <a:cs typeface="Arial" panose="020B0604020202020204" pitchFamily="34" charset="0"/>
              </a:rPr>
              <a:t>fl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oz</a:t>
            </a:r>
            <a:r>
              <a:rPr lang="en-US" sz="2400" dirty="0">
                <a:latin typeface="Arial" panose="020B0604020202020204" pitchFamily="34" charset="0"/>
                <a:cs typeface="Arial" panose="020B0604020202020204" pitchFamily="34" charset="0"/>
              </a:rPr>
              <a:t> and 8 </a:t>
            </a:r>
            <a:r>
              <a:rPr lang="en-US" sz="2400" dirty="0" err="1">
                <a:latin typeface="Arial" panose="020B0604020202020204" pitchFamily="34" charset="0"/>
                <a:cs typeface="Arial" panose="020B0604020202020204" pitchFamily="34" charset="0"/>
              </a:rPr>
              <a:t>fl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oz</a:t>
            </a:r>
            <a:r>
              <a:rPr lang="en-US" sz="2400" dirty="0">
                <a:latin typeface="Arial" panose="020B0604020202020204" pitchFamily="34" charset="0"/>
                <a:cs typeface="Arial" panose="020B0604020202020204" pitchFamily="34" charset="0"/>
              </a:rPr>
              <a:t>   </a:t>
            </a:r>
          </a:p>
          <a:p>
            <a:endParaRPr lang="en-US" dirty="0"/>
          </a:p>
        </p:txBody>
      </p:sp>
      <p:pic>
        <p:nvPicPr>
          <p:cNvPr id="4" name="Picture 3"/>
          <p:cNvPicPr>
            <a:picLocks noChangeAspect="1"/>
          </p:cNvPicPr>
          <p:nvPr/>
        </p:nvPicPr>
        <p:blipFill>
          <a:blip r:embed="rId2"/>
          <a:stretch>
            <a:fillRect/>
          </a:stretch>
        </p:blipFill>
        <p:spPr>
          <a:xfrm>
            <a:off x="2109788" y="2363355"/>
            <a:ext cx="1666875" cy="1752600"/>
          </a:xfrm>
          <a:prstGeom prst="rect">
            <a:avLst/>
          </a:prstGeom>
        </p:spPr>
      </p:pic>
      <p:pic>
        <p:nvPicPr>
          <p:cNvPr id="11" name="Picture 10"/>
          <p:cNvPicPr>
            <a:picLocks noChangeAspect="1"/>
          </p:cNvPicPr>
          <p:nvPr/>
        </p:nvPicPr>
        <p:blipFill>
          <a:blip r:embed="rId2"/>
          <a:stretch>
            <a:fillRect/>
          </a:stretch>
        </p:blipFill>
        <p:spPr>
          <a:xfrm>
            <a:off x="3738562" y="3959984"/>
            <a:ext cx="1666875" cy="1752600"/>
          </a:xfrm>
          <a:prstGeom prst="rect">
            <a:avLst/>
          </a:prstGeom>
        </p:spPr>
      </p:pic>
      <p:pic>
        <p:nvPicPr>
          <p:cNvPr id="12" name="Picture 11"/>
          <p:cNvPicPr>
            <a:picLocks noChangeAspect="1"/>
          </p:cNvPicPr>
          <p:nvPr/>
        </p:nvPicPr>
        <p:blipFill>
          <a:blip r:embed="rId2"/>
          <a:stretch>
            <a:fillRect/>
          </a:stretch>
        </p:blipFill>
        <p:spPr>
          <a:xfrm>
            <a:off x="5257800" y="2362200"/>
            <a:ext cx="1666875" cy="1752600"/>
          </a:xfrm>
          <a:prstGeom prst="rect">
            <a:avLst/>
          </a:prstGeom>
        </p:spPr>
      </p:pic>
      <p:sp>
        <p:nvSpPr>
          <p:cNvPr id="13" name="Right Arrow 12"/>
          <p:cNvSpPr/>
          <p:nvPr/>
        </p:nvSpPr>
        <p:spPr>
          <a:xfrm rot="826433">
            <a:off x="1549041" y="3488693"/>
            <a:ext cx="762000" cy="302384"/>
          </a:xfrm>
          <a:prstGeom prst="rightArrow">
            <a:avLst/>
          </a:prstGeom>
          <a:solidFill>
            <a:srgbClr val="C80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rgbClr val="C80200"/>
              </a:solidFill>
            </a:endParaRPr>
          </a:p>
        </p:txBody>
      </p:sp>
      <p:sp>
        <p:nvSpPr>
          <p:cNvPr id="14" name="Right Arrow 13"/>
          <p:cNvSpPr/>
          <p:nvPr/>
        </p:nvSpPr>
        <p:spPr>
          <a:xfrm rot="9325337">
            <a:off x="6727218" y="3185391"/>
            <a:ext cx="762000" cy="302384"/>
          </a:xfrm>
          <a:prstGeom prst="rightArrow">
            <a:avLst/>
          </a:prstGeom>
          <a:solidFill>
            <a:srgbClr val="C80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rgbClr val="C80200"/>
              </a:solidFill>
            </a:endParaRPr>
          </a:p>
        </p:txBody>
      </p:sp>
      <p:sp>
        <p:nvSpPr>
          <p:cNvPr id="16" name="Right Arrow 15"/>
          <p:cNvSpPr/>
          <p:nvPr/>
        </p:nvSpPr>
        <p:spPr>
          <a:xfrm rot="826433">
            <a:off x="3073041" y="4394137"/>
            <a:ext cx="762000" cy="302384"/>
          </a:xfrm>
          <a:prstGeom prst="rightArrow">
            <a:avLst/>
          </a:prstGeom>
          <a:solidFill>
            <a:srgbClr val="C80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rgbClr val="C80200"/>
              </a:solidFill>
            </a:endParaRPr>
          </a:p>
        </p:txBody>
      </p:sp>
      <p:sp>
        <p:nvSpPr>
          <p:cNvPr id="17" name="TextBox 16"/>
          <p:cNvSpPr txBox="1"/>
          <p:nvPr/>
        </p:nvSpPr>
        <p:spPr>
          <a:xfrm>
            <a:off x="2470047" y="3505200"/>
            <a:ext cx="806554" cy="372242"/>
          </a:xfrm>
          <a:prstGeom prst="rect">
            <a:avLst/>
          </a:prstGeom>
          <a:noFill/>
        </p:spPr>
        <p:txBody>
          <a:bodyPr wrap="square" rtlCol="0">
            <a:spAutoFit/>
          </a:bodyPr>
          <a:lstStyle/>
          <a:p>
            <a:r>
              <a:rPr lang="en-US" dirty="0"/>
              <a:t>2 </a:t>
            </a:r>
            <a:r>
              <a:rPr lang="en-US" dirty="0" err="1"/>
              <a:t>fl</a:t>
            </a:r>
            <a:r>
              <a:rPr lang="en-US" dirty="0"/>
              <a:t> </a:t>
            </a:r>
            <a:r>
              <a:rPr lang="en-US" dirty="0" err="1"/>
              <a:t>oz</a:t>
            </a:r>
            <a:endParaRPr lang="en-US" dirty="0"/>
          </a:p>
        </p:txBody>
      </p:sp>
      <p:sp>
        <p:nvSpPr>
          <p:cNvPr id="18" name="TextBox 17"/>
          <p:cNvSpPr txBox="1"/>
          <p:nvPr/>
        </p:nvSpPr>
        <p:spPr>
          <a:xfrm>
            <a:off x="4147367" y="4495116"/>
            <a:ext cx="806554" cy="372242"/>
          </a:xfrm>
          <a:prstGeom prst="rect">
            <a:avLst/>
          </a:prstGeom>
          <a:noFill/>
        </p:spPr>
        <p:txBody>
          <a:bodyPr wrap="square" rtlCol="0">
            <a:spAutoFit/>
          </a:bodyPr>
          <a:lstStyle/>
          <a:p>
            <a:r>
              <a:rPr lang="en-US" dirty="0"/>
              <a:t>8 fl oz</a:t>
            </a:r>
          </a:p>
        </p:txBody>
      </p:sp>
      <p:sp>
        <p:nvSpPr>
          <p:cNvPr id="19" name="TextBox 18"/>
          <p:cNvSpPr txBox="1"/>
          <p:nvPr/>
        </p:nvSpPr>
        <p:spPr>
          <a:xfrm>
            <a:off x="5702666" y="3277168"/>
            <a:ext cx="806554" cy="372242"/>
          </a:xfrm>
          <a:prstGeom prst="rect">
            <a:avLst/>
          </a:prstGeom>
          <a:noFill/>
        </p:spPr>
        <p:txBody>
          <a:bodyPr wrap="square" rtlCol="0">
            <a:spAutoFit/>
          </a:bodyPr>
          <a:lstStyle/>
          <a:p>
            <a:r>
              <a:rPr lang="en-US" dirty="0"/>
              <a:t>6 </a:t>
            </a:r>
            <a:r>
              <a:rPr lang="en-US" dirty="0" err="1"/>
              <a:t>fl</a:t>
            </a:r>
            <a:r>
              <a:rPr lang="en-US" dirty="0"/>
              <a:t> </a:t>
            </a:r>
            <a:r>
              <a:rPr lang="en-US" dirty="0" err="1"/>
              <a:t>oz</a:t>
            </a:r>
            <a:endParaRPr lang="en-US" dirty="0"/>
          </a:p>
        </p:txBody>
      </p:sp>
    </p:spTree>
    <p:extLst>
      <p:ext uri="{BB962C8B-B14F-4D97-AF65-F5344CB8AC3E}">
        <p14:creationId xmlns:p14="http://schemas.microsoft.com/office/powerpoint/2010/main" val="4146457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Instructions</a:t>
            </a:r>
          </a:p>
        </p:txBody>
      </p:sp>
      <p:sp>
        <p:nvSpPr>
          <p:cNvPr id="3" name="Subtitle 2"/>
          <p:cNvSpPr>
            <a:spLocks noGrp="1"/>
          </p:cNvSpPr>
          <p:nvPr>
            <p:ph idx="1"/>
          </p:nvPr>
        </p:nvSpPr>
        <p:spPr>
          <a:xfrm>
            <a:off x="502931" y="1615326"/>
            <a:ext cx="7886700" cy="1701131"/>
          </a:xfrm>
        </p:spPr>
        <p:txBody>
          <a:bodyPr>
            <a:normAutofit/>
          </a:bodyPr>
          <a:lstStyle/>
          <a:p>
            <a:r>
              <a:rPr lang="en-US" sz="2400" dirty="0">
                <a:latin typeface="Arial" panose="020B0604020202020204" pitchFamily="34" charset="0"/>
                <a:cs typeface="Arial" panose="020B0604020202020204" pitchFamily="34" charset="0"/>
              </a:rPr>
              <a:t>Form groups of 3-4 people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group will receive:</a:t>
            </a:r>
          </a:p>
        </p:txBody>
      </p:sp>
      <p:pic>
        <p:nvPicPr>
          <p:cNvPr id="4" name="Picture 3"/>
          <p:cNvPicPr>
            <a:picLocks noChangeAspect="1"/>
          </p:cNvPicPr>
          <p:nvPr/>
        </p:nvPicPr>
        <p:blipFill rotWithShape="1">
          <a:blip r:embed="rId2"/>
          <a:srcRect t="1332"/>
          <a:stretch/>
        </p:blipFill>
        <p:spPr>
          <a:xfrm>
            <a:off x="630474" y="3445085"/>
            <a:ext cx="895350" cy="1757453"/>
          </a:xfrm>
          <a:prstGeom prst="rect">
            <a:avLst/>
          </a:prstGeom>
        </p:spPr>
      </p:pic>
      <p:pic>
        <p:nvPicPr>
          <p:cNvPr id="11" name="Picture 10"/>
          <p:cNvPicPr>
            <a:picLocks noChangeAspect="1"/>
          </p:cNvPicPr>
          <p:nvPr/>
        </p:nvPicPr>
        <p:blipFill rotWithShape="1">
          <a:blip r:embed="rId3"/>
          <a:srcRect l="4301"/>
          <a:stretch/>
        </p:blipFill>
        <p:spPr>
          <a:xfrm>
            <a:off x="4393279" y="3587555"/>
            <a:ext cx="1695450" cy="1543050"/>
          </a:xfrm>
          <a:prstGeom prst="rect">
            <a:avLst/>
          </a:prstGeom>
        </p:spPr>
      </p:pic>
      <p:pic>
        <p:nvPicPr>
          <p:cNvPr id="13" name="Picture 12"/>
          <p:cNvPicPr>
            <a:picLocks noChangeAspect="1"/>
          </p:cNvPicPr>
          <p:nvPr/>
        </p:nvPicPr>
        <p:blipFill>
          <a:blip r:embed="rId4"/>
          <a:stretch>
            <a:fillRect/>
          </a:stretch>
        </p:blipFill>
        <p:spPr>
          <a:xfrm>
            <a:off x="2790809" y="3726089"/>
            <a:ext cx="1200150" cy="1495425"/>
          </a:xfrm>
          <a:prstGeom prst="rect">
            <a:avLst/>
          </a:prstGeom>
        </p:spPr>
      </p:pic>
      <p:pic>
        <p:nvPicPr>
          <p:cNvPr id="14" name="Picture 13"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29" y="3603345"/>
            <a:ext cx="2295525" cy="1541520"/>
          </a:xfrm>
          <a:prstGeom prst="rect">
            <a:avLst/>
          </a:prstGeom>
        </p:spPr>
      </p:pic>
      <p:sp>
        <p:nvSpPr>
          <p:cNvPr id="15" name="TextBox 14"/>
          <p:cNvSpPr txBox="1"/>
          <p:nvPr/>
        </p:nvSpPr>
        <p:spPr>
          <a:xfrm>
            <a:off x="152400" y="5275783"/>
            <a:ext cx="21669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16 oz. Water Bottle</a:t>
            </a:r>
          </a:p>
        </p:txBody>
      </p:sp>
      <p:sp>
        <p:nvSpPr>
          <p:cNvPr id="16" name="TextBox 15"/>
          <p:cNvSpPr txBox="1"/>
          <p:nvPr/>
        </p:nvSpPr>
        <p:spPr>
          <a:xfrm>
            <a:off x="2405063" y="5256451"/>
            <a:ext cx="21669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Styrofoam Cup</a:t>
            </a:r>
          </a:p>
        </p:txBody>
      </p:sp>
      <p:sp>
        <p:nvSpPr>
          <p:cNvPr id="17" name="TextBox 16"/>
          <p:cNvSpPr txBox="1"/>
          <p:nvPr/>
        </p:nvSpPr>
        <p:spPr>
          <a:xfrm>
            <a:off x="4481088" y="5236535"/>
            <a:ext cx="21669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 Plastic Cups</a:t>
            </a:r>
          </a:p>
        </p:txBody>
      </p:sp>
      <p:sp>
        <p:nvSpPr>
          <p:cNvPr id="18" name="TextBox 17"/>
          <p:cNvSpPr txBox="1"/>
          <p:nvPr/>
        </p:nvSpPr>
        <p:spPr>
          <a:xfrm>
            <a:off x="6502019" y="5210506"/>
            <a:ext cx="21669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Pair of Scissors</a:t>
            </a:r>
          </a:p>
        </p:txBody>
      </p:sp>
    </p:spTree>
    <p:extLst>
      <p:ext uri="{BB962C8B-B14F-4D97-AF65-F5344CB8AC3E}">
        <p14:creationId xmlns:p14="http://schemas.microsoft.com/office/powerpoint/2010/main" val="1603724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28650" y="365126"/>
            <a:ext cx="7886700" cy="1325563"/>
          </a:xfrm>
        </p:spPr>
        <p:txBody>
          <a:bodyPr>
            <a:normAutofit/>
          </a:bodyPr>
          <a:lstStyle/>
          <a:p>
            <a:pPr algn="ctr"/>
            <a:r>
              <a:rPr lang="en-US" sz="3200" dirty="0">
                <a:latin typeface="Arial" panose="020B0604020202020204" pitchFamily="34" charset="0"/>
                <a:cs typeface="Arial" panose="020B0604020202020204" pitchFamily="34" charset="0"/>
              </a:rPr>
              <a:t> </a:t>
            </a:r>
          </a:p>
        </p:txBody>
      </p:sp>
      <p:sp>
        <p:nvSpPr>
          <p:cNvPr id="11" name="Title 1"/>
          <p:cNvSpPr txBox="1">
            <a:spLocks/>
          </p:cNvSpPr>
          <p:nvPr/>
        </p:nvSpPr>
        <p:spPr>
          <a:xfrm>
            <a:off x="781050" y="325072"/>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Available Supplies – Choose 2</a:t>
            </a:r>
          </a:p>
        </p:txBody>
      </p:sp>
      <p:pic>
        <p:nvPicPr>
          <p:cNvPr id="2" name="Picture 1" descr="images-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41" y="1566806"/>
            <a:ext cx="2082800" cy="2082800"/>
          </a:xfrm>
          <a:prstGeom prst="rect">
            <a:avLst/>
          </a:prstGeom>
        </p:spPr>
      </p:pic>
      <p:pic>
        <p:nvPicPr>
          <p:cNvPr id="3" name="Picture 2" descr="Unknow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0472" y="1796619"/>
            <a:ext cx="1998684" cy="1998684"/>
          </a:xfrm>
          <a:prstGeom prst="rect">
            <a:avLst/>
          </a:prstGeom>
        </p:spPr>
      </p:pic>
      <p:pic>
        <p:nvPicPr>
          <p:cNvPr id="4" name="Picture 3" descr="images-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8816" y="3726310"/>
            <a:ext cx="2514600" cy="2514600"/>
          </a:xfrm>
          <a:prstGeom prst="rect">
            <a:avLst/>
          </a:prstGeom>
        </p:spPr>
      </p:pic>
      <p:pic>
        <p:nvPicPr>
          <p:cNvPr id="12" name="Picture 11" descr="Unknown-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251" y="1756565"/>
            <a:ext cx="2440898" cy="1624307"/>
          </a:xfrm>
          <a:prstGeom prst="rect">
            <a:avLst/>
          </a:prstGeom>
        </p:spPr>
      </p:pic>
      <p:sp>
        <p:nvSpPr>
          <p:cNvPr id="14" name="TextBox 13"/>
          <p:cNvSpPr txBox="1"/>
          <p:nvPr/>
        </p:nvSpPr>
        <p:spPr>
          <a:xfrm>
            <a:off x="3903342" y="6189320"/>
            <a:ext cx="21669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Pipe cleaners</a:t>
            </a:r>
          </a:p>
        </p:txBody>
      </p:sp>
      <p:sp>
        <p:nvSpPr>
          <p:cNvPr id="15" name="TextBox 14"/>
          <p:cNvSpPr txBox="1"/>
          <p:nvPr/>
        </p:nvSpPr>
        <p:spPr>
          <a:xfrm>
            <a:off x="3740801" y="3390600"/>
            <a:ext cx="21669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Regular Straws</a:t>
            </a:r>
          </a:p>
        </p:txBody>
      </p:sp>
      <p:sp>
        <p:nvSpPr>
          <p:cNvPr id="16" name="TextBox 15"/>
          <p:cNvSpPr txBox="1"/>
          <p:nvPr/>
        </p:nvSpPr>
        <p:spPr>
          <a:xfrm>
            <a:off x="6913560" y="3984882"/>
            <a:ext cx="21669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Jumbo Straws</a:t>
            </a:r>
          </a:p>
        </p:txBody>
      </p:sp>
      <p:sp>
        <p:nvSpPr>
          <p:cNvPr id="17" name="TextBox 16"/>
          <p:cNvSpPr txBox="1"/>
          <p:nvPr/>
        </p:nvSpPr>
        <p:spPr>
          <a:xfrm>
            <a:off x="815016" y="3559667"/>
            <a:ext cx="21669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Coffee Straws</a:t>
            </a:r>
          </a:p>
        </p:txBody>
      </p:sp>
    </p:spTree>
    <p:extLst>
      <p:ext uri="{BB962C8B-B14F-4D97-AF65-F5344CB8AC3E}">
        <p14:creationId xmlns:p14="http://schemas.microsoft.com/office/powerpoint/2010/main" val="182050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91771"/>
            <a:ext cx="8686800" cy="1325563"/>
          </a:xfrm>
        </p:spPr>
        <p:txBody>
          <a:bodyPr>
            <a:normAutofit/>
          </a:bodyPr>
          <a:lstStyle/>
          <a:p>
            <a:r>
              <a:rPr lang="en-US" sz="3200" b="1" dirty="0">
                <a:latin typeface="Arial" panose="020B0604020202020204" pitchFamily="34" charset="0"/>
                <a:cs typeface="Arial" panose="020B0604020202020204" pitchFamily="34" charset="0"/>
              </a:rPr>
              <a:t>Finding Solutions for Life on a Small Planet</a:t>
            </a:r>
            <a:endParaRPr lang="en-US" sz="3200"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28650" y="1988430"/>
            <a:ext cx="7886700" cy="4351338"/>
          </a:xfrm>
        </p:spPr>
        <p:txBody>
          <a:bodyPr/>
          <a:lstStyle/>
          <a:p>
            <a:r>
              <a:rPr lang="en-US" altLang="en-US" sz="2400" dirty="0">
                <a:latin typeface="Arial" panose="020B0604020202020204" pitchFamily="34" charset="0"/>
                <a:cs typeface="Arial" panose="020B0604020202020204" pitchFamily="34" charset="0"/>
              </a:rPr>
              <a:t>Projected increase in world population by 2050 will add 2 billion people to the planet</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Growing world population requires more food, water, energy, goods, medical technologies</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Limited resources demand we do more with less, without degrading our natural world</a:t>
            </a:r>
          </a:p>
          <a:p>
            <a:endParaRPr lang="en-US" dirty="0"/>
          </a:p>
        </p:txBody>
      </p:sp>
    </p:spTree>
    <p:extLst>
      <p:ext uri="{BB962C8B-B14F-4D97-AF65-F5344CB8AC3E}">
        <p14:creationId xmlns:p14="http://schemas.microsoft.com/office/powerpoint/2010/main" val="2304548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28650" y="365126"/>
            <a:ext cx="7886700" cy="1325563"/>
          </a:xfrm>
        </p:spPr>
        <p:txBody>
          <a:bodyPr>
            <a:normAutofit/>
          </a:bodyPr>
          <a:lstStyle/>
          <a:p>
            <a:pPr algn="ctr"/>
            <a:r>
              <a:rPr lang="en-US" sz="3200" dirty="0">
                <a:latin typeface="Arial" panose="020B0604020202020204" pitchFamily="34" charset="0"/>
                <a:cs typeface="Arial" panose="020B0604020202020204" pitchFamily="34" charset="0"/>
              </a:rPr>
              <a:t> </a:t>
            </a:r>
          </a:p>
        </p:txBody>
      </p:sp>
      <p:sp>
        <p:nvSpPr>
          <p:cNvPr id="11" name="Title 1"/>
          <p:cNvSpPr txBox="1">
            <a:spLocks/>
          </p:cNvSpPr>
          <p:nvPr/>
        </p:nvSpPr>
        <p:spPr>
          <a:xfrm>
            <a:off x="628650" y="554617"/>
            <a:ext cx="7886700" cy="9693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en-US" sz="3200" b="1" dirty="0">
                <a:latin typeface="Arial" panose="020B0604020202020204" pitchFamily="34" charset="0"/>
                <a:cs typeface="Arial" panose="020B0604020202020204" pitchFamily="34" charset="0"/>
              </a:rPr>
              <a:t>Engineering Design Process </a:t>
            </a:r>
          </a:p>
        </p:txBody>
      </p:sp>
      <p:pic>
        <p:nvPicPr>
          <p:cNvPr id="12" name="Picture 2" descr="C:\Users\jmelander7\AppData\Local\Microsoft\Windows\Temporary Internet Files\Content.Outlook\CO1EJ9FD\Engineer_DesignProce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398200"/>
            <a:ext cx="4648200" cy="468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986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28650" y="365126"/>
            <a:ext cx="7886700" cy="1325563"/>
          </a:xfrm>
        </p:spPr>
        <p:txBody>
          <a:bodyPr>
            <a:normAutofit/>
          </a:bodyPr>
          <a:lstStyle/>
          <a:p>
            <a:pPr algn="ctr"/>
            <a:r>
              <a:rPr lang="en-US" sz="3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rotWithShape="1">
          <a:blip r:embed="rId3"/>
          <a:srcRect l="582" r="728"/>
          <a:stretch/>
        </p:blipFill>
        <p:spPr>
          <a:xfrm>
            <a:off x="990600" y="856097"/>
            <a:ext cx="6553200" cy="4988827"/>
          </a:xfrm>
          <a:prstGeom prst="rect">
            <a:avLst/>
          </a:prstGeom>
        </p:spPr>
      </p:pic>
      <p:sp>
        <p:nvSpPr>
          <p:cNvPr id="3" name="TextBox 2"/>
          <p:cNvSpPr txBox="1"/>
          <p:nvPr/>
        </p:nvSpPr>
        <p:spPr>
          <a:xfrm>
            <a:off x="180975" y="1097151"/>
            <a:ext cx="3733800" cy="307777"/>
          </a:xfrm>
          <a:prstGeom prst="rect">
            <a:avLst/>
          </a:prstGeom>
          <a:noFill/>
        </p:spPr>
        <p:txBody>
          <a:bodyPr wrap="square" rtlCol="0">
            <a:spAutoFit/>
          </a:bodyPr>
          <a:lstStyle/>
          <a:p>
            <a:r>
              <a:rPr lang="en-US" sz="1400" dirty="0"/>
              <a:t>Ex. Need to construct a device to vary water flow </a:t>
            </a:r>
          </a:p>
        </p:txBody>
      </p:sp>
      <p:sp>
        <p:nvSpPr>
          <p:cNvPr id="12" name="TextBox 11"/>
          <p:cNvSpPr txBox="1"/>
          <p:nvPr/>
        </p:nvSpPr>
        <p:spPr>
          <a:xfrm>
            <a:off x="4295775" y="1151188"/>
            <a:ext cx="4057650" cy="307777"/>
          </a:xfrm>
          <a:prstGeom prst="rect">
            <a:avLst/>
          </a:prstGeom>
          <a:noFill/>
        </p:spPr>
        <p:txBody>
          <a:bodyPr wrap="square" rtlCol="0">
            <a:spAutoFit/>
          </a:bodyPr>
          <a:lstStyle/>
          <a:p>
            <a:r>
              <a:rPr lang="en-US" sz="1400" dirty="0"/>
              <a:t>Ex.  Differences in straw diameters will play a factor</a:t>
            </a:r>
          </a:p>
        </p:txBody>
      </p:sp>
      <p:sp>
        <p:nvSpPr>
          <p:cNvPr id="14" name="TextBox 13"/>
          <p:cNvSpPr txBox="1"/>
          <p:nvPr/>
        </p:nvSpPr>
        <p:spPr>
          <a:xfrm>
            <a:off x="109537" y="3625348"/>
            <a:ext cx="4238625" cy="307777"/>
          </a:xfrm>
          <a:prstGeom prst="rect">
            <a:avLst/>
          </a:prstGeom>
          <a:noFill/>
        </p:spPr>
        <p:txBody>
          <a:bodyPr wrap="square" rtlCol="0">
            <a:spAutoFit/>
          </a:bodyPr>
          <a:lstStyle/>
          <a:p>
            <a:r>
              <a:rPr lang="en-US" sz="1400" dirty="0"/>
              <a:t>Ex. Allowed to use only 2  materials (limited resources)</a:t>
            </a:r>
          </a:p>
        </p:txBody>
      </p:sp>
    </p:spTree>
    <p:extLst>
      <p:ext uri="{BB962C8B-B14F-4D97-AF65-F5344CB8AC3E}">
        <p14:creationId xmlns:p14="http://schemas.microsoft.com/office/powerpoint/2010/main" val="706482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28650" y="365126"/>
            <a:ext cx="7886700" cy="1325563"/>
          </a:xfrm>
        </p:spPr>
        <p:txBody>
          <a:bodyPr>
            <a:normAutofit/>
          </a:bodyPr>
          <a:lstStyle/>
          <a:p>
            <a:pPr algn="ctr"/>
            <a:r>
              <a:rPr lang="en-US" sz="3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3"/>
          <a:stretch>
            <a:fillRect/>
          </a:stretch>
        </p:blipFill>
        <p:spPr>
          <a:xfrm>
            <a:off x="990600" y="533400"/>
            <a:ext cx="6828438" cy="5314372"/>
          </a:xfrm>
          <a:prstGeom prst="rect">
            <a:avLst/>
          </a:prstGeom>
        </p:spPr>
      </p:pic>
      <p:sp>
        <p:nvSpPr>
          <p:cNvPr id="11" name="TextBox 10"/>
          <p:cNvSpPr txBox="1"/>
          <p:nvPr/>
        </p:nvSpPr>
        <p:spPr>
          <a:xfrm>
            <a:off x="275238" y="890786"/>
            <a:ext cx="4095750" cy="307777"/>
          </a:xfrm>
          <a:prstGeom prst="rect">
            <a:avLst/>
          </a:prstGeom>
          <a:noFill/>
        </p:spPr>
        <p:txBody>
          <a:bodyPr wrap="square" rtlCol="0">
            <a:spAutoFit/>
          </a:bodyPr>
          <a:lstStyle/>
          <a:p>
            <a:r>
              <a:rPr lang="en-US" sz="1400" dirty="0"/>
              <a:t>Ex. Water flowed into amounts of 5fl oz, 5 fl oz, 6 fl oz</a:t>
            </a:r>
          </a:p>
        </p:txBody>
      </p:sp>
      <p:sp>
        <p:nvSpPr>
          <p:cNvPr id="14" name="TextBox 13"/>
          <p:cNvSpPr txBox="1"/>
          <p:nvPr/>
        </p:nvSpPr>
        <p:spPr>
          <a:xfrm>
            <a:off x="4429125" y="890786"/>
            <a:ext cx="3733800" cy="307777"/>
          </a:xfrm>
          <a:prstGeom prst="rect">
            <a:avLst/>
          </a:prstGeom>
          <a:noFill/>
        </p:spPr>
        <p:txBody>
          <a:bodyPr wrap="square" rtlCol="0">
            <a:spAutoFit/>
          </a:bodyPr>
          <a:lstStyle/>
          <a:p>
            <a:r>
              <a:rPr lang="en-US" sz="1400" dirty="0"/>
              <a:t>Ex. Need to use different types of straws </a:t>
            </a:r>
          </a:p>
        </p:txBody>
      </p:sp>
    </p:spTree>
    <p:extLst>
      <p:ext uri="{BB962C8B-B14F-4D97-AF65-F5344CB8AC3E}">
        <p14:creationId xmlns:p14="http://schemas.microsoft.com/office/powerpoint/2010/main" val="3299862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Testing</a:t>
            </a:r>
          </a:p>
        </p:txBody>
      </p:sp>
      <p:sp>
        <p:nvSpPr>
          <p:cNvPr id="3" name="Subtitle 2"/>
          <p:cNvSpPr>
            <a:spLocks noGrp="1"/>
          </p:cNvSpPr>
          <p:nvPr>
            <p:ph idx="1"/>
          </p:nvPr>
        </p:nvSpPr>
        <p:spPr>
          <a:xfrm>
            <a:off x="533400" y="1679566"/>
            <a:ext cx="7886700" cy="4351338"/>
          </a:xfrm>
        </p:spPr>
        <p:txBody>
          <a:bodyPr/>
          <a:lstStyle/>
          <a:p>
            <a:r>
              <a:rPr lang="en-US" sz="2400" dirty="0">
                <a:latin typeface="Arial" panose="020B0604020202020204" pitchFamily="34" charset="0"/>
                <a:cs typeface="Arial" panose="020B0604020202020204" pitchFamily="34" charset="0"/>
              </a:rPr>
              <a:t>Pour water bottle into Styrofoam cup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Record how much water actually goes into cups</a:t>
            </a:r>
          </a:p>
          <a:p>
            <a:endParaRPr lang="en-US" dirty="0"/>
          </a:p>
          <a:p>
            <a:endParaRPr lang="en-US" dirty="0"/>
          </a:p>
        </p:txBody>
      </p:sp>
      <p:pic>
        <p:nvPicPr>
          <p:cNvPr id="4" name="Picture 3"/>
          <p:cNvPicPr>
            <a:picLocks noChangeAspect="1"/>
          </p:cNvPicPr>
          <p:nvPr/>
        </p:nvPicPr>
        <p:blipFill>
          <a:blip r:embed="rId3"/>
          <a:stretch>
            <a:fillRect/>
          </a:stretch>
        </p:blipFill>
        <p:spPr>
          <a:xfrm>
            <a:off x="7512191" y="1466807"/>
            <a:ext cx="1784209" cy="1885993"/>
          </a:xfrm>
          <a:prstGeom prst="rect">
            <a:avLst/>
          </a:prstGeom>
        </p:spPr>
      </p:pic>
      <p:pic>
        <p:nvPicPr>
          <p:cNvPr id="11" name="Picture 10"/>
          <p:cNvPicPr>
            <a:picLocks noChangeAspect="1"/>
          </p:cNvPicPr>
          <p:nvPr/>
        </p:nvPicPr>
        <p:blipFill>
          <a:blip r:embed="rId4"/>
          <a:stretch>
            <a:fillRect/>
          </a:stretch>
        </p:blipFill>
        <p:spPr>
          <a:xfrm>
            <a:off x="7162800" y="3352800"/>
            <a:ext cx="1201016" cy="1499746"/>
          </a:xfrm>
          <a:prstGeom prst="rect">
            <a:avLst/>
          </a:prstGeom>
        </p:spPr>
      </p:pic>
      <p:pic>
        <p:nvPicPr>
          <p:cNvPr id="12" name="Picture 11"/>
          <p:cNvPicPr>
            <a:picLocks noChangeAspect="1"/>
          </p:cNvPicPr>
          <p:nvPr/>
        </p:nvPicPr>
        <p:blipFill>
          <a:blip r:embed="rId5"/>
          <a:stretch>
            <a:fillRect/>
          </a:stretch>
        </p:blipFill>
        <p:spPr>
          <a:xfrm>
            <a:off x="414767" y="3069982"/>
            <a:ext cx="5553075" cy="2505075"/>
          </a:xfrm>
          <a:prstGeom prst="rect">
            <a:avLst/>
          </a:prstGeom>
        </p:spPr>
      </p:pic>
    </p:spTree>
    <p:extLst>
      <p:ext uri="{BB962C8B-B14F-4D97-AF65-F5344CB8AC3E}">
        <p14:creationId xmlns:p14="http://schemas.microsoft.com/office/powerpoint/2010/main" val="1899073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Reflection</a:t>
            </a:r>
          </a:p>
        </p:txBody>
      </p:sp>
      <p:sp>
        <p:nvSpPr>
          <p:cNvPr id="11" name="Content Placeholder 2"/>
          <p:cNvSpPr>
            <a:spLocks noGrp="1"/>
          </p:cNvSpPr>
          <p:nvPr>
            <p:ph idx="1"/>
          </p:nvPr>
        </p:nvSpPr>
        <p:spPr/>
        <p:txBody>
          <a:bodyPr/>
          <a:lstStyle/>
          <a:p>
            <a:r>
              <a:rPr lang="en-US" sz="2400" dirty="0">
                <a:latin typeface="Arial" panose="020B0604020202020204" pitchFamily="34" charset="0"/>
                <a:cs typeface="Arial" panose="020B0604020202020204" pitchFamily="34" charset="0"/>
              </a:rPr>
              <a:t>Was your design successful?</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What could you have done to improve design?</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Why do your think that varying water amounts is useful?</a:t>
            </a:r>
          </a:p>
          <a:p>
            <a:endParaRPr lang="en-US" dirty="0"/>
          </a:p>
        </p:txBody>
      </p:sp>
    </p:spTree>
    <p:extLst>
      <p:ext uri="{BB962C8B-B14F-4D97-AF65-F5344CB8AC3E}">
        <p14:creationId xmlns:p14="http://schemas.microsoft.com/office/powerpoint/2010/main" val="2546366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711" y="2673801"/>
            <a:ext cx="7886700" cy="1325563"/>
          </a:xfrm>
        </p:spPr>
        <p:txBody>
          <a:bodyPr/>
          <a:lstStyle/>
          <a:p>
            <a:pPr algn="ctr"/>
            <a:r>
              <a:rPr lang="en-US" b="1"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23270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80280"/>
            <a:ext cx="7886700" cy="2133600"/>
          </a:xfrm>
        </p:spPr>
        <p:txBody>
          <a:bodyPr>
            <a:noAutofit/>
          </a:bodyPr>
          <a:lstStyle/>
          <a:p>
            <a:pPr algn="ctr">
              <a:lnSpc>
                <a:spcPct val="100000"/>
              </a:lnSpc>
            </a:pPr>
            <a:r>
              <a:rPr lang="en-US" sz="4000" b="1" dirty="0">
                <a:latin typeface="Arial" panose="020B0604020202020204" pitchFamily="34" charset="0"/>
                <a:cs typeface="Arial" panose="020B0604020202020204" pitchFamily="34" charset="0"/>
              </a:rPr>
              <a:t>What are some examples of technology that farmers are using today? </a:t>
            </a:r>
          </a:p>
        </p:txBody>
      </p:sp>
    </p:spTree>
    <p:extLst>
      <p:ext uri="{BB962C8B-B14F-4D97-AF65-F5344CB8AC3E}">
        <p14:creationId xmlns:p14="http://schemas.microsoft.com/office/powerpoint/2010/main" val="216909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28650" y="1825625"/>
            <a:ext cx="4248150" cy="4351338"/>
          </a:xfrm>
        </p:spPr>
        <p:txBody>
          <a:bodyPr/>
          <a:lstStyle/>
          <a:p>
            <a:pPr>
              <a:lnSpc>
                <a:spcPct val="100000"/>
              </a:lnSpc>
            </a:pPr>
            <a:r>
              <a:rPr lang="en-US" sz="2400" dirty="0">
                <a:solidFill>
                  <a:schemeClr val="tx1"/>
                </a:solidFill>
                <a:latin typeface="Arial" panose="020B0604020202020204" pitchFamily="34" charset="0"/>
                <a:cs typeface="Arial" panose="020B0604020202020204" pitchFamily="34" charset="0"/>
              </a:rPr>
              <a:t>Global Positioning System (GPS) guidance systems</a:t>
            </a:r>
          </a:p>
          <a:p>
            <a:pPr>
              <a:lnSpc>
                <a:spcPct val="150000"/>
              </a:lnSpc>
            </a:pPr>
            <a:r>
              <a:rPr lang="en-US" sz="2400" b="1" dirty="0">
                <a:solidFill>
                  <a:schemeClr val="tx1"/>
                </a:solidFill>
                <a:latin typeface="Arial" panose="020B0604020202020204" pitchFamily="34" charset="0"/>
                <a:cs typeface="Arial" panose="020B0604020202020204" pitchFamily="34" charset="0"/>
              </a:rPr>
              <a:t>Variable rate application</a:t>
            </a:r>
          </a:p>
          <a:p>
            <a:pPr>
              <a:lnSpc>
                <a:spcPct val="150000"/>
              </a:lnSpc>
            </a:pPr>
            <a:r>
              <a:rPr lang="en-US" sz="2400" dirty="0">
                <a:solidFill>
                  <a:schemeClr val="tx1"/>
                </a:solidFill>
                <a:latin typeface="Arial" panose="020B0604020202020204" pitchFamily="34" charset="0"/>
                <a:cs typeface="Arial" panose="020B0604020202020204" pitchFamily="34" charset="0"/>
              </a:rPr>
              <a:t>Water use efficiency</a:t>
            </a:r>
          </a:p>
          <a:p>
            <a:pPr>
              <a:lnSpc>
                <a:spcPct val="150000"/>
              </a:lnSpc>
            </a:pPr>
            <a:r>
              <a:rPr lang="en-US" sz="2400" dirty="0">
                <a:solidFill>
                  <a:schemeClr val="tx1"/>
                </a:solidFill>
                <a:latin typeface="Arial" panose="020B0604020202020204" pitchFamily="34" charset="0"/>
                <a:cs typeface="Arial" panose="020B0604020202020204" pitchFamily="34" charset="0"/>
              </a:rPr>
              <a:t>Yield mapping systems</a:t>
            </a:r>
          </a:p>
          <a:p>
            <a:pPr>
              <a:lnSpc>
                <a:spcPct val="150000"/>
              </a:lnSpc>
            </a:pPr>
            <a:r>
              <a:rPr lang="en-US" sz="2400" dirty="0">
                <a:solidFill>
                  <a:schemeClr val="tx1"/>
                </a:solidFill>
                <a:latin typeface="Arial" panose="020B0604020202020204" pitchFamily="34" charset="0"/>
                <a:cs typeface="Arial" panose="020B0604020202020204" pitchFamily="34" charset="0"/>
              </a:rPr>
              <a:t>Agricultural robots</a:t>
            </a:r>
          </a:p>
          <a:p>
            <a:endParaRPr lang="en-US" dirty="0"/>
          </a:p>
        </p:txBody>
      </p:sp>
      <p:sp>
        <p:nvSpPr>
          <p:cNvPr id="11" name="Title 1"/>
          <p:cNvSpPr>
            <a:spLocks noGrp="1"/>
          </p:cNvSpPr>
          <p:nvPr>
            <p:ph type="title"/>
          </p:nvPr>
        </p:nvSpPr>
        <p:spPr/>
        <p:txBody>
          <a:bodyPr/>
          <a:lstStyle/>
          <a:p>
            <a:pPr algn="ctr"/>
            <a:r>
              <a:rPr lang="en-US" sz="3200" b="1" dirty="0">
                <a:solidFill>
                  <a:schemeClr val="tx1"/>
                </a:solidFill>
                <a:latin typeface="Arial" panose="020B0604020202020204" pitchFamily="34" charset="0"/>
                <a:cs typeface="Arial" panose="020B0604020202020204" pitchFamily="34" charset="0"/>
              </a:rPr>
              <a:t>Advanced Agricultural Practices</a:t>
            </a:r>
            <a:endParaRPr lang="en-US" sz="3200" b="1" dirty="0">
              <a:latin typeface="Arial" panose="020B0604020202020204" pitchFamily="34" charset="0"/>
              <a:cs typeface="Arial" panose="020B0604020202020204" pitchFamily="34" charset="0"/>
            </a:endParaRPr>
          </a:p>
        </p:txBody>
      </p:sp>
      <p:pic>
        <p:nvPicPr>
          <p:cNvPr id="12" name="Picture 11">
            <a:hlinkClick r:id="rId3"/>
          </p:cNvPr>
          <p:cNvPicPr>
            <a:picLocks noChangeAspect="1"/>
          </p:cNvPicPr>
          <p:nvPr/>
        </p:nvPicPr>
        <p:blipFill>
          <a:blip r:embed="rId4"/>
          <a:stretch>
            <a:fillRect/>
          </a:stretch>
        </p:blipFill>
        <p:spPr>
          <a:xfrm>
            <a:off x="5336309" y="2060506"/>
            <a:ext cx="2819400" cy="2708594"/>
          </a:xfrm>
          <a:prstGeom prst="rect">
            <a:avLst/>
          </a:prstGeom>
        </p:spPr>
      </p:pic>
      <p:sp>
        <p:nvSpPr>
          <p:cNvPr id="2" name="TextBox 1"/>
          <p:cNvSpPr txBox="1"/>
          <p:nvPr/>
        </p:nvSpPr>
        <p:spPr>
          <a:xfrm>
            <a:off x="5398814" y="4769100"/>
            <a:ext cx="2694389" cy="1200329"/>
          </a:xfrm>
          <a:prstGeom prst="rect">
            <a:avLst/>
          </a:prstGeom>
          <a:noFill/>
        </p:spPr>
        <p:txBody>
          <a:bodyPr wrap="square" rtlCol="0">
            <a:spAutoFit/>
          </a:bodyPr>
          <a:lstStyle/>
          <a:p>
            <a:pPr algn="ctr"/>
            <a:r>
              <a:rPr lang="en-US" dirty="0"/>
              <a:t>Click on the picture above to watch a video of an agricultural robot working in the field </a:t>
            </a:r>
          </a:p>
        </p:txBody>
      </p:sp>
    </p:spTree>
    <p:extLst>
      <p:ext uri="{BB962C8B-B14F-4D97-AF65-F5344CB8AC3E}">
        <p14:creationId xmlns:p14="http://schemas.microsoft.com/office/powerpoint/2010/main" val="2826805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365126"/>
            <a:ext cx="8858250" cy="1325563"/>
          </a:xfrm>
        </p:spPr>
        <p:txBody>
          <a:bodyPr>
            <a:normAutofit/>
          </a:bodyPr>
          <a:lstStyle/>
          <a:p>
            <a:pPr algn="ctr"/>
            <a:r>
              <a:rPr lang="en-US" sz="3200" b="1" dirty="0">
                <a:latin typeface="Arial" panose="020B0604020202020204" pitchFamily="34" charset="0"/>
                <a:cs typeface="Arial" panose="020B0604020202020204" pitchFamily="34" charset="0"/>
              </a:rPr>
              <a:t>Variable-rate application (VRA)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control technologies:</a:t>
            </a:r>
          </a:p>
        </p:txBody>
      </p:sp>
      <p:sp>
        <p:nvSpPr>
          <p:cNvPr id="11" name="Content Placeholder 2"/>
          <p:cNvSpPr txBox="1">
            <a:spLocks/>
          </p:cNvSpPr>
          <p:nvPr/>
        </p:nvSpPr>
        <p:spPr>
          <a:xfrm>
            <a:off x="609600" y="1779504"/>
            <a:ext cx="4419600" cy="399398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5763">
              <a:lnSpc>
                <a:spcPct val="100000"/>
              </a:lnSpc>
              <a:spcBef>
                <a:spcPts val="0"/>
              </a:spcBef>
            </a:pPr>
            <a:r>
              <a:rPr lang="en-US" sz="2400" dirty="0">
                <a:latin typeface="Arial" panose="020B0604020202020204" pitchFamily="34" charset="0"/>
                <a:cs typeface="Arial" panose="020B0604020202020204" pitchFamily="34" charset="0"/>
              </a:rPr>
              <a:t>Applying different rates of an input to match the needs of a specific area </a:t>
            </a:r>
          </a:p>
          <a:p>
            <a:pPr marL="385763">
              <a:lnSpc>
                <a:spcPct val="100000"/>
              </a:lnSpc>
              <a:spcBef>
                <a:spcPts val="0"/>
              </a:spcBef>
            </a:pPr>
            <a:endParaRPr lang="en-US" sz="2400" dirty="0">
              <a:latin typeface="Arial" panose="020B0604020202020204" pitchFamily="34" charset="0"/>
              <a:cs typeface="Arial" panose="020B0604020202020204" pitchFamily="34" charset="0"/>
            </a:endParaRPr>
          </a:p>
          <a:p>
            <a:pPr marL="385763">
              <a:lnSpc>
                <a:spcPct val="100000"/>
              </a:lnSpc>
              <a:spcBef>
                <a:spcPts val="0"/>
              </a:spcBef>
            </a:pPr>
            <a:r>
              <a:rPr lang="en-US" sz="2400" dirty="0">
                <a:latin typeface="Arial" panose="020B0604020202020204" pitchFamily="34" charset="0"/>
                <a:cs typeface="Arial" panose="020B0604020202020204" pitchFamily="34" charset="0"/>
              </a:rPr>
              <a:t>Inputs may include:</a:t>
            </a:r>
          </a:p>
          <a:p>
            <a:pPr marL="728663" lvl="1">
              <a:lnSpc>
                <a:spcPct val="120000"/>
              </a:lnSpc>
              <a:spcBef>
                <a:spcPts val="0"/>
              </a:spcBef>
            </a:pPr>
            <a:r>
              <a:rPr lang="en-US" sz="2000" dirty="0">
                <a:latin typeface="Arial" panose="020B0604020202020204" pitchFamily="34" charset="0"/>
                <a:cs typeface="Arial" panose="020B0604020202020204" pitchFamily="34" charset="0"/>
              </a:rPr>
              <a:t>Seed</a:t>
            </a:r>
          </a:p>
          <a:p>
            <a:pPr marL="728663" lvl="1">
              <a:lnSpc>
                <a:spcPct val="120000"/>
              </a:lnSpc>
              <a:spcBef>
                <a:spcPts val="0"/>
              </a:spcBef>
            </a:pPr>
            <a:r>
              <a:rPr lang="en-US" sz="2000" dirty="0">
                <a:latin typeface="Arial" panose="020B0604020202020204" pitchFamily="34" charset="0"/>
                <a:cs typeface="Arial" panose="020B0604020202020204" pitchFamily="34" charset="0"/>
              </a:rPr>
              <a:t>Fertilizer</a:t>
            </a:r>
          </a:p>
          <a:p>
            <a:pPr marL="728663" lvl="1">
              <a:lnSpc>
                <a:spcPct val="120000"/>
              </a:lnSpc>
              <a:spcBef>
                <a:spcPts val="0"/>
              </a:spcBef>
            </a:pPr>
            <a:r>
              <a:rPr lang="en-US" sz="2000" dirty="0">
                <a:latin typeface="Arial" panose="020B0604020202020204" pitchFamily="34" charset="0"/>
                <a:cs typeface="Arial" panose="020B0604020202020204" pitchFamily="34" charset="0"/>
              </a:rPr>
              <a:t>Nutrients</a:t>
            </a:r>
          </a:p>
          <a:p>
            <a:pPr marL="728663" lvl="1">
              <a:lnSpc>
                <a:spcPct val="120000"/>
              </a:lnSpc>
              <a:spcBef>
                <a:spcPts val="0"/>
              </a:spcBef>
            </a:pPr>
            <a:r>
              <a:rPr lang="en-US" sz="2000" dirty="0">
                <a:latin typeface="Arial" panose="020B0604020202020204" pitchFamily="34" charset="0"/>
                <a:cs typeface="Arial" panose="020B0604020202020204" pitchFamily="34" charset="0"/>
              </a:rPr>
              <a:t>Lime</a:t>
            </a:r>
          </a:p>
          <a:p>
            <a:pPr marL="728663" lvl="1">
              <a:lnSpc>
                <a:spcPct val="120000"/>
              </a:lnSpc>
              <a:spcBef>
                <a:spcPts val="0"/>
              </a:spcBef>
            </a:pPr>
            <a:r>
              <a:rPr lang="en-US" sz="2000" dirty="0">
                <a:latin typeface="Arial" panose="020B0604020202020204" pitchFamily="34" charset="0"/>
                <a:cs typeface="Arial" panose="020B0604020202020204" pitchFamily="34" charset="0"/>
              </a:rPr>
              <a:t>Water</a:t>
            </a:r>
          </a:p>
          <a:p>
            <a:endParaRPr lang="en-US" sz="1800"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1298" t="24673" r="12103" b="21143"/>
          <a:stretch/>
        </p:blipFill>
        <p:spPr>
          <a:xfrm>
            <a:off x="4876800" y="2047466"/>
            <a:ext cx="3419020" cy="3129870"/>
          </a:xfrm>
          <a:prstGeom prst="rect">
            <a:avLst/>
          </a:prstGeom>
          <a:ln>
            <a:solidFill>
              <a:schemeClr val="tx1"/>
            </a:solidFill>
          </a:ln>
        </p:spPr>
      </p:pic>
      <p:sp>
        <p:nvSpPr>
          <p:cNvPr id="3" name="TextBox 2"/>
          <p:cNvSpPr txBox="1"/>
          <p:nvPr/>
        </p:nvSpPr>
        <p:spPr>
          <a:xfrm>
            <a:off x="4724400" y="5177336"/>
            <a:ext cx="378642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Yield map of soybean field</a:t>
            </a:r>
          </a:p>
        </p:txBody>
      </p:sp>
    </p:spTree>
    <p:extLst>
      <p:ext uri="{BB962C8B-B14F-4D97-AF65-F5344CB8AC3E}">
        <p14:creationId xmlns:p14="http://schemas.microsoft.com/office/powerpoint/2010/main" val="971030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28650" y="1825625"/>
            <a:ext cx="3181350" cy="3528583"/>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Provides exactly the right amount of water to each foot/meter of the field </a:t>
            </a:r>
          </a:p>
          <a:p>
            <a:pPr>
              <a:lnSpc>
                <a:spcPct val="150000"/>
              </a:lnSpc>
            </a:pPr>
            <a:endParaRPr lang="en-US" sz="2400" dirty="0">
              <a:solidFill>
                <a:schemeClr val="tx1"/>
              </a:solidFill>
              <a:latin typeface="Arial" panose="020B0604020202020204" pitchFamily="34" charset="0"/>
              <a:cs typeface="Arial" panose="020B0604020202020204" pitchFamily="34" charset="0"/>
            </a:endParaRPr>
          </a:p>
          <a:p>
            <a:endParaRPr lang="en-US" dirty="0"/>
          </a:p>
        </p:txBody>
      </p:sp>
      <p:sp>
        <p:nvSpPr>
          <p:cNvPr id="11" name="Title 1"/>
          <p:cNvSpPr>
            <a:spLocks noGrp="1"/>
          </p:cNvSpPr>
          <p:nvPr>
            <p:ph type="title"/>
          </p:nvPr>
        </p:nvSpPr>
        <p:spPr/>
        <p:txBody>
          <a:bodyPr/>
          <a:lstStyle/>
          <a:p>
            <a:pPr algn="ctr"/>
            <a:r>
              <a:rPr lang="en-US" sz="3200" b="1" dirty="0">
                <a:solidFill>
                  <a:schemeClr val="tx1"/>
                </a:solidFill>
                <a:latin typeface="Arial" panose="020B0604020202020204" pitchFamily="34" charset="0"/>
                <a:cs typeface="Arial" panose="020B0604020202020204" pitchFamily="34" charset="0"/>
              </a:rPr>
              <a:t>Variable Rate Irrigation</a:t>
            </a:r>
            <a:endParaRPr lang="en-US" sz="32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038600" y="1817216"/>
            <a:ext cx="4735722" cy="3536992"/>
          </a:xfrm>
          <a:prstGeom prst="rect">
            <a:avLst/>
          </a:prstGeom>
        </p:spPr>
      </p:pic>
    </p:spTree>
    <p:extLst>
      <p:ext uri="{BB962C8B-B14F-4D97-AF65-F5344CB8AC3E}">
        <p14:creationId xmlns:p14="http://schemas.microsoft.com/office/powerpoint/2010/main" val="4120300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latin typeface="Arial" panose="020B0604020202020204" pitchFamily="34" charset="0"/>
                <a:cs typeface="Arial" panose="020B0604020202020204" pitchFamily="34" charset="0"/>
              </a:rPr>
              <a:t>Types of Soil</a:t>
            </a:r>
            <a:endParaRPr lang="en-US"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371600" y="1848268"/>
            <a:ext cx="6049572" cy="2743200"/>
          </a:xfrm>
          <a:prstGeom prst="rect">
            <a:avLst/>
          </a:prstGeom>
        </p:spPr>
      </p:pic>
      <p:sp>
        <p:nvSpPr>
          <p:cNvPr id="3" name="TextBox 2"/>
          <p:cNvSpPr txBox="1"/>
          <p:nvPr/>
        </p:nvSpPr>
        <p:spPr>
          <a:xfrm>
            <a:off x="1394734" y="4766978"/>
            <a:ext cx="2590800"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Lowest water holding capacity</a:t>
            </a:r>
          </a:p>
        </p:txBody>
      </p:sp>
      <p:sp>
        <p:nvSpPr>
          <p:cNvPr id="12" name="TextBox 11"/>
          <p:cNvSpPr txBox="1"/>
          <p:nvPr/>
        </p:nvSpPr>
        <p:spPr>
          <a:xfrm>
            <a:off x="5234506" y="4766978"/>
            <a:ext cx="2590800"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Highest water holding capacity</a:t>
            </a:r>
          </a:p>
        </p:txBody>
      </p:sp>
      <p:cxnSp>
        <p:nvCxnSpPr>
          <p:cNvPr id="13" name="Straight Arrow Connector 12"/>
          <p:cNvCxnSpPr/>
          <p:nvPr/>
        </p:nvCxnSpPr>
        <p:spPr>
          <a:xfrm flipV="1">
            <a:off x="3786786" y="5152300"/>
            <a:ext cx="1600200" cy="21867"/>
          </a:xfrm>
          <a:prstGeom prst="straightConnector1">
            <a:avLst/>
          </a:prstGeom>
          <a:ln w="57150">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69323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The Goal of Variable Rate Irrigation</a:t>
            </a:r>
          </a:p>
        </p:txBody>
      </p:sp>
      <p:sp>
        <p:nvSpPr>
          <p:cNvPr id="11" name="Right Arrow 10"/>
          <p:cNvSpPr/>
          <p:nvPr/>
        </p:nvSpPr>
        <p:spPr>
          <a:xfrm rot="16200000">
            <a:off x="2591024" y="2873350"/>
            <a:ext cx="1733550" cy="1095375"/>
          </a:xfrm>
          <a:prstGeom prst="rightArrow">
            <a:avLst/>
          </a:prstGeom>
          <a:solidFill>
            <a:srgbClr val="C80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Arrow 11"/>
          <p:cNvSpPr/>
          <p:nvPr/>
        </p:nvSpPr>
        <p:spPr>
          <a:xfrm rot="5400000">
            <a:off x="4745206" y="2909888"/>
            <a:ext cx="1733550" cy="1095375"/>
          </a:xfrm>
          <a:prstGeom prst="rightArrow">
            <a:avLst/>
          </a:prstGeom>
          <a:solidFill>
            <a:srgbClr val="C80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p:nvPicPr>
        <p:blipFill>
          <a:blip r:embed="rId3"/>
          <a:stretch>
            <a:fillRect/>
          </a:stretch>
        </p:blipFill>
        <p:spPr>
          <a:xfrm>
            <a:off x="6400800" y="2552015"/>
            <a:ext cx="2509473" cy="1679066"/>
          </a:xfrm>
          <a:prstGeom prst="rect">
            <a:avLst/>
          </a:prstGeom>
        </p:spPr>
      </p:pic>
      <p:sp>
        <p:nvSpPr>
          <p:cNvPr id="4" name="Rectangle 3"/>
          <p:cNvSpPr/>
          <p:nvPr/>
        </p:nvSpPr>
        <p:spPr>
          <a:xfrm>
            <a:off x="2589708" y="1879134"/>
            <a:ext cx="1736181" cy="523220"/>
          </a:xfrm>
          <a:prstGeom prst="rect">
            <a:avLst/>
          </a:prstGeom>
        </p:spPr>
        <p:txBody>
          <a:bodyPr wrap="none">
            <a:spAutoFit/>
          </a:bodyPr>
          <a:lstStyle/>
          <a:p>
            <a:r>
              <a:rPr lang="en-US" sz="2800" dirty="0"/>
              <a:t>Crop Yield </a:t>
            </a:r>
          </a:p>
        </p:txBody>
      </p:sp>
      <p:sp>
        <p:nvSpPr>
          <p:cNvPr id="15" name="Rectangle 14"/>
          <p:cNvSpPr/>
          <p:nvPr/>
        </p:nvSpPr>
        <p:spPr>
          <a:xfrm>
            <a:off x="4677526" y="1885160"/>
            <a:ext cx="1868910"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Water Use</a:t>
            </a:r>
          </a:p>
        </p:txBody>
      </p:sp>
      <p:pic>
        <p:nvPicPr>
          <p:cNvPr id="3" name="Picture 2"/>
          <p:cNvPicPr>
            <a:picLocks noChangeAspect="1"/>
          </p:cNvPicPr>
          <p:nvPr/>
        </p:nvPicPr>
        <p:blipFill>
          <a:blip r:embed="rId4"/>
          <a:stretch>
            <a:fillRect/>
          </a:stretch>
        </p:blipFill>
        <p:spPr>
          <a:xfrm>
            <a:off x="294039" y="2566061"/>
            <a:ext cx="2295669" cy="1721752"/>
          </a:xfrm>
          <a:prstGeom prst="rect">
            <a:avLst/>
          </a:prstGeom>
        </p:spPr>
      </p:pic>
    </p:spTree>
    <p:extLst>
      <p:ext uri="{BB962C8B-B14F-4D97-AF65-F5344CB8AC3E}">
        <p14:creationId xmlns:p14="http://schemas.microsoft.com/office/powerpoint/2010/main" val="125852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14068</TotalTime>
  <Words>2078</Words>
  <Application>Microsoft Office PowerPoint</Application>
  <PresentationFormat>On-screen Show (4:3)</PresentationFormat>
  <Paragraphs>319</Paragraphs>
  <Slides>35</Slides>
  <Notes>29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Times New Roman</vt:lpstr>
      <vt:lpstr>Office Theme</vt:lpstr>
      <vt:lpstr>Increasing Production  with Precision Agriculture</vt:lpstr>
      <vt:lpstr>PowerPoint Presentation</vt:lpstr>
      <vt:lpstr>Finding Solutions for Life on a Small Planet</vt:lpstr>
      <vt:lpstr>What are some examples of technology that farmers are using today? </vt:lpstr>
      <vt:lpstr>Advanced Agricultural Practices</vt:lpstr>
      <vt:lpstr>Variable-rate application (VRA)  control technologies:</vt:lpstr>
      <vt:lpstr>Variable Rate Irrigation</vt:lpstr>
      <vt:lpstr>Types of Soil</vt:lpstr>
      <vt:lpstr>The Goal of Variable Rate Irrigation</vt:lpstr>
      <vt:lpstr>VRA is possible by integrating  different technologies</vt:lpstr>
      <vt:lpstr>Vocabulary Terms</vt:lpstr>
      <vt:lpstr>PowerPoint Presentation</vt:lpstr>
      <vt:lpstr>PowerPoint Presentation</vt:lpstr>
      <vt:lpstr>Example:  Water Use Efficiency (WUE)</vt:lpstr>
      <vt:lpstr>PowerPoint Presentation</vt:lpstr>
      <vt:lpstr>Calculate WUE for each section</vt:lpstr>
      <vt:lpstr>Section WUE</vt:lpstr>
      <vt:lpstr>Section WUE</vt:lpstr>
      <vt:lpstr>PowerPoint Presentation</vt:lpstr>
      <vt:lpstr>Example: Irrigation</vt:lpstr>
      <vt:lpstr>Irrigation</vt:lpstr>
      <vt:lpstr>Irrigation</vt:lpstr>
      <vt:lpstr>Irrigation allowed for the production of an extra 3,000 bushels of corn!</vt:lpstr>
      <vt:lpstr>Yield Map Data Improves Efficiency</vt:lpstr>
      <vt:lpstr>It’s our turn!   Variable rate irrigation activity</vt:lpstr>
      <vt:lpstr> </vt:lpstr>
      <vt:lpstr>Goal</vt:lpstr>
      <vt:lpstr>Instructions</vt:lpstr>
      <vt:lpstr> </vt:lpstr>
      <vt:lpstr> </vt:lpstr>
      <vt:lpstr> </vt:lpstr>
      <vt:lpstr> </vt:lpstr>
      <vt:lpstr>Testing</vt:lpstr>
      <vt:lpstr>Reflection</vt:lpstr>
      <vt:lpstr>Questions?</vt:lpstr>
    </vt:vector>
  </TitlesOfParts>
  <Company>BSE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Agricultural Engineering</dc:title>
  <dc:creator>Joe Luck</dc:creator>
  <cp:lastModifiedBy>Erin M. Ingram</cp:lastModifiedBy>
  <cp:revision>207</cp:revision>
  <cp:lastPrinted>2013-10-14T14:56:14Z</cp:lastPrinted>
  <dcterms:created xsi:type="dcterms:W3CDTF">2012-08-23T21:49:41Z</dcterms:created>
  <dcterms:modified xsi:type="dcterms:W3CDTF">2017-07-06T17:06:10Z</dcterms:modified>
</cp:coreProperties>
</file>