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0"/>
  </p:notesMasterIdLst>
  <p:handoutMasterIdLst>
    <p:handoutMasterId r:id="rId11"/>
  </p:handoutMasterIdLst>
  <p:sldIdLst>
    <p:sldId id="342" r:id="rId2"/>
    <p:sldId id="350" r:id="rId3"/>
    <p:sldId id="347" r:id="rId4"/>
    <p:sldId id="348" r:id="rId5"/>
    <p:sldId id="351" r:id="rId6"/>
    <p:sldId id="345" r:id="rId7"/>
    <p:sldId id="343" r:id="rId8"/>
    <p:sldId id="352" r:id="rId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0000"/>
    <a:srgbClr val="C80200"/>
    <a:srgbClr val="9E0D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1325" autoAdjust="0"/>
  </p:normalViewPr>
  <p:slideViewPr>
    <p:cSldViewPr>
      <p:cViewPr varScale="1">
        <p:scale>
          <a:sx n="72" d="100"/>
          <a:sy n="72" d="100"/>
        </p:scale>
        <p:origin x="151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7F6A8DD-28AD-4240-9D0E-B255B6D69268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9132BEB-F840-4647-A86B-8164791D1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99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E63F286-2452-4402-B6EC-78384F9AA375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CEA918C-9457-474F-8392-648E597DA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13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differences</a:t>
            </a:r>
            <a:r>
              <a:rPr lang="en-US" baseline="0" dirty="0"/>
              <a:t> or similarities do you notice?</a:t>
            </a:r>
          </a:p>
          <a:p>
            <a:r>
              <a:rPr lang="en-US" baseline="0" dirty="0"/>
              <a:t>How does the meat (also called lean) compare to the fat in these cattle?</a:t>
            </a:r>
          </a:p>
          <a:p>
            <a:r>
              <a:rPr lang="en-US" baseline="0" dirty="0"/>
              <a:t>What benefits or challenged might this cause for the cattle? How about for the producer?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A918C-9457-474F-8392-648E597DAA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0341-0E0B-436F-B88B-FD8919F756F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4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0341-0E0B-436F-B88B-FD8919F756F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78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0341-0E0B-436F-B88B-FD8919F756F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2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B981-451A-4099-8BDA-665EC569731E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7F6F-17EA-41A7-86EF-F38DE7D45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4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0341-0E0B-436F-B88B-FD8919F756F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9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0341-0E0B-436F-B88B-FD8919F756F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35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0341-0E0B-436F-B88B-FD8919F756F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1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0341-0E0B-436F-B88B-FD8919F756F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2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0341-0E0B-436F-B88B-FD8919F756F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88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0341-0E0B-436F-B88B-FD8919F756F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0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0341-0E0B-436F-B88B-FD8919F756F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5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70341-0E0B-436F-B88B-FD8919F756F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C80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636039"/>
            <a:ext cx="9144000" cy="228600"/>
          </a:xfrm>
          <a:prstGeom prst="rect">
            <a:avLst/>
          </a:prstGeom>
          <a:solidFill>
            <a:srgbClr val="C80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261109"/>
            <a:ext cx="9144000" cy="595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536641"/>
            <a:ext cx="9144000" cy="595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941646"/>
            <a:ext cx="2313305" cy="502920"/>
          </a:xfrm>
          <a:prstGeom prst="rect">
            <a:avLst/>
          </a:prstGeom>
        </p:spPr>
      </p:pic>
      <p:pic>
        <p:nvPicPr>
          <p:cNvPr id="14" name="Picture 13"/>
          <p:cNvPicPr/>
          <p:nvPr userDrawn="1"/>
        </p:nvPicPr>
        <p:blipFill>
          <a:blip r:embed="rId14"/>
          <a:stretch>
            <a:fillRect/>
          </a:stretch>
        </p:blipFill>
        <p:spPr>
          <a:xfrm>
            <a:off x="212408" y="5932781"/>
            <a:ext cx="1858645" cy="51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6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Double the Muscle:  Probabilities and Pedigrees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35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meat cuts from three cattle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54" y="1371601"/>
            <a:ext cx="2844800" cy="2133600"/>
          </a:xfrm>
        </p:spPr>
      </p:pic>
      <p:sp>
        <p:nvSpPr>
          <p:cNvPr id="6" name="TextBox 5"/>
          <p:cNvSpPr txBox="1"/>
          <p:nvPr/>
        </p:nvSpPr>
        <p:spPr>
          <a:xfrm>
            <a:off x="1447800" y="4843790"/>
            <a:ext cx="3597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Notice any differences?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133600"/>
            <a:ext cx="2854960" cy="2141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8194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67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</p:spPr>
        <p:txBody>
          <a:bodyPr/>
          <a:lstStyle/>
          <a:p>
            <a:r>
              <a:rPr lang="en-US" dirty="0"/>
              <a:t>Key Vocabulary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709" y="1253331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After mating occurs, reproductive cells called gametes come together to form a zygote.</a:t>
            </a:r>
          </a:p>
          <a:p>
            <a:pPr marL="342900" lvl="1" indent="0">
              <a:buNone/>
            </a:pPr>
            <a:r>
              <a:rPr lang="en-US" b="1" i="1" dirty="0"/>
              <a:t>gamete</a:t>
            </a:r>
            <a:r>
              <a:rPr lang="en-US" dirty="0"/>
              <a:t>: a mature male or female reproductive cell (sperm /pollen or egg/ ovum); contains half the total number of chromosomes in a cell; contributes one allele per gene pair to the zygote</a:t>
            </a:r>
          </a:p>
          <a:p>
            <a:pPr marL="342900" lvl="1" indent="0">
              <a:buNone/>
            </a:pPr>
            <a:r>
              <a:rPr lang="en-US" b="1" i="1" dirty="0"/>
              <a:t>segregation</a:t>
            </a:r>
            <a:r>
              <a:rPr lang="en-US" dirty="0"/>
              <a:t>: during gamete formation, occurs when the paired alleles separate</a:t>
            </a:r>
          </a:p>
          <a:p>
            <a:pPr marL="0" indent="0">
              <a:buNone/>
            </a:pPr>
            <a:r>
              <a:rPr lang="en-US" b="1" dirty="0"/>
              <a:t>Cells contain chromosomes.</a:t>
            </a:r>
          </a:p>
          <a:p>
            <a:pPr marL="342900" lvl="1" indent="0">
              <a:buNone/>
            </a:pPr>
            <a:r>
              <a:rPr lang="en-US" b="1" i="1" dirty="0"/>
              <a:t>haploid cell</a:t>
            </a:r>
            <a:r>
              <a:rPr lang="en-US" dirty="0"/>
              <a:t>: cell containing one set of chromosomes (the gamete)</a:t>
            </a:r>
          </a:p>
          <a:p>
            <a:pPr marL="342900" lvl="1" indent="0">
              <a:buNone/>
            </a:pPr>
            <a:r>
              <a:rPr lang="en-US" b="1" i="1" dirty="0"/>
              <a:t>diploid cell</a:t>
            </a:r>
            <a:r>
              <a:rPr lang="en-US" dirty="0"/>
              <a:t>: cell containing two sets of chromosomes (the zygote)</a:t>
            </a:r>
            <a:r>
              <a:rPr lang="en-US" b="1" i="1" dirty="0"/>
              <a:t> </a:t>
            </a:r>
          </a:p>
          <a:p>
            <a:pPr marL="342900" lvl="1" indent="0">
              <a:buNone/>
            </a:pPr>
            <a:r>
              <a:rPr lang="en-US" b="1" i="1" dirty="0"/>
              <a:t>somatic cell</a:t>
            </a:r>
            <a:r>
              <a:rPr lang="en-US" dirty="0"/>
              <a:t>: diploid cells that are specialized and make up the body of a multicellular organism</a:t>
            </a:r>
            <a:endParaRPr lang="en-US" b="1" i="1" dirty="0"/>
          </a:p>
          <a:p>
            <a:pPr marL="0" indent="0">
              <a:buNone/>
            </a:pPr>
            <a:r>
              <a:rPr lang="en-US" b="1" dirty="0"/>
              <a:t>Chromosomes contain genes which determine an organism’s traits.</a:t>
            </a:r>
            <a:r>
              <a:rPr lang="en-US" b="1" i="1" dirty="0"/>
              <a:t> </a:t>
            </a:r>
          </a:p>
          <a:p>
            <a:pPr marL="342900" lvl="1" indent="0">
              <a:buNone/>
            </a:pPr>
            <a:r>
              <a:rPr lang="en-US" b="1" i="1" dirty="0"/>
              <a:t>autosome</a:t>
            </a:r>
            <a:r>
              <a:rPr lang="en-US" dirty="0"/>
              <a:t>: chromosome that does not determine an organism’s sex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17931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</p:spPr>
        <p:txBody>
          <a:bodyPr/>
          <a:lstStyle/>
          <a:p>
            <a:r>
              <a:rPr lang="en-US" dirty="0"/>
              <a:t>Key Vocabulary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709" y="1066800"/>
            <a:ext cx="7979891" cy="45378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dirty="0"/>
              <a:t>Genes determine traits and are made up of alleles.</a:t>
            </a:r>
          </a:p>
          <a:p>
            <a:pPr marL="342900" lvl="1" indent="0">
              <a:buNone/>
            </a:pPr>
            <a:r>
              <a:rPr lang="en-US" b="1" i="1" dirty="0"/>
              <a:t>allele</a:t>
            </a:r>
            <a:r>
              <a:rPr lang="en-US" dirty="0"/>
              <a:t>: an alternative version of a gene</a:t>
            </a:r>
          </a:p>
          <a:p>
            <a:pPr marL="342900" lvl="1" indent="0">
              <a:buNone/>
            </a:pPr>
            <a:r>
              <a:rPr lang="en-US" b="1" i="1" dirty="0"/>
              <a:t>dominant allele</a:t>
            </a:r>
            <a:r>
              <a:rPr lang="en-US" dirty="0"/>
              <a:t>: whenever this allele is present, the dominant trait is expressed </a:t>
            </a:r>
          </a:p>
          <a:p>
            <a:pPr marL="342900" lvl="1" indent="0">
              <a:buNone/>
            </a:pPr>
            <a:r>
              <a:rPr lang="en-US" b="1" i="1" dirty="0"/>
              <a:t>recessive allele</a:t>
            </a:r>
            <a:r>
              <a:rPr lang="en-US" dirty="0"/>
              <a:t>: two copies of this allele must present for the recessive trait to be expressed</a:t>
            </a:r>
          </a:p>
          <a:p>
            <a:pPr marL="0" indent="0">
              <a:buNone/>
            </a:pPr>
            <a:r>
              <a:rPr lang="en-US" sz="2500" b="1" dirty="0"/>
              <a:t>When describing the alleles combination of a gene, the gene is…</a:t>
            </a:r>
          </a:p>
          <a:p>
            <a:pPr marL="342900" lvl="1" indent="0">
              <a:buNone/>
            </a:pPr>
            <a:r>
              <a:rPr lang="en-US" b="1" i="1" dirty="0"/>
              <a:t>heterozygous</a:t>
            </a:r>
            <a:r>
              <a:rPr lang="en-US" dirty="0"/>
              <a:t>: a gene pair made up of </a:t>
            </a:r>
            <a:r>
              <a:rPr lang="en-US" u="sng" dirty="0"/>
              <a:t>two different alleles</a:t>
            </a:r>
          </a:p>
          <a:p>
            <a:pPr marL="342900" lvl="1" indent="0">
              <a:buNone/>
            </a:pPr>
            <a:r>
              <a:rPr lang="en-US" b="1" i="1" dirty="0"/>
              <a:t>homozygous</a:t>
            </a:r>
            <a:r>
              <a:rPr lang="en-US" dirty="0"/>
              <a:t>: a </a:t>
            </a:r>
            <a:r>
              <a:rPr lang="en-US"/>
              <a:t>gene pair made </a:t>
            </a:r>
            <a:r>
              <a:rPr lang="en-US" dirty="0"/>
              <a:t>up of </a:t>
            </a:r>
            <a:r>
              <a:rPr lang="en-US" u="sng" dirty="0"/>
              <a:t>two identical alleles </a:t>
            </a:r>
          </a:p>
          <a:p>
            <a:pPr marL="0" indent="0">
              <a:buNone/>
            </a:pPr>
            <a:r>
              <a:rPr lang="en-US" sz="2500" b="1" dirty="0"/>
              <a:t>Organisms can be defined in terms of their genes or their outward appearance</a:t>
            </a:r>
            <a:r>
              <a:rPr lang="en-US" sz="2500" dirty="0"/>
              <a:t>.</a:t>
            </a:r>
          </a:p>
          <a:p>
            <a:pPr marL="342900" lvl="1" indent="0">
              <a:buNone/>
            </a:pPr>
            <a:r>
              <a:rPr lang="en-US" b="1" i="1" dirty="0"/>
              <a:t>genotype</a:t>
            </a:r>
            <a:r>
              <a:rPr lang="en-US" dirty="0"/>
              <a:t>: the allele combinations making up an organism</a:t>
            </a:r>
          </a:p>
          <a:p>
            <a:pPr marL="342900" lvl="1" indent="0">
              <a:buNone/>
            </a:pPr>
            <a:r>
              <a:rPr lang="en-US" b="1" i="1" dirty="0"/>
              <a:t>phenotype</a:t>
            </a:r>
            <a:r>
              <a:rPr lang="en-US" dirty="0"/>
              <a:t>: the physical appearance of an organism determined by the genotype</a:t>
            </a:r>
          </a:p>
          <a:p>
            <a:pPr marL="0" indent="0">
              <a:buNone/>
            </a:pPr>
            <a:r>
              <a:rPr lang="en-US" sz="2200" b="1" dirty="0"/>
              <a:t>We may be able to predict the genotype or phenotype of an organism.</a:t>
            </a:r>
          </a:p>
          <a:p>
            <a:pPr marL="342900" lvl="1" indent="0">
              <a:buNone/>
            </a:pPr>
            <a:r>
              <a:rPr lang="en-US" b="1" i="1" dirty="0"/>
              <a:t>Punnett square</a:t>
            </a:r>
            <a:r>
              <a:rPr lang="en-US" dirty="0"/>
              <a:t>: a visual depiction of all the possible ways the alleles from two parents could combine</a:t>
            </a:r>
          </a:p>
        </p:txBody>
      </p:sp>
    </p:spTree>
    <p:extLst>
      <p:ext uri="{BB962C8B-B14F-4D97-AF65-F5344CB8AC3E}">
        <p14:creationId xmlns:p14="http://schemas.microsoft.com/office/powerpoint/2010/main" val="2050320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127"/>
            <a:ext cx="8610600" cy="701674"/>
          </a:xfrm>
        </p:spPr>
        <p:txBody>
          <a:bodyPr/>
          <a:lstStyle/>
          <a:p>
            <a:r>
              <a:rPr lang="en-US" dirty="0"/>
              <a:t>Genetic differences are responsible for this trait.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29" y="994877"/>
            <a:ext cx="2103120" cy="15773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729" y="994877"/>
            <a:ext cx="2103120" cy="15773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129" y="994877"/>
            <a:ext cx="2103120" cy="15773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89686" y="3029690"/>
            <a:ext cx="717309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The </a:t>
            </a:r>
            <a:r>
              <a:rPr lang="en-US" b="1" dirty="0"/>
              <a:t>Double Muscle trait </a:t>
            </a:r>
            <a:r>
              <a:rPr lang="en-US" dirty="0"/>
              <a:t>is a </a:t>
            </a:r>
            <a:r>
              <a:rPr lang="en-US" b="1" dirty="0"/>
              <a:t>recessive</a:t>
            </a:r>
            <a:r>
              <a:rPr lang="en-US" dirty="0"/>
              <a:t> </a:t>
            </a:r>
            <a:r>
              <a:rPr lang="en-US" b="1" dirty="0"/>
              <a:t>genetic mutation </a:t>
            </a:r>
            <a:r>
              <a:rPr lang="en-US" dirty="0"/>
              <a:t>which inactivates a gene that produces </a:t>
            </a:r>
            <a:r>
              <a:rPr lang="en-US" b="1" dirty="0" err="1"/>
              <a:t>myostatin</a:t>
            </a:r>
            <a:r>
              <a:rPr lang="en-US" dirty="0"/>
              <a:t>, a negative regulator of skeletal muscle growth. Cattle with the mutation are born with higher muscle mass.</a:t>
            </a:r>
            <a:endParaRPr lang="en-US" b="1" dirty="0"/>
          </a:p>
          <a:p>
            <a:r>
              <a:rPr lang="en-US" dirty="0"/>
              <a:t>Differences are due to….</a:t>
            </a:r>
          </a:p>
          <a:p>
            <a:pPr lvl="1"/>
            <a:r>
              <a:rPr lang="en-US" b="1" i="1" dirty="0"/>
              <a:t>hyperplasia</a:t>
            </a:r>
            <a:r>
              <a:rPr lang="en-US" dirty="0"/>
              <a:t>: the enlargement of an organ or tissue caused by an increase in the reproduction of its cells</a:t>
            </a:r>
          </a:p>
          <a:p>
            <a:pPr lvl="1"/>
            <a:r>
              <a:rPr lang="en-US" b="1" i="1" dirty="0"/>
              <a:t>hypertrophy</a:t>
            </a:r>
            <a:r>
              <a:rPr lang="en-US" dirty="0"/>
              <a:t>: an enlargement of an organ or tissue caused by an increase in the size of individual cells within the organ or tissue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2580" y="2500292"/>
            <a:ext cx="2280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Homozygous normal muscle,</a:t>
            </a:r>
          </a:p>
          <a:p>
            <a:r>
              <a:rPr lang="en-US" sz="1400" dirty="0"/>
              <a:t>DD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67228" y="2500292"/>
            <a:ext cx="2340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Heterozygous normal muscle,</a:t>
            </a:r>
          </a:p>
          <a:p>
            <a:r>
              <a:rPr lang="en-US" sz="1400" dirty="0" err="1"/>
              <a:t>Dd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686733" y="2500292"/>
            <a:ext cx="2281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Homozygous double-muscle,</a:t>
            </a:r>
          </a:p>
          <a:p>
            <a:r>
              <a:rPr lang="en-US" sz="1400" dirty="0" err="1"/>
              <a:t>dd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50016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47" y="1594486"/>
            <a:ext cx="7454840" cy="3751283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93207" y="299284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746" y="2773067"/>
            <a:ext cx="1504044" cy="1128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61" y="4091182"/>
            <a:ext cx="1388745" cy="1041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170" y="2803820"/>
            <a:ext cx="1422036" cy="10665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248" y="4129321"/>
            <a:ext cx="1287040" cy="965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Punnett Square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44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41221" y="1389443"/>
            <a:ext cx="7088279" cy="4554157"/>
            <a:chOff x="1641221" y="1389443"/>
            <a:chExt cx="7088279" cy="4554157"/>
          </a:xfrm>
        </p:grpSpPr>
        <p:sp>
          <p:nvSpPr>
            <p:cNvPr id="5" name="Rectangle 4"/>
            <p:cNvSpPr/>
            <p:nvPr/>
          </p:nvSpPr>
          <p:spPr>
            <a:xfrm>
              <a:off x="4212270" y="1415636"/>
              <a:ext cx="484920" cy="484920"/>
            </a:xfrm>
            <a:prstGeom prst="rect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245464" y="1415636"/>
              <a:ext cx="467910" cy="467910"/>
            </a:xfrm>
            <a:prstGeom prst="ellipse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716425" y="2580017"/>
              <a:ext cx="467910" cy="467910"/>
            </a:xfrm>
            <a:prstGeom prst="ellipse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828938" y="2588522"/>
              <a:ext cx="467910" cy="467910"/>
            </a:xfrm>
            <a:prstGeom prst="ellipse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733744" y="2504257"/>
              <a:ext cx="467910" cy="467910"/>
            </a:xfrm>
            <a:prstGeom prst="ellipse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722216" y="3513755"/>
              <a:ext cx="467910" cy="467910"/>
            </a:xfrm>
            <a:prstGeom prst="ellipse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971800" y="1446725"/>
              <a:ext cx="467910" cy="467910"/>
            </a:xfrm>
            <a:prstGeom prst="ellipse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110473" y="3520410"/>
              <a:ext cx="467910" cy="467910"/>
            </a:xfrm>
            <a:prstGeom prst="ellipse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612394" y="4580611"/>
              <a:ext cx="484920" cy="484920"/>
            </a:xfrm>
            <a:prstGeom prst="rect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713374" y="3513755"/>
              <a:ext cx="484920" cy="48492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75260" y="1457001"/>
              <a:ext cx="484920" cy="484920"/>
            </a:xfrm>
            <a:prstGeom prst="rect">
              <a:avLst/>
            </a:prstGeom>
            <a:noFill/>
            <a:ln w="36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231505" y="3513755"/>
              <a:ext cx="484920" cy="484920"/>
            </a:xfrm>
            <a:prstGeom prst="rect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589643" y="2580017"/>
              <a:ext cx="484920" cy="484920"/>
            </a:xfrm>
            <a:prstGeom prst="rect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35373" y="2495752"/>
              <a:ext cx="484920" cy="484920"/>
            </a:xfrm>
            <a:prstGeom prst="rect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cxnSp>
          <p:nvCxnSpPr>
            <p:cNvPr id="30" name="Straight Connector 29"/>
            <p:cNvCxnSpPr>
              <a:stCxn id="5" idx="3"/>
              <a:endCxn id="8" idx="2"/>
            </p:cNvCxnSpPr>
            <p:nvPr/>
          </p:nvCxnSpPr>
          <p:spPr>
            <a:xfrm flipV="1">
              <a:off x="4697190" y="1649591"/>
              <a:ext cx="548274" cy="8505"/>
            </a:xfrm>
            <a:prstGeom prst="line">
              <a:avLst/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37"/>
            <p:cNvCxnSpPr>
              <a:stCxn id="18" idx="0"/>
              <a:endCxn id="26" idx="0"/>
            </p:cNvCxnSpPr>
            <p:nvPr/>
          </p:nvCxnSpPr>
          <p:spPr>
            <a:xfrm rot="16200000" flipH="1">
              <a:off x="4862021" y="1609935"/>
              <a:ext cx="75760" cy="1864404"/>
            </a:xfrm>
            <a:prstGeom prst="bentConnector3">
              <a:avLst>
                <a:gd name="adj1" fmla="val -301742"/>
              </a:avLst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6" idx="3"/>
              <a:endCxn id="17" idx="2"/>
            </p:cNvCxnSpPr>
            <p:nvPr/>
          </p:nvCxnSpPr>
          <p:spPr>
            <a:xfrm>
              <a:off x="6074563" y="2822477"/>
              <a:ext cx="754375" cy="0"/>
            </a:xfrm>
            <a:prstGeom prst="line">
              <a:avLst/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7" idx="3"/>
              <a:endCxn id="18" idx="2"/>
            </p:cNvCxnSpPr>
            <p:nvPr/>
          </p:nvCxnSpPr>
          <p:spPr>
            <a:xfrm>
              <a:off x="2820293" y="2738212"/>
              <a:ext cx="913451" cy="0"/>
            </a:xfrm>
            <a:prstGeom prst="line">
              <a:avLst/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Elbow Connector 55"/>
            <p:cNvCxnSpPr/>
            <p:nvPr/>
          </p:nvCxnSpPr>
          <p:spPr>
            <a:xfrm rot="5400000" flipV="1">
              <a:off x="6443245" y="3017839"/>
              <a:ext cx="17010" cy="1008842"/>
            </a:xfrm>
            <a:prstGeom prst="bentConnector3">
              <a:avLst>
                <a:gd name="adj1" fmla="val -1166107"/>
              </a:avLst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endCxn id="21" idx="0"/>
            </p:cNvCxnSpPr>
            <p:nvPr/>
          </p:nvCxnSpPr>
          <p:spPr>
            <a:xfrm>
              <a:off x="3343322" y="2754132"/>
              <a:ext cx="1106" cy="766278"/>
            </a:xfrm>
            <a:prstGeom prst="line">
              <a:avLst/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578953" y="3756294"/>
              <a:ext cx="653122" cy="1850"/>
            </a:xfrm>
            <a:prstGeom prst="line">
              <a:avLst/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24" idx="3"/>
            </p:cNvCxnSpPr>
            <p:nvPr/>
          </p:nvCxnSpPr>
          <p:spPr>
            <a:xfrm>
              <a:off x="2160180" y="1699461"/>
              <a:ext cx="808200" cy="0"/>
            </a:xfrm>
            <a:prstGeom prst="line">
              <a:avLst/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2186106" y="2102992"/>
              <a:ext cx="785520" cy="0"/>
            </a:xfrm>
            <a:prstGeom prst="line">
              <a:avLst/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endCxn id="22" idx="0"/>
            </p:cNvCxnSpPr>
            <p:nvPr/>
          </p:nvCxnSpPr>
          <p:spPr>
            <a:xfrm>
              <a:off x="3854854" y="3763982"/>
              <a:ext cx="0" cy="816629"/>
            </a:xfrm>
            <a:prstGeom prst="line">
              <a:avLst/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4939605" y="1658096"/>
              <a:ext cx="9432" cy="623615"/>
            </a:xfrm>
            <a:prstGeom prst="line">
              <a:avLst/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4950380" y="2269672"/>
              <a:ext cx="2212" cy="318851"/>
            </a:xfrm>
            <a:prstGeom prst="line">
              <a:avLst/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6472035" y="2822478"/>
              <a:ext cx="7836" cy="495203"/>
            </a:xfrm>
            <a:prstGeom prst="line">
              <a:avLst/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1641221" y="1461888"/>
              <a:ext cx="69822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Alex</a:t>
              </a:r>
            </a:p>
            <a:p>
              <a:r>
                <a:rPr lang="en-US" sz="1350" u="sng" dirty="0"/>
                <a:t>DD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950358" y="1519597"/>
              <a:ext cx="680072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Bella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210878" y="1519597"/>
              <a:ext cx="66309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Cody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245464" y="1511092"/>
              <a:ext cx="105855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Dora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355830" y="2615470"/>
              <a:ext cx="46357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Erik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749335" y="2627470"/>
              <a:ext cx="561782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Faith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761451" y="2653504"/>
              <a:ext cx="484014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Gail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553426" y="2665926"/>
              <a:ext cx="618774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Henry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877343" y="2670508"/>
              <a:ext cx="87814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Izzy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096825" y="3611201"/>
              <a:ext cx="552109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Jessy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270175" y="3609211"/>
              <a:ext cx="106952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Kirk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683120" y="3588340"/>
              <a:ext cx="78288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Lance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646016" y="3581400"/>
              <a:ext cx="669184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Missy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595648" y="4675070"/>
              <a:ext cx="611466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Nero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206790" y="4997260"/>
              <a:ext cx="289744" cy="27062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734987" y="5638711"/>
              <a:ext cx="279581" cy="261128"/>
            </a:xfrm>
            <a:prstGeom prst="ellipse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561425" y="5020270"/>
              <a:ext cx="21680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Has double muscles</a:t>
              </a:r>
            </a:p>
            <a:p>
              <a:endParaRPr lang="en-US" sz="1350" dirty="0"/>
            </a:p>
            <a:p>
              <a:endParaRPr lang="en-US" sz="1350" dirty="0"/>
            </a:p>
            <a:p>
              <a:r>
                <a:rPr lang="en-US" sz="1350" dirty="0"/>
                <a:t>Has normal muscles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225083" y="5649896"/>
              <a:ext cx="289744" cy="270621"/>
            </a:xfrm>
            <a:prstGeom prst="rect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740324" y="4998243"/>
              <a:ext cx="279581" cy="26112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49" name="Text Box 2"/>
            <p:cNvSpPr txBox="1">
              <a:spLocks noChangeArrowheads="1"/>
            </p:cNvSpPr>
            <p:nvPr/>
          </p:nvSpPr>
          <p:spPr bwMode="auto">
            <a:xfrm>
              <a:off x="5415896" y="4622224"/>
              <a:ext cx="832504" cy="2762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u="sng" dirty="0"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Female</a:t>
              </a:r>
              <a:endParaRPr lang="en-US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2"/>
            <p:cNvSpPr txBox="1">
              <a:spLocks noChangeArrowheads="1"/>
            </p:cNvSpPr>
            <p:nvPr/>
          </p:nvSpPr>
          <p:spPr bwMode="auto">
            <a:xfrm>
              <a:off x="6096000" y="4622224"/>
              <a:ext cx="621242" cy="27622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u="sng" dirty="0"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Male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820292" y="4419600"/>
              <a:ext cx="1941159" cy="0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819400" y="4403681"/>
              <a:ext cx="0" cy="202624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752535" y="4419600"/>
              <a:ext cx="0" cy="202624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2579040" y="4606305"/>
              <a:ext cx="484920" cy="484920"/>
            </a:xfrm>
            <a:prstGeom prst="rect">
              <a:avLst/>
            </a:prstGeom>
            <a:noFill/>
            <a:ln w="36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4523868" y="4610756"/>
              <a:ext cx="467910" cy="46791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6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526126" y="4718471"/>
              <a:ext cx="1069522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Omar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346374" y="4703028"/>
              <a:ext cx="1069522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Penelope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095303" y="1994477"/>
              <a:ext cx="457897" cy="38484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6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5726339" y="1649591"/>
              <a:ext cx="826861" cy="8505"/>
            </a:xfrm>
            <a:prstGeom prst="line">
              <a:avLst/>
            </a:prstGeom>
            <a:ln w="36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6571868" y="1389443"/>
              <a:ext cx="484920" cy="484920"/>
            </a:xfrm>
            <a:prstGeom prst="rect">
              <a:avLst/>
            </a:prstGeom>
            <a:noFill/>
            <a:ln w="36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727237" y="1497555"/>
              <a:ext cx="105855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?</a:t>
              </a: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6292822" y="1664363"/>
              <a:ext cx="0" cy="335164"/>
            </a:xfrm>
            <a:prstGeom prst="line">
              <a:avLst/>
            </a:prstGeom>
            <a:ln w="36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628650" y="457200"/>
            <a:ext cx="7886700" cy="772456"/>
          </a:xfrm>
        </p:spPr>
        <p:txBody>
          <a:bodyPr/>
          <a:lstStyle/>
          <a:p>
            <a:r>
              <a:rPr lang="en-US" dirty="0"/>
              <a:t>Walter’s Updated Pedigree</a:t>
            </a:r>
          </a:p>
        </p:txBody>
      </p:sp>
    </p:spTree>
    <p:extLst>
      <p:ext uri="{BB962C8B-B14F-4D97-AF65-F5344CB8AC3E}">
        <p14:creationId xmlns:p14="http://schemas.microsoft.com/office/powerpoint/2010/main" val="2794350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628650" y="457200"/>
            <a:ext cx="7886700" cy="772456"/>
          </a:xfrm>
        </p:spPr>
        <p:txBody>
          <a:bodyPr>
            <a:normAutofit/>
          </a:bodyPr>
          <a:lstStyle/>
          <a:p>
            <a:r>
              <a:rPr lang="en-US" dirty="0"/>
              <a:t>Genotypes of Walter’s Cattle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41221" y="1377987"/>
            <a:ext cx="7088279" cy="4565613"/>
            <a:chOff x="1641221" y="1377987"/>
            <a:chExt cx="7088279" cy="4565613"/>
          </a:xfrm>
        </p:grpSpPr>
        <p:sp>
          <p:nvSpPr>
            <p:cNvPr id="5" name="Rectangle 4"/>
            <p:cNvSpPr/>
            <p:nvPr/>
          </p:nvSpPr>
          <p:spPr>
            <a:xfrm>
              <a:off x="4212270" y="1415636"/>
              <a:ext cx="484920" cy="484920"/>
            </a:xfrm>
            <a:prstGeom prst="rect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245464" y="1415636"/>
              <a:ext cx="467910" cy="467910"/>
            </a:xfrm>
            <a:prstGeom prst="ellipse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716425" y="2580017"/>
              <a:ext cx="467910" cy="467910"/>
            </a:xfrm>
            <a:prstGeom prst="ellipse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828938" y="2588522"/>
              <a:ext cx="467910" cy="467910"/>
            </a:xfrm>
            <a:prstGeom prst="ellipse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733744" y="2504257"/>
              <a:ext cx="467910" cy="467910"/>
            </a:xfrm>
            <a:prstGeom prst="ellipse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722216" y="3513755"/>
              <a:ext cx="467910" cy="467910"/>
            </a:xfrm>
            <a:prstGeom prst="ellipse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971800" y="1446725"/>
              <a:ext cx="467910" cy="467910"/>
            </a:xfrm>
            <a:prstGeom prst="ellipse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110473" y="3520410"/>
              <a:ext cx="467910" cy="467910"/>
            </a:xfrm>
            <a:prstGeom prst="ellipse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612394" y="4580611"/>
              <a:ext cx="484920" cy="484920"/>
            </a:xfrm>
            <a:prstGeom prst="rect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713374" y="3513755"/>
              <a:ext cx="484920" cy="48492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75260" y="1457001"/>
              <a:ext cx="484920" cy="484920"/>
            </a:xfrm>
            <a:prstGeom prst="rect">
              <a:avLst/>
            </a:prstGeom>
            <a:noFill/>
            <a:ln w="36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231505" y="3513755"/>
              <a:ext cx="484920" cy="484920"/>
            </a:xfrm>
            <a:prstGeom prst="rect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589643" y="2580017"/>
              <a:ext cx="484920" cy="484920"/>
            </a:xfrm>
            <a:prstGeom prst="rect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35373" y="2495752"/>
              <a:ext cx="484920" cy="484920"/>
            </a:xfrm>
            <a:prstGeom prst="rect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cxnSp>
          <p:nvCxnSpPr>
            <p:cNvPr id="30" name="Straight Connector 29"/>
            <p:cNvCxnSpPr>
              <a:stCxn id="5" idx="3"/>
              <a:endCxn id="8" idx="2"/>
            </p:cNvCxnSpPr>
            <p:nvPr/>
          </p:nvCxnSpPr>
          <p:spPr>
            <a:xfrm flipV="1">
              <a:off x="4697190" y="1649591"/>
              <a:ext cx="548274" cy="8505"/>
            </a:xfrm>
            <a:prstGeom prst="line">
              <a:avLst/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37"/>
            <p:cNvCxnSpPr>
              <a:stCxn id="18" idx="0"/>
              <a:endCxn id="26" idx="0"/>
            </p:cNvCxnSpPr>
            <p:nvPr/>
          </p:nvCxnSpPr>
          <p:spPr>
            <a:xfrm rot="16200000" flipH="1">
              <a:off x="4862021" y="1609935"/>
              <a:ext cx="75760" cy="1864404"/>
            </a:xfrm>
            <a:prstGeom prst="bentConnector3">
              <a:avLst>
                <a:gd name="adj1" fmla="val -301742"/>
              </a:avLst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6" idx="3"/>
              <a:endCxn id="17" idx="2"/>
            </p:cNvCxnSpPr>
            <p:nvPr/>
          </p:nvCxnSpPr>
          <p:spPr>
            <a:xfrm>
              <a:off x="6074563" y="2822477"/>
              <a:ext cx="754375" cy="0"/>
            </a:xfrm>
            <a:prstGeom prst="line">
              <a:avLst/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7" idx="3"/>
              <a:endCxn id="18" idx="2"/>
            </p:cNvCxnSpPr>
            <p:nvPr/>
          </p:nvCxnSpPr>
          <p:spPr>
            <a:xfrm>
              <a:off x="2820293" y="2738212"/>
              <a:ext cx="913451" cy="0"/>
            </a:xfrm>
            <a:prstGeom prst="line">
              <a:avLst/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Elbow Connector 55"/>
            <p:cNvCxnSpPr/>
            <p:nvPr/>
          </p:nvCxnSpPr>
          <p:spPr>
            <a:xfrm rot="5400000" flipV="1">
              <a:off x="6443245" y="3017839"/>
              <a:ext cx="17010" cy="1008842"/>
            </a:xfrm>
            <a:prstGeom prst="bentConnector3">
              <a:avLst>
                <a:gd name="adj1" fmla="val -1166107"/>
              </a:avLst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endCxn id="21" idx="0"/>
            </p:cNvCxnSpPr>
            <p:nvPr/>
          </p:nvCxnSpPr>
          <p:spPr>
            <a:xfrm>
              <a:off x="3343322" y="2754132"/>
              <a:ext cx="1106" cy="766278"/>
            </a:xfrm>
            <a:prstGeom prst="line">
              <a:avLst/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578953" y="3756294"/>
              <a:ext cx="653122" cy="1850"/>
            </a:xfrm>
            <a:prstGeom prst="line">
              <a:avLst/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24" idx="3"/>
            </p:cNvCxnSpPr>
            <p:nvPr/>
          </p:nvCxnSpPr>
          <p:spPr>
            <a:xfrm>
              <a:off x="2160180" y="1699461"/>
              <a:ext cx="808200" cy="0"/>
            </a:xfrm>
            <a:prstGeom prst="line">
              <a:avLst/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2186106" y="2102992"/>
              <a:ext cx="785520" cy="0"/>
            </a:xfrm>
            <a:prstGeom prst="line">
              <a:avLst/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endCxn id="22" idx="0"/>
            </p:cNvCxnSpPr>
            <p:nvPr/>
          </p:nvCxnSpPr>
          <p:spPr>
            <a:xfrm>
              <a:off x="3854854" y="3763982"/>
              <a:ext cx="0" cy="816629"/>
            </a:xfrm>
            <a:prstGeom prst="line">
              <a:avLst/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4939605" y="1658096"/>
              <a:ext cx="9432" cy="623615"/>
            </a:xfrm>
            <a:prstGeom prst="line">
              <a:avLst/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4950380" y="2269672"/>
              <a:ext cx="2212" cy="318851"/>
            </a:xfrm>
            <a:prstGeom prst="line">
              <a:avLst/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6472035" y="2822478"/>
              <a:ext cx="7836" cy="495203"/>
            </a:xfrm>
            <a:prstGeom prst="line">
              <a:avLst/>
            </a:prstGeom>
            <a:ln w="36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1641221" y="1461888"/>
              <a:ext cx="69822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Alex</a:t>
              </a:r>
            </a:p>
            <a:p>
              <a:r>
                <a:rPr lang="en-US" sz="1350" dirty="0">
                  <a:solidFill>
                    <a:srgbClr val="FF0000"/>
                  </a:solidFill>
                </a:rPr>
                <a:t>DD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854791" y="1476102"/>
              <a:ext cx="68007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Bella</a:t>
              </a:r>
            </a:p>
            <a:p>
              <a:pPr algn="ctr"/>
              <a:r>
                <a:rPr lang="en-US" sz="1350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151230" y="1457211"/>
              <a:ext cx="66309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Cody</a:t>
              </a:r>
            </a:p>
            <a:p>
              <a:pPr algn="ctr"/>
              <a:r>
                <a:rPr lang="en-US" sz="1350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254449" y="1414801"/>
              <a:ext cx="53929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Dora</a:t>
              </a:r>
            </a:p>
            <a:p>
              <a:pPr algn="ctr"/>
              <a:r>
                <a:rPr lang="en-US" sz="1350" dirty="0" err="1">
                  <a:solidFill>
                    <a:srgbClr val="7030A0"/>
                  </a:solidFill>
                </a:rPr>
                <a:t>Dd</a:t>
              </a:r>
              <a:endParaRPr lang="en-US" sz="1350" dirty="0">
                <a:solidFill>
                  <a:srgbClr val="7030A0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354553" y="2509177"/>
              <a:ext cx="46357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Erik</a:t>
              </a:r>
            </a:p>
            <a:p>
              <a:pPr algn="ctr"/>
              <a:r>
                <a:rPr lang="en-US" sz="1350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694991" y="2525146"/>
              <a:ext cx="56178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Faith</a:t>
              </a:r>
            </a:p>
            <a:p>
              <a:pPr algn="ctr"/>
              <a:r>
                <a:rPr lang="en-US" sz="1350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720345" y="2581662"/>
              <a:ext cx="48401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Gail</a:t>
              </a:r>
            </a:p>
            <a:p>
              <a:pPr algn="ctr"/>
              <a:r>
                <a:rPr lang="en-US" sz="1350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522716" y="2560057"/>
              <a:ext cx="61877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Henry</a:t>
              </a:r>
            </a:p>
            <a:p>
              <a:pPr algn="ctr"/>
              <a:r>
                <a:rPr lang="en-US" sz="1350" dirty="0" err="1">
                  <a:solidFill>
                    <a:srgbClr val="7030A0"/>
                  </a:solidFill>
                </a:rPr>
                <a:t>Dd</a:t>
              </a:r>
              <a:endParaRPr lang="en-US" sz="1350" dirty="0">
                <a:solidFill>
                  <a:srgbClr val="7030A0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815873" y="2580017"/>
              <a:ext cx="54411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Izzy</a:t>
              </a:r>
            </a:p>
            <a:p>
              <a:pPr algn="ctr"/>
              <a:r>
                <a:rPr lang="en-US" sz="1350" dirty="0" err="1">
                  <a:solidFill>
                    <a:srgbClr val="7030A0"/>
                  </a:solidFill>
                </a:rPr>
                <a:t>Dd</a:t>
              </a:r>
              <a:endParaRPr lang="en-US" sz="1350" dirty="0">
                <a:solidFill>
                  <a:srgbClr val="7030A0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076781" y="3513755"/>
              <a:ext cx="55210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Jessy</a:t>
              </a:r>
            </a:p>
            <a:p>
              <a:pPr algn="ctr"/>
              <a:r>
                <a:rPr lang="en-US" sz="1350" dirty="0" err="1">
                  <a:solidFill>
                    <a:srgbClr val="7030A0"/>
                  </a:solidFill>
                </a:rPr>
                <a:t>Dd</a:t>
              </a:r>
              <a:endParaRPr lang="en-US" sz="1350" dirty="0">
                <a:solidFill>
                  <a:srgbClr val="7030A0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191886" y="3515399"/>
              <a:ext cx="60430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Kirk</a:t>
              </a:r>
            </a:p>
            <a:p>
              <a:pPr algn="ctr"/>
              <a:r>
                <a:rPr lang="en-US" sz="1350" dirty="0" err="1">
                  <a:solidFill>
                    <a:srgbClr val="7030A0"/>
                  </a:solidFill>
                </a:rPr>
                <a:t>Dd</a:t>
              </a:r>
              <a:endParaRPr lang="en-US" sz="1350" dirty="0">
                <a:solidFill>
                  <a:srgbClr val="7030A0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564391" y="3520410"/>
              <a:ext cx="78288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Lance</a:t>
              </a:r>
            </a:p>
            <a:p>
              <a:pPr algn="ctr"/>
              <a:r>
                <a:rPr lang="en-US" sz="1350" dirty="0" err="1">
                  <a:solidFill>
                    <a:srgbClr val="0070C0"/>
                  </a:solidFill>
                </a:rPr>
                <a:t>dd</a:t>
              </a:r>
              <a:endParaRPr lang="en-US" sz="1350" dirty="0">
                <a:solidFill>
                  <a:srgbClr val="0070C0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670137" y="3540198"/>
              <a:ext cx="66918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Missy</a:t>
              </a:r>
            </a:p>
            <a:p>
              <a:pPr algn="ctr"/>
              <a:r>
                <a:rPr lang="en-US" sz="1350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574224" y="4601214"/>
              <a:ext cx="61146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Nero</a:t>
              </a:r>
            </a:p>
            <a:p>
              <a:pPr algn="ctr"/>
              <a:r>
                <a:rPr lang="en-US" sz="1350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206790" y="4997260"/>
              <a:ext cx="289744" cy="27062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734987" y="5638711"/>
              <a:ext cx="279581" cy="261128"/>
            </a:xfrm>
            <a:prstGeom prst="ellipse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561425" y="5020270"/>
              <a:ext cx="21680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Has double muscles</a:t>
              </a:r>
            </a:p>
            <a:p>
              <a:endParaRPr lang="en-US" sz="1350" dirty="0"/>
            </a:p>
            <a:p>
              <a:endParaRPr lang="en-US" sz="1350" dirty="0"/>
            </a:p>
            <a:p>
              <a:r>
                <a:rPr lang="en-US" sz="1350" dirty="0"/>
                <a:t>Has normal muscles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225083" y="5649896"/>
              <a:ext cx="289744" cy="270621"/>
            </a:xfrm>
            <a:prstGeom prst="rect">
              <a:avLst/>
            </a:prstGeom>
            <a:noFill/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740324" y="4998243"/>
              <a:ext cx="279581" cy="26112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49" name="Text Box 2"/>
            <p:cNvSpPr txBox="1">
              <a:spLocks noChangeArrowheads="1"/>
            </p:cNvSpPr>
            <p:nvPr/>
          </p:nvSpPr>
          <p:spPr bwMode="auto">
            <a:xfrm>
              <a:off x="5415896" y="4622224"/>
              <a:ext cx="832504" cy="2762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u="sng" dirty="0"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Female</a:t>
              </a:r>
              <a:endParaRPr lang="en-US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2"/>
            <p:cNvSpPr txBox="1">
              <a:spLocks noChangeArrowheads="1"/>
            </p:cNvSpPr>
            <p:nvPr/>
          </p:nvSpPr>
          <p:spPr bwMode="auto">
            <a:xfrm>
              <a:off x="6096000" y="4622224"/>
              <a:ext cx="621242" cy="27622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u="sng" dirty="0"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Male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820292" y="4419600"/>
              <a:ext cx="1941159" cy="0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819400" y="4403681"/>
              <a:ext cx="0" cy="202624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752535" y="4419600"/>
              <a:ext cx="0" cy="202624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2579040" y="4606305"/>
              <a:ext cx="484920" cy="484920"/>
            </a:xfrm>
            <a:prstGeom prst="rect">
              <a:avLst/>
            </a:prstGeom>
            <a:noFill/>
            <a:ln w="36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4523868" y="4610756"/>
              <a:ext cx="467910" cy="46791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6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525477" y="4601876"/>
              <a:ext cx="58499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Omar</a:t>
              </a:r>
            </a:p>
            <a:p>
              <a:pPr algn="ctr"/>
              <a:r>
                <a:rPr lang="en-US" sz="1350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237327" y="4646831"/>
              <a:ext cx="106952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Penelope</a:t>
              </a:r>
            </a:p>
            <a:p>
              <a:pPr algn="ctr"/>
              <a:r>
                <a:rPr lang="en-US" sz="1350" dirty="0" err="1">
                  <a:solidFill>
                    <a:srgbClr val="0070C0"/>
                  </a:solidFill>
                </a:rPr>
                <a:t>dd</a:t>
              </a:r>
              <a:endParaRPr lang="en-US" sz="1350" dirty="0">
                <a:solidFill>
                  <a:srgbClr val="0070C0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095303" y="1994477"/>
              <a:ext cx="457897" cy="38484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6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5726339" y="1649591"/>
              <a:ext cx="826861" cy="8505"/>
            </a:xfrm>
            <a:prstGeom prst="line">
              <a:avLst/>
            </a:prstGeom>
            <a:ln w="36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6571868" y="1389443"/>
              <a:ext cx="484920" cy="484920"/>
            </a:xfrm>
            <a:prstGeom prst="rect">
              <a:avLst/>
            </a:prstGeom>
            <a:noFill/>
            <a:ln w="36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696936" y="1377987"/>
              <a:ext cx="25923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?</a:t>
              </a:r>
            </a:p>
            <a:p>
              <a:r>
                <a:rPr lang="en-US" sz="1350" dirty="0">
                  <a:solidFill>
                    <a:srgbClr val="0070C0"/>
                  </a:solidFill>
                </a:rPr>
                <a:t>d</a:t>
              </a: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6292822" y="1664363"/>
              <a:ext cx="0" cy="335164"/>
            </a:xfrm>
            <a:prstGeom prst="line">
              <a:avLst/>
            </a:prstGeom>
            <a:ln w="36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6172200" y="1930569"/>
              <a:ext cx="36523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?</a:t>
              </a:r>
            </a:p>
            <a:p>
              <a:pPr algn="ctr"/>
              <a:r>
                <a:rPr lang="en-US" sz="1350" dirty="0" err="1">
                  <a:solidFill>
                    <a:srgbClr val="0070C0"/>
                  </a:solidFill>
                </a:rPr>
                <a:t>dd</a:t>
              </a:r>
              <a:endParaRPr lang="en-US" sz="135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7888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13809</TotalTime>
  <Words>534</Words>
  <Application>Microsoft Office PowerPoint</Application>
  <PresentationFormat>On-screen Show (4:3)</PresentationFormat>
  <Paragraphs>110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Double the Muscle:  Probabilities and Pedigrees</vt:lpstr>
      <vt:lpstr>Compare meat cuts from three cattle</vt:lpstr>
      <vt:lpstr>Key Vocabulary Review</vt:lpstr>
      <vt:lpstr>Key Vocabulary Review</vt:lpstr>
      <vt:lpstr>Genetic differences are responsible for this trait.</vt:lpstr>
      <vt:lpstr>Sample Punnett Square</vt:lpstr>
      <vt:lpstr>Walter’s Updated Pedigree</vt:lpstr>
      <vt:lpstr>Genotypes of Walter’s Cattle</vt:lpstr>
    </vt:vector>
  </TitlesOfParts>
  <Company>BSE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Agricultural Engineering</dc:title>
  <dc:creator>Joe Luck</dc:creator>
  <cp:lastModifiedBy>Erin M. Ingram</cp:lastModifiedBy>
  <cp:revision>174</cp:revision>
  <cp:lastPrinted>2013-10-14T14:56:14Z</cp:lastPrinted>
  <dcterms:created xsi:type="dcterms:W3CDTF">2012-08-23T21:49:41Z</dcterms:created>
  <dcterms:modified xsi:type="dcterms:W3CDTF">2017-05-04T17:51:00Z</dcterms:modified>
</cp:coreProperties>
</file>