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handoutMasterIdLst>
    <p:handoutMasterId r:id="rId21"/>
  </p:handoutMasterIdLst>
  <p:sldIdLst>
    <p:sldId id="341" r:id="rId2"/>
    <p:sldId id="342" r:id="rId3"/>
    <p:sldId id="346" r:id="rId4"/>
    <p:sldId id="345" r:id="rId5"/>
    <p:sldId id="344" r:id="rId6"/>
    <p:sldId id="351" r:id="rId7"/>
    <p:sldId id="349" r:id="rId8"/>
    <p:sldId id="352" r:id="rId9"/>
    <p:sldId id="353" r:id="rId10"/>
    <p:sldId id="359" r:id="rId11"/>
    <p:sldId id="360" r:id="rId12"/>
    <p:sldId id="354" r:id="rId13"/>
    <p:sldId id="355" r:id="rId14"/>
    <p:sldId id="356" r:id="rId15"/>
    <p:sldId id="350" r:id="rId16"/>
    <p:sldId id="348" r:id="rId17"/>
    <p:sldId id="358" r:id="rId18"/>
    <p:sldId id="347" r:id="rId1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200"/>
    <a:srgbClr val="DD0000"/>
    <a:srgbClr val="9E0D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1751" autoAdjust="0"/>
  </p:normalViewPr>
  <p:slideViewPr>
    <p:cSldViewPr>
      <p:cViewPr varScale="1">
        <p:scale>
          <a:sx n="64" d="100"/>
          <a:sy n="64" d="100"/>
        </p:scale>
        <p:origin x="17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07F6A8DD-28AD-4240-9D0E-B255B6D69268}" type="datetimeFigureOut">
              <a:rPr lang="en-US" smtClean="0"/>
              <a:t>5/4/2017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9132BEB-F840-4647-A86B-8164791D1702}" type="slidenum">
              <a:rPr lang="en-US" smtClean="0"/>
              <a:t>‹#›</a:t>
            </a:fld>
            <a:endParaRPr lang="en-US"/>
          </a:p>
        </p:txBody>
      </p:sp>
    </p:spTree>
    <p:extLst>
      <p:ext uri="{BB962C8B-B14F-4D97-AF65-F5344CB8AC3E}">
        <p14:creationId xmlns:p14="http://schemas.microsoft.com/office/powerpoint/2010/main" val="920899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E63F286-2452-4402-B6EC-78384F9AA375}" type="datetimeFigureOut">
              <a:rPr lang="en-US" smtClean="0"/>
              <a:t>5/4/2017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CEA918C-9457-474F-8392-648E597DAA3E}" type="slidenum">
              <a:rPr lang="en-US" smtClean="0"/>
              <a:t>‹#›</a:t>
            </a:fld>
            <a:endParaRPr lang="en-US"/>
          </a:p>
        </p:txBody>
      </p:sp>
    </p:spTree>
    <p:extLst>
      <p:ext uri="{BB962C8B-B14F-4D97-AF65-F5344CB8AC3E}">
        <p14:creationId xmlns:p14="http://schemas.microsoft.com/office/powerpoint/2010/main" val="164171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students what their favorite apple is.  You can even have them bring their favorite apple to class.  Students can discuss why they like a particular apple.  Share these facts with students.  It will give them a picture of how large apple production is throughout the world. </a:t>
            </a:r>
          </a:p>
          <a:p>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2</a:t>
            </a:fld>
            <a:endParaRPr lang="en-US"/>
          </a:p>
        </p:txBody>
      </p:sp>
    </p:spTree>
    <p:extLst>
      <p:ext uri="{BB962C8B-B14F-4D97-AF65-F5344CB8AC3E}">
        <p14:creationId xmlns:p14="http://schemas.microsoft.com/office/powerpoint/2010/main" val="3269815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making observations in Part 1, you described traits for each apple such as color, juiciness, or sweetness. The genes in the apple determine these traits.   Below are examples of genotypes that the Gala and </a:t>
            </a:r>
            <a:r>
              <a:rPr lang="en-US" sz="1200" kern="1200" dirty="0" err="1">
                <a:solidFill>
                  <a:schemeClr val="tx1"/>
                </a:solidFill>
                <a:effectLst/>
                <a:latin typeface="+mn-lt"/>
                <a:ea typeface="+mn-ea"/>
                <a:cs typeface="+mn-cs"/>
              </a:rPr>
              <a:t>Braeburn</a:t>
            </a:r>
            <a:r>
              <a:rPr lang="en-US" sz="1200" kern="1200" dirty="0">
                <a:solidFill>
                  <a:schemeClr val="tx1"/>
                </a:solidFill>
                <a:effectLst/>
                <a:latin typeface="+mn-lt"/>
                <a:ea typeface="+mn-ea"/>
                <a:cs typeface="+mn-cs"/>
              </a:rPr>
              <a:t> apples may possess.  You will use this information to complete Punnett Squares on the following page.  </a:t>
            </a:r>
          </a:p>
          <a:p>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11</a:t>
            </a:fld>
            <a:endParaRPr lang="en-US"/>
          </a:p>
        </p:txBody>
      </p:sp>
    </p:spTree>
    <p:extLst>
      <p:ext uri="{BB962C8B-B14F-4D97-AF65-F5344CB8AC3E}">
        <p14:creationId xmlns:p14="http://schemas.microsoft.com/office/powerpoint/2010/main" val="2157221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will complete Punnett Squares for each of the traits on the worksheet.  Students will also determine probabilities of possible genotypes.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12</a:t>
            </a:fld>
            <a:endParaRPr lang="en-US"/>
          </a:p>
        </p:txBody>
      </p:sp>
    </p:spTree>
    <p:extLst>
      <p:ext uri="{BB962C8B-B14F-4D97-AF65-F5344CB8AC3E}">
        <p14:creationId xmlns:p14="http://schemas.microsoft.com/office/powerpoint/2010/main" val="133609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then</a:t>
            </a:r>
            <a:r>
              <a:rPr lang="en-US" baseline="0" dirty="0"/>
              <a:t> observe the Jazz apple.  Students will record findings on worksheet.</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13</a:t>
            </a:fld>
            <a:endParaRPr lang="en-US"/>
          </a:p>
        </p:txBody>
      </p:sp>
    </p:spTree>
    <p:extLst>
      <p:ext uri="{BB962C8B-B14F-4D97-AF65-F5344CB8AC3E}">
        <p14:creationId xmlns:p14="http://schemas.microsoft.com/office/powerpoint/2010/main" val="143518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Facilitate class</a:t>
            </a:r>
            <a:r>
              <a:rPr lang="en-US" baseline="0" dirty="0"/>
              <a:t> discussion.  Ask students how the Jazz apple compared to the Gala and </a:t>
            </a:r>
            <a:r>
              <a:rPr lang="en-US" baseline="0" dirty="0" err="1"/>
              <a:t>Braeburn</a:t>
            </a:r>
            <a:r>
              <a:rPr lang="en-US" baseline="0" dirty="0"/>
              <a:t> apple.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14</a:t>
            </a:fld>
            <a:endParaRPr lang="en-US"/>
          </a:p>
        </p:txBody>
      </p:sp>
    </p:spTree>
    <p:extLst>
      <p:ext uri="{BB962C8B-B14F-4D97-AF65-F5344CB8AC3E}">
        <p14:creationId xmlns:p14="http://schemas.microsoft.com/office/powerpoint/2010/main" val="157668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a:t>
            </a:r>
            <a:r>
              <a:rPr lang="en-US" baseline="0" dirty="0"/>
              <a:t> that the Jazz apple is a cross between the Gala and </a:t>
            </a:r>
            <a:r>
              <a:rPr lang="en-US" baseline="0" dirty="0" err="1"/>
              <a:t>Braeburn</a:t>
            </a:r>
            <a:r>
              <a:rPr lang="en-US" baseline="0" dirty="0"/>
              <a:t> apple.  Here are some facts about the Jazz apple.  Producing a variety of apple is an intensive process.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15</a:t>
            </a:fld>
            <a:endParaRPr lang="en-US"/>
          </a:p>
        </p:txBody>
      </p:sp>
    </p:spTree>
    <p:extLst>
      <p:ext uri="{BB962C8B-B14F-4D97-AF65-F5344CB8AC3E}">
        <p14:creationId xmlns:p14="http://schemas.microsoft.com/office/powerpoint/2010/main" val="148609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Jazz apple is crossbred</a:t>
            </a:r>
            <a:r>
              <a:rPr lang="en-US" baseline="0" dirty="0"/>
              <a:t> between the Gala and </a:t>
            </a:r>
            <a:r>
              <a:rPr lang="en-US" baseline="0" dirty="0" err="1"/>
              <a:t>Braeburn</a:t>
            </a:r>
            <a:r>
              <a:rPr lang="en-US" baseline="0" dirty="0"/>
              <a:t>.  Here are some facts about crossbreeding apples.  The goal of crossbreeding is to produce better quality apples and select particular traits they hope to see in their offspring.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16</a:t>
            </a:fld>
            <a:endParaRPr lang="en-US"/>
          </a:p>
        </p:txBody>
      </p:sp>
    </p:spTree>
    <p:extLst>
      <p:ext uri="{BB962C8B-B14F-4D97-AF65-F5344CB8AC3E}">
        <p14:creationId xmlns:p14="http://schemas.microsoft.com/office/powerpoint/2010/main" val="47190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Honey</a:t>
            </a:r>
            <a:r>
              <a:rPr lang="en-US" baseline="0" dirty="0"/>
              <a:t>crisp apple is a competitor of the Jazz apple. It was also crossbred.  The picture of the apples shows the Honeycrisp next to one of its parents.  </a:t>
            </a:r>
            <a:r>
              <a:rPr lang="en-US" dirty="0"/>
              <a:t>http://www.honeycrisp.com/honeycrisp.html</a:t>
            </a:r>
          </a:p>
          <a:p>
            <a:r>
              <a:rPr lang="en-US" dirty="0"/>
              <a:t>http://www.vegetablegardener.com/item/9740/here-comes-honeycrisp-apple-season</a:t>
            </a:r>
          </a:p>
        </p:txBody>
      </p:sp>
      <p:sp>
        <p:nvSpPr>
          <p:cNvPr id="4" name="Slide Number Placeholder 3"/>
          <p:cNvSpPr>
            <a:spLocks noGrp="1"/>
          </p:cNvSpPr>
          <p:nvPr>
            <p:ph type="sldNum" sz="quarter" idx="10"/>
          </p:nvPr>
        </p:nvSpPr>
        <p:spPr/>
        <p:txBody>
          <a:bodyPr/>
          <a:lstStyle/>
          <a:p>
            <a:fld id="{5CEA918C-9457-474F-8392-648E597DAA3E}" type="slidenum">
              <a:rPr lang="en-US" smtClean="0"/>
              <a:t>17</a:t>
            </a:fld>
            <a:endParaRPr lang="en-US"/>
          </a:p>
        </p:txBody>
      </p:sp>
    </p:spTree>
    <p:extLst>
      <p:ext uri="{BB962C8B-B14F-4D97-AF65-F5344CB8AC3E}">
        <p14:creationId xmlns:p14="http://schemas.microsoft.com/office/powerpoint/2010/main" val="107686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genetics has also helped</a:t>
            </a:r>
            <a:r>
              <a:rPr lang="en-US" baseline="0" dirty="0"/>
              <a:t> researchers develop a non-browning apple.  If there are still cut apples in the classroom, ask students if they notice browning occurring on their apples.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18</a:t>
            </a:fld>
            <a:endParaRPr lang="en-US"/>
          </a:p>
        </p:txBody>
      </p:sp>
    </p:spTree>
    <p:extLst>
      <p:ext uri="{BB962C8B-B14F-4D97-AF65-F5344CB8AC3E}">
        <p14:creationId xmlns:p14="http://schemas.microsoft.com/office/powerpoint/2010/main" val="21021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some interesting apple facts.  Share these with students.  They will probably be amazed by some of them.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3</a:t>
            </a:fld>
            <a:endParaRPr lang="en-US"/>
          </a:p>
        </p:txBody>
      </p:sp>
    </p:spTree>
    <p:extLst>
      <p:ext uri="{BB962C8B-B14F-4D97-AF65-F5344CB8AC3E}">
        <p14:creationId xmlns:p14="http://schemas.microsoft.com/office/powerpoint/2010/main" val="184424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Apples are a good,</a:t>
            </a:r>
            <a:r>
              <a:rPr lang="en-US" baseline="0" dirty="0"/>
              <a:t> healthy snack.  That is how the “an apple a day, keeps the doctor away” quote began.  The arrows point out the benefits of eating apples.</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4</a:t>
            </a:fld>
            <a:endParaRPr lang="en-US"/>
          </a:p>
        </p:txBody>
      </p:sp>
    </p:spTree>
    <p:extLst>
      <p:ext uri="{BB962C8B-B14F-4D97-AF65-F5344CB8AC3E}">
        <p14:creationId xmlns:p14="http://schemas.microsoft.com/office/powerpoint/2010/main" val="4003516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a variety of common apples.  Apples are used for a variety of purposes such as baking or eating.  This shows the spectrum of how sweet or tart apples are.  You can ask students if they have ate those apples and if they liked them or not.  </a:t>
            </a:r>
          </a:p>
          <a:p>
            <a:endParaRPr lang="en-US" dirty="0"/>
          </a:p>
          <a:p>
            <a:r>
              <a:rPr lang="en-US" dirty="0"/>
              <a:t>http://holykaw.alltop.com/the-spectrum-of-apple-flavors-infographic</a:t>
            </a:r>
          </a:p>
          <a:p>
            <a:r>
              <a:rPr lang="en-US" dirty="0"/>
              <a:t>http://www.heinens.com/departments/produce/seasonal-best-apples/apple-varieties/</a:t>
            </a:r>
          </a:p>
        </p:txBody>
      </p:sp>
      <p:sp>
        <p:nvSpPr>
          <p:cNvPr id="4" name="Slide Number Placeholder 3"/>
          <p:cNvSpPr>
            <a:spLocks noGrp="1"/>
          </p:cNvSpPr>
          <p:nvPr>
            <p:ph type="sldNum" sz="quarter" idx="10"/>
          </p:nvPr>
        </p:nvSpPr>
        <p:spPr/>
        <p:txBody>
          <a:bodyPr/>
          <a:lstStyle/>
          <a:p>
            <a:fld id="{5CEA918C-9457-474F-8392-648E597DAA3E}" type="slidenum">
              <a:rPr lang="en-US" smtClean="0"/>
              <a:t>5</a:t>
            </a:fld>
            <a:endParaRPr lang="en-US"/>
          </a:p>
        </p:txBody>
      </p:sp>
    </p:spTree>
    <p:extLst>
      <p:ext uri="{BB962C8B-B14F-4D97-AF65-F5344CB8AC3E}">
        <p14:creationId xmlns:p14="http://schemas.microsoft.com/office/powerpoint/2010/main" val="382073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may believe that apple trees grow from seeds.  However, a practice known as grafting is used.  This is where a section of a stem with leaf buds is inserted into the stock of a tree.  This allows the tree to skip the juvenile phase which may have lasted 5-9 years.  </a:t>
            </a:r>
            <a:r>
              <a:rPr lang="en-US" dirty="0"/>
              <a:t>http://www.writerguy.com/deb/compost/2011Winter/WinterNws10-2011.html</a:t>
            </a:r>
          </a:p>
          <a:p>
            <a:r>
              <a:rPr lang="en-US" dirty="0"/>
              <a:t>http://www.homengardeningtips.com/grafted-fruit-trees</a:t>
            </a:r>
          </a:p>
        </p:txBody>
      </p:sp>
      <p:sp>
        <p:nvSpPr>
          <p:cNvPr id="4" name="Slide Number Placeholder 3"/>
          <p:cNvSpPr>
            <a:spLocks noGrp="1"/>
          </p:cNvSpPr>
          <p:nvPr>
            <p:ph type="sldNum" sz="quarter" idx="10"/>
          </p:nvPr>
        </p:nvSpPr>
        <p:spPr/>
        <p:txBody>
          <a:bodyPr/>
          <a:lstStyle/>
          <a:p>
            <a:fld id="{5CEA918C-9457-474F-8392-648E597DAA3E}" type="slidenum">
              <a:rPr lang="en-US" smtClean="0"/>
              <a:t>6</a:t>
            </a:fld>
            <a:endParaRPr lang="en-US"/>
          </a:p>
        </p:txBody>
      </p:sp>
    </p:spTree>
    <p:extLst>
      <p:ext uri="{BB962C8B-B14F-4D97-AF65-F5344CB8AC3E}">
        <p14:creationId xmlns:p14="http://schemas.microsoft.com/office/powerpoint/2010/main" val="288757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will use worksheets and make observations of these two apples.  Form students into groups and give them apples.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7</a:t>
            </a:fld>
            <a:endParaRPr lang="en-US"/>
          </a:p>
        </p:txBody>
      </p:sp>
    </p:spTree>
    <p:extLst>
      <p:ext uri="{BB962C8B-B14F-4D97-AF65-F5344CB8AC3E}">
        <p14:creationId xmlns:p14="http://schemas.microsoft.com/office/powerpoint/2010/main" val="394459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will record their apple observations on the worksheets.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8</a:t>
            </a:fld>
            <a:endParaRPr lang="en-US"/>
          </a:p>
        </p:txBody>
      </p:sp>
    </p:spTree>
    <p:extLst>
      <p:ext uri="{BB962C8B-B14F-4D97-AF65-F5344CB8AC3E}">
        <p14:creationId xmlns:p14="http://schemas.microsoft.com/office/powerpoint/2010/main" val="162581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Facilitate large group</a:t>
            </a:r>
            <a:r>
              <a:rPr lang="en-US" baseline="0" dirty="0"/>
              <a:t> discussion.  Ask students what similarities and differences they found between the Gala and </a:t>
            </a:r>
            <a:r>
              <a:rPr lang="en-US" baseline="0" dirty="0" err="1"/>
              <a:t>Braeburn</a:t>
            </a:r>
            <a:r>
              <a:rPr lang="en-US" baseline="0" dirty="0"/>
              <a:t> apple.  Ask students which apple they preferred.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9</a:t>
            </a:fld>
            <a:endParaRPr lang="en-US"/>
          </a:p>
        </p:txBody>
      </p:sp>
    </p:spTree>
    <p:extLst>
      <p:ext uri="{BB962C8B-B14F-4D97-AF65-F5344CB8AC3E}">
        <p14:creationId xmlns:p14="http://schemas.microsoft.com/office/powerpoint/2010/main" val="298053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basic genetics</a:t>
            </a:r>
            <a:r>
              <a:rPr lang="en-US" baseline="0" dirty="0"/>
              <a:t> vocabulary with students.  Use your judgement to see if you need to review these terms with your students.</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10</a:t>
            </a:fld>
            <a:endParaRPr lang="en-US"/>
          </a:p>
        </p:txBody>
      </p:sp>
    </p:spTree>
    <p:extLst>
      <p:ext uri="{BB962C8B-B14F-4D97-AF65-F5344CB8AC3E}">
        <p14:creationId xmlns:p14="http://schemas.microsoft.com/office/powerpoint/2010/main" val="380763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8870341-0E0B-436F-B88B-FD8919F756F0}"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321674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70341-0E0B-436F-B88B-FD8919F756F0}"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65937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70341-0E0B-436F-B88B-FD8919F756F0}"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72282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A7B981-451A-4099-8BDA-665EC569731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7F6F-17EA-41A7-86EF-F38DE7D45096}" type="slidenum">
              <a:rPr lang="en-US" smtClean="0"/>
              <a:t>‹#›</a:t>
            </a:fld>
            <a:endParaRPr lang="en-US"/>
          </a:p>
        </p:txBody>
      </p:sp>
    </p:spTree>
    <p:extLst>
      <p:ext uri="{BB962C8B-B14F-4D97-AF65-F5344CB8AC3E}">
        <p14:creationId xmlns:p14="http://schemas.microsoft.com/office/powerpoint/2010/main" val="380164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70341-0E0B-436F-B88B-FD8919F756F0}"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145969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870341-0E0B-436F-B88B-FD8919F756F0}"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331593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870341-0E0B-436F-B88B-FD8919F756F0}"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65691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870341-0E0B-436F-B88B-FD8919F756F0}"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21232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70341-0E0B-436F-B88B-FD8919F756F0}"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173608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8870341-0E0B-436F-B88B-FD8919F756F0}"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92410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8870341-0E0B-436F-B88B-FD8919F756F0}"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36325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870341-0E0B-436F-B88B-FD8919F756F0}" type="datetimeFigureOut">
              <a:rPr lang="en-US" smtClean="0"/>
              <a:t>5/4/2017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858BE0-16E5-4A39-963B-79D5FF644BAF}" type="slidenum">
              <a:rPr lang="en-US" smtClean="0"/>
              <a:t>‹#›</a:t>
            </a:fld>
            <a:endParaRPr lang="en-US"/>
          </a:p>
        </p:txBody>
      </p:sp>
      <p:sp>
        <p:nvSpPr>
          <p:cNvPr id="7" name="Rectangle 6"/>
          <p:cNvSpPr/>
          <p:nvPr userDrawn="1"/>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userDrawn="1"/>
        </p:nvPicPr>
        <p:blipFill>
          <a:blip r:embed="rId13"/>
          <a:stretch>
            <a:fillRect/>
          </a:stretch>
        </p:blipFill>
        <p:spPr>
          <a:xfrm>
            <a:off x="173744" y="5961728"/>
            <a:ext cx="1858645" cy="513715"/>
          </a:xfrm>
          <a:prstGeom prst="rect">
            <a:avLst/>
          </a:prstGeom>
        </p:spPr>
      </p:pic>
      <p:pic>
        <p:nvPicPr>
          <p:cNvPr id="12" name="Picture 11"/>
          <p:cNvPicPr/>
          <p:nvPr userDrawn="1"/>
        </p:nvPicPr>
        <p:blipFill>
          <a:blip r:embed="rId14" cstate="print">
            <a:extLst>
              <a:ext uri="{28A0092B-C50C-407E-A947-70E740481C1C}">
                <a14:useLocalDpi xmlns:a14="http://schemas.microsoft.com/office/drawing/2010/main" val="0"/>
              </a:ext>
            </a:extLst>
          </a:blip>
          <a:stretch>
            <a:fillRect/>
          </a:stretch>
        </p:blipFill>
        <p:spPr>
          <a:xfrm>
            <a:off x="6705600" y="5961728"/>
            <a:ext cx="2313305" cy="502920"/>
          </a:xfrm>
          <a:prstGeom prst="rect">
            <a:avLst/>
          </a:prstGeom>
        </p:spPr>
      </p:pic>
    </p:spTree>
    <p:extLst>
      <p:ext uri="{BB962C8B-B14F-4D97-AF65-F5344CB8AC3E}">
        <p14:creationId xmlns:p14="http://schemas.microsoft.com/office/powerpoint/2010/main" val="39099605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509345"/>
            <a:ext cx="6858000" cy="842963"/>
          </a:xfrm>
        </p:spPr>
        <p:txBody>
          <a:bodyPr>
            <a:normAutofit/>
          </a:bodyPr>
          <a:lstStyle/>
          <a:p>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Apple Genetics</a:t>
            </a:r>
          </a:p>
        </p:txBody>
      </p:sp>
      <p:pic>
        <p:nvPicPr>
          <p:cNvPr id="12" name="Picture 11"/>
          <p:cNvPicPr>
            <a:picLocks noChangeAspect="1"/>
          </p:cNvPicPr>
          <p:nvPr/>
        </p:nvPicPr>
        <p:blipFill>
          <a:blip r:embed="rId2"/>
          <a:stretch>
            <a:fillRect/>
          </a:stretch>
        </p:blipFill>
        <p:spPr>
          <a:xfrm>
            <a:off x="3276600" y="2698647"/>
            <a:ext cx="2057400" cy="2626468"/>
          </a:xfrm>
          <a:prstGeom prst="rect">
            <a:avLst/>
          </a:prstGeom>
        </p:spPr>
      </p:pic>
      <p:pic>
        <p:nvPicPr>
          <p:cNvPr id="13" name="Picture 12"/>
          <p:cNvPicPr>
            <a:picLocks noChangeAspect="1"/>
          </p:cNvPicPr>
          <p:nvPr/>
        </p:nvPicPr>
        <p:blipFill>
          <a:blip r:embed="rId3"/>
          <a:stretch>
            <a:fillRect/>
          </a:stretch>
        </p:blipFill>
        <p:spPr>
          <a:xfrm>
            <a:off x="5466847" y="2924864"/>
            <a:ext cx="1913150" cy="2174034"/>
          </a:xfrm>
          <a:prstGeom prst="rect">
            <a:avLst/>
          </a:prstGeom>
        </p:spPr>
      </p:pic>
      <p:pic>
        <p:nvPicPr>
          <p:cNvPr id="14" name="Picture 13"/>
          <p:cNvPicPr>
            <a:picLocks noChangeAspect="1"/>
          </p:cNvPicPr>
          <p:nvPr/>
        </p:nvPicPr>
        <p:blipFill>
          <a:blip r:embed="rId4"/>
          <a:stretch>
            <a:fillRect/>
          </a:stretch>
        </p:blipFill>
        <p:spPr>
          <a:xfrm>
            <a:off x="1276638" y="2936513"/>
            <a:ext cx="1895690" cy="2162385"/>
          </a:xfrm>
          <a:prstGeom prst="rect">
            <a:avLst/>
          </a:prstGeom>
        </p:spPr>
      </p:pic>
    </p:spTree>
    <p:extLst>
      <p:ext uri="{BB962C8B-B14F-4D97-AF65-F5344CB8AC3E}">
        <p14:creationId xmlns:p14="http://schemas.microsoft.com/office/powerpoint/2010/main" val="357931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Genetics Vocabulary Review</a:t>
            </a:r>
          </a:p>
        </p:txBody>
      </p:sp>
      <p:sp>
        <p:nvSpPr>
          <p:cNvPr id="3" name="Subtitle 2"/>
          <p:cNvSpPr>
            <a:spLocks noGrp="1"/>
          </p:cNvSpPr>
          <p:nvPr>
            <p:ph idx="1"/>
          </p:nvPr>
        </p:nvSpPr>
        <p:spPr>
          <a:xfrm>
            <a:off x="628650" y="1593367"/>
            <a:ext cx="7886700" cy="4351338"/>
          </a:xfrm>
        </p:spPr>
        <p:txBody>
          <a:bodyPr>
            <a:normAutofit lnSpcReduction="10000"/>
          </a:bodyPr>
          <a:lstStyle/>
          <a:p>
            <a:r>
              <a:rPr lang="en-US" b="1" dirty="0"/>
              <a:t>Gene: </a:t>
            </a:r>
            <a:r>
              <a:rPr lang="en-US" dirty="0"/>
              <a:t>a section of DNA that codes for a certain trait </a:t>
            </a:r>
          </a:p>
          <a:p>
            <a:r>
              <a:rPr lang="en-US" b="1" dirty="0"/>
              <a:t>Allele: </a:t>
            </a:r>
            <a:r>
              <a:rPr lang="en-US" dirty="0"/>
              <a:t>a variant of a gene </a:t>
            </a:r>
          </a:p>
          <a:p>
            <a:r>
              <a:rPr lang="en-US" b="1" dirty="0"/>
              <a:t>Dominant Allele: </a:t>
            </a:r>
            <a:r>
              <a:rPr lang="en-US" dirty="0"/>
              <a:t> an allele whose trait always shows up in the organism when the allele is present (written as uppercase letter) </a:t>
            </a:r>
          </a:p>
          <a:p>
            <a:r>
              <a:rPr lang="en-US" b="1" dirty="0"/>
              <a:t>Recessive Allele: </a:t>
            </a:r>
            <a:r>
              <a:rPr lang="en-US" dirty="0"/>
              <a:t> an allele that is masked when a dominant allele is present (written as lower case letter)</a:t>
            </a:r>
          </a:p>
          <a:p>
            <a:r>
              <a:rPr lang="en-US" b="1" dirty="0"/>
              <a:t>Genotype: </a:t>
            </a:r>
            <a:r>
              <a:rPr lang="en-US" dirty="0"/>
              <a:t>an organism's genetic makeup or allele combinations </a:t>
            </a:r>
          </a:p>
          <a:p>
            <a:r>
              <a:rPr lang="en-US" b="1" dirty="0"/>
              <a:t>Phenotype:  </a:t>
            </a:r>
            <a:r>
              <a:rPr lang="en-US" dirty="0"/>
              <a:t>an organism's physical appearance or visible trait</a:t>
            </a:r>
          </a:p>
          <a:p>
            <a:r>
              <a:rPr lang="en-US" b="1" dirty="0"/>
              <a:t>Punnett Square:  </a:t>
            </a:r>
            <a:r>
              <a:rPr lang="en-US" dirty="0"/>
              <a:t>a diagram that is used to predict an outcome of a particular cross or breeding experiment</a:t>
            </a:r>
          </a:p>
          <a:p>
            <a:r>
              <a:rPr lang="en-US" b="1" dirty="0"/>
              <a:t>Homozygous : </a:t>
            </a:r>
            <a:r>
              <a:rPr lang="en-US" dirty="0"/>
              <a:t>having 2 identical alleles for a trait</a:t>
            </a:r>
          </a:p>
          <a:p>
            <a:r>
              <a:rPr lang="en-US" b="1" dirty="0"/>
              <a:t>Heterozygous: </a:t>
            </a:r>
            <a:r>
              <a:rPr lang="en-US" dirty="0"/>
              <a:t> having 2 different alleles for a trait</a:t>
            </a:r>
          </a:p>
          <a:p>
            <a:endParaRPr lang="en-US" dirty="0"/>
          </a:p>
          <a:p>
            <a:endParaRPr lang="en-US" dirty="0"/>
          </a:p>
        </p:txBody>
      </p:sp>
    </p:spTree>
    <p:extLst>
      <p:ext uri="{BB962C8B-B14F-4D97-AF65-F5344CB8AC3E}">
        <p14:creationId xmlns:p14="http://schemas.microsoft.com/office/powerpoint/2010/main" val="325913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Apple Genotypes</a:t>
            </a:r>
          </a:p>
        </p:txBody>
      </p:sp>
      <p:sp>
        <p:nvSpPr>
          <p:cNvPr id="3" name="Subtitle 2"/>
          <p:cNvSpPr>
            <a:spLocks noGrp="1"/>
          </p:cNvSpPr>
          <p:nvPr>
            <p:ph idx="1"/>
          </p:nvPr>
        </p:nvSpPr>
        <p:spPr>
          <a:xfrm>
            <a:off x="48202" y="1825625"/>
            <a:ext cx="8943398" cy="3813175"/>
          </a:xfrm>
        </p:spPr>
        <p:txBody>
          <a:bodyPr>
            <a:noAutofit/>
          </a:bodyPr>
          <a:lstStyle/>
          <a:p>
            <a:r>
              <a:rPr lang="en-US" sz="2400" dirty="0"/>
              <a:t>Here are examples of genotypes that the Gala and </a:t>
            </a:r>
            <a:r>
              <a:rPr lang="en-US" sz="2400" dirty="0" err="1"/>
              <a:t>Braeburn</a:t>
            </a:r>
            <a:r>
              <a:rPr lang="en-US" sz="2400" dirty="0"/>
              <a:t> apples may possess</a:t>
            </a:r>
          </a:p>
          <a:p>
            <a:pPr lvl="1">
              <a:lnSpc>
                <a:spcPct val="120000"/>
              </a:lnSpc>
            </a:pPr>
            <a:r>
              <a:rPr lang="en-US" sz="2000" dirty="0"/>
              <a:t>Tartness is recessive (Gala’s genotype is TT, </a:t>
            </a:r>
            <a:r>
              <a:rPr lang="en-US" sz="2000" dirty="0" err="1"/>
              <a:t>Braeburn’s</a:t>
            </a:r>
            <a:r>
              <a:rPr lang="en-US" sz="2000" dirty="0"/>
              <a:t> genotype is tt)</a:t>
            </a:r>
          </a:p>
          <a:p>
            <a:pPr lvl="1">
              <a:lnSpc>
                <a:spcPct val="120000"/>
              </a:lnSpc>
            </a:pPr>
            <a:r>
              <a:rPr lang="en-US" sz="2000" dirty="0"/>
              <a:t>Sweetness is recessive (Gala’s genotype is </a:t>
            </a:r>
            <a:r>
              <a:rPr lang="en-US" sz="2000" dirty="0" err="1"/>
              <a:t>ss</a:t>
            </a:r>
            <a:r>
              <a:rPr lang="en-US" sz="2000" dirty="0"/>
              <a:t>, </a:t>
            </a:r>
            <a:r>
              <a:rPr lang="en-US" sz="2000" dirty="0" err="1"/>
              <a:t>Braeburn’s</a:t>
            </a:r>
            <a:r>
              <a:rPr lang="en-US" sz="2000" dirty="0"/>
              <a:t> genotype is SS)</a:t>
            </a:r>
          </a:p>
          <a:p>
            <a:pPr lvl="1">
              <a:lnSpc>
                <a:spcPct val="120000"/>
              </a:lnSpc>
            </a:pPr>
            <a:r>
              <a:rPr lang="en-US" sz="2000" dirty="0"/>
              <a:t>Juiciness is dominant (Gala’s genotype is JJ, </a:t>
            </a:r>
            <a:r>
              <a:rPr lang="en-US" sz="2000" dirty="0" err="1"/>
              <a:t>Braeburn’s</a:t>
            </a:r>
            <a:r>
              <a:rPr lang="en-US" sz="2000" dirty="0"/>
              <a:t> genotype is JJ)</a:t>
            </a:r>
          </a:p>
          <a:p>
            <a:pPr lvl="1">
              <a:lnSpc>
                <a:spcPct val="120000"/>
              </a:lnSpc>
            </a:pPr>
            <a:r>
              <a:rPr lang="en-US" sz="2000" dirty="0"/>
              <a:t>Crunchiness is dominant (Gala’s genotype is Cc, </a:t>
            </a:r>
            <a:r>
              <a:rPr lang="en-US" sz="2000" dirty="0" err="1"/>
              <a:t>Braeburn’s</a:t>
            </a:r>
            <a:r>
              <a:rPr lang="en-US" sz="2000" dirty="0"/>
              <a:t> genotype is CC)</a:t>
            </a:r>
          </a:p>
          <a:p>
            <a:pPr lvl="1">
              <a:lnSpc>
                <a:spcPct val="120000"/>
              </a:lnSpc>
            </a:pPr>
            <a:r>
              <a:rPr lang="en-US" sz="2000" dirty="0"/>
              <a:t>Red skin coloring is dominant (Gala’s genotype is RR, </a:t>
            </a:r>
            <a:r>
              <a:rPr lang="en-US" sz="2000" dirty="0" err="1"/>
              <a:t>Braeburn’s</a:t>
            </a:r>
            <a:r>
              <a:rPr lang="en-US" sz="2000" dirty="0"/>
              <a:t> genotype is Rr)</a:t>
            </a:r>
          </a:p>
          <a:p>
            <a:pPr lvl="1">
              <a:lnSpc>
                <a:spcPct val="120000"/>
              </a:lnSpc>
            </a:pPr>
            <a:r>
              <a:rPr lang="en-US" sz="2000" dirty="0"/>
              <a:t>Smooth skin texture is dominant (Gala’s genotype is Bb, </a:t>
            </a:r>
            <a:r>
              <a:rPr lang="en-US" sz="2000" dirty="0" err="1"/>
              <a:t>Braeburn’s</a:t>
            </a:r>
            <a:r>
              <a:rPr lang="en-US" sz="2000" dirty="0"/>
              <a:t> genotype is Bb)</a:t>
            </a:r>
          </a:p>
          <a:p>
            <a:pPr lvl="1"/>
            <a:endParaRPr lang="en-US" dirty="0"/>
          </a:p>
        </p:txBody>
      </p:sp>
    </p:spTree>
    <p:extLst>
      <p:ext uri="{BB962C8B-B14F-4D97-AF65-F5344CB8AC3E}">
        <p14:creationId xmlns:p14="http://schemas.microsoft.com/office/powerpoint/2010/main" val="3077923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Punnett Square Activity</a:t>
            </a:r>
          </a:p>
        </p:txBody>
      </p:sp>
      <p:sp>
        <p:nvSpPr>
          <p:cNvPr id="3" name="Subtitle 2"/>
          <p:cNvSpPr>
            <a:spLocks noGrp="1"/>
          </p:cNvSpPr>
          <p:nvPr>
            <p:ph idx="1"/>
          </p:nvPr>
        </p:nvSpPr>
        <p:spPr>
          <a:xfrm>
            <a:off x="628650" y="1814120"/>
            <a:ext cx="7886700" cy="4351338"/>
          </a:xfrm>
        </p:spPr>
        <p:txBody>
          <a:bodyPr>
            <a:normAutofit/>
          </a:bodyPr>
          <a:lstStyle/>
          <a:p>
            <a:r>
              <a:rPr lang="en-US" dirty="0"/>
              <a:t>Complete Punnett Squares for each trait to illustrate genetic cross</a:t>
            </a:r>
          </a:p>
        </p:txBody>
      </p:sp>
      <p:sp>
        <p:nvSpPr>
          <p:cNvPr id="4" name="Rectangle 3"/>
          <p:cNvSpPr/>
          <p:nvPr/>
        </p:nvSpPr>
        <p:spPr>
          <a:xfrm>
            <a:off x="3097955" y="3284489"/>
            <a:ext cx="2590800" cy="236220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p:cNvCxnSpPr>
            <a:stCxn id="4" idx="0"/>
            <a:endCxn id="4" idx="2"/>
          </p:cNvCxnSpPr>
          <p:nvPr/>
        </p:nvCxnSpPr>
        <p:spPr>
          <a:xfrm>
            <a:off x="4393355" y="3284489"/>
            <a:ext cx="0" cy="236220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a:stCxn id="4" idx="1"/>
            <a:endCxn id="4" idx="3"/>
          </p:cNvCxnSpPr>
          <p:nvPr/>
        </p:nvCxnSpPr>
        <p:spPr>
          <a:xfrm>
            <a:off x="3097955" y="4465589"/>
            <a:ext cx="2590800" cy="0"/>
          </a:xfrm>
          <a:prstGeom prst="line">
            <a:avLst/>
          </a:prstGeom>
          <a:ln w="28575"/>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903783" y="2278570"/>
            <a:ext cx="3124200" cy="369332"/>
          </a:xfrm>
          <a:prstGeom prst="rect">
            <a:avLst/>
          </a:prstGeom>
          <a:noFill/>
        </p:spPr>
        <p:txBody>
          <a:bodyPr wrap="square" rtlCol="0">
            <a:spAutoFit/>
          </a:bodyPr>
          <a:lstStyle/>
          <a:p>
            <a:r>
              <a:rPr lang="en-US" dirty="0"/>
              <a:t>Gala Apple Genotype (Male)</a:t>
            </a:r>
          </a:p>
        </p:txBody>
      </p:sp>
      <p:sp>
        <p:nvSpPr>
          <p:cNvPr id="19" name="TextBox 18"/>
          <p:cNvSpPr txBox="1"/>
          <p:nvPr/>
        </p:nvSpPr>
        <p:spPr>
          <a:xfrm rot="16200000">
            <a:off x="514016" y="4056814"/>
            <a:ext cx="2535674" cy="646331"/>
          </a:xfrm>
          <a:prstGeom prst="rect">
            <a:avLst/>
          </a:prstGeom>
          <a:noFill/>
        </p:spPr>
        <p:txBody>
          <a:bodyPr wrap="square" rtlCol="0">
            <a:spAutoFit/>
          </a:bodyPr>
          <a:lstStyle/>
          <a:p>
            <a:pPr algn="ctr"/>
            <a:r>
              <a:rPr lang="en-US" dirty="0" err="1"/>
              <a:t>Braeburn</a:t>
            </a:r>
            <a:r>
              <a:rPr lang="en-US" dirty="0"/>
              <a:t> Apple </a:t>
            </a:r>
          </a:p>
          <a:p>
            <a:pPr algn="ctr"/>
            <a:r>
              <a:rPr lang="en-US" dirty="0"/>
              <a:t>Genotype (Female)</a:t>
            </a:r>
          </a:p>
        </p:txBody>
      </p:sp>
      <p:sp>
        <p:nvSpPr>
          <p:cNvPr id="21" name="Left Brace 20"/>
          <p:cNvSpPr/>
          <p:nvPr/>
        </p:nvSpPr>
        <p:spPr>
          <a:xfrm rot="16200000">
            <a:off x="4157663" y="1192701"/>
            <a:ext cx="466725" cy="297448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Left Brace 21"/>
          <p:cNvSpPr/>
          <p:nvPr/>
        </p:nvSpPr>
        <p:spPr>
          <a:xfrm rot="10800000">
            <a:off x="1981200" y="3112141"/>
            <a:ext cx="466725" cy="2593339"/>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p:cNvSpPr txBox="1"/>
          <p:nvPr/>
        </p:nvSpPr>
        <p:spPr>
          <a:xfrm>
            <a:off x="3555510" y="2843120"/>
            <a:ext cx="685800" cy="461665"/>
          </a:xfrm>
          <a:prstGeom prst="rect">
            <a:avLst/>
          </a:prstGeom>
          <a:noFill/>
        </p:spPr>
        <p:txBody>
          <a:bodyPr wrap="square" rtlCol="0">
            <a:spAutoFit/>
          </a:bodyPr>
          <a:lstStyle/>
          <a:p>
            <a:r>
              <a:rPr lang="en-US" sz="2400" dirty="0"/>
              <a:t>T</a:t>
            </a:r>
          </a:p>
        </p:txBody>
      </p:sp>
      <p:sp>
        <p:nvSpPr>
          <p:cNvPr id="28" name="TextBox 27"/>
          <p:cNvSpPr txBox="1"/>
          <p:nvPr/>
        </p:nvSpPr>
        <p:spPr>
          <a:xfrm>
            <a:off x="2718357" y="3665617"/>
            <a:ext cx="685800" cy="461665"/>
          </a:xfrm>
          <a:prstGeom prst="rect">
            <a:avLst/>
          </a:prstGeom>
          <a:noFill/>
        </p:spPr>
        <p:txBody>
          <a:bodyPr wrap="square" rtlCol="0">
            <a:spAutoFit/>
          </a:bodyPr>
          <a:lstStyle/>
          <a:p>
            <a:r>
              <a:rPr lang="en-US" sz="2400" dirty="0"/>
              <a:t>t</a:t>
            </a:r>
          </a:p>
        </p:txBody>
      </p:sp>
      <p:sp>
        <p:nvSpPr>
          <p:cNvPr id="29" name="TextBox 28"/>
          <p:cNvSpPr txBox="1"/>
          <p:nvPr/>
        </p:nvSpPr>
        <p:spPr>
          <a:xfrm>
            <a:off x="2714619" y="4879593"/>
            <a:ext cx="685800" cy="461665"/>
          </a:xfrm>
          <a:prstGeom prst="rect">
            <a:avLst/>
          </a:prstGeom>
          <a:noFill/>
        </p:spPr>
        <p:txBody>
          <a:bodyPr wrap="square" rtlCol="0">
            <a:spAutoFit/>
          </a:bodyPr>
          <a:lstStyle/>
          <a:p>
            <a:r>
              <a:rPr lang="en-US" sz="2400" dirty="0"/>
              <a:t>t</a:t>
            </a:r>
          </a:p>
        </p:txBody>
      </p:sp>
      <p:sp>
        <p:nvSpPr>
          <p:cNvPr id="30" name="TextBox 29"/>
          <p:cNvSpPr txBox="1"/>
          <p:nvPr/>
        </p:nvSpPr>
        <p:spPr>
          <a:xfrm>
            <a:off x="4921741" y="2843119"/>
            <a:ext cx="685800" cy="461665"/>
          </a:xfrm>
          <a:prstGeom prst="rect">
            <a:avLst/>
          </a:prstGeom>
          <a:noFill/>
        </p:spPr>
        <p:txBody>
          <a:bodyPr wrap="square" rtlCol="0">
            <a:spAutoFit/>
          </a:bodyPr>
          <a:lstStyle/>
          <a:p>
            <a:r>
              <a:rPr lang="en-US" sz="2400" dirty="0"/>
              <a:t>T</a:t>
            </a:r>
          </a:p>
        </p:txBody>
      </p:sp>
      <p:sp>
        <p:nvSpPr>
          <p:cNvPr id="31" name="TextBox 30"/>
          <p:cNvSpPr txBox="1"/>
          <p:nvPr/>
        </p:nvSpPr>
        <p:spPr>
          <a:xfrm>
            <a:off x="4901034" y="3545523"/>
            <a:ext cx="685800" cy="461665"/>
          </a:xfrm>
          <a:prstGeom prst="rect">
            <a:avLst/>
          </a:prstGeom>
          <a:noFill/>
        </p:spPr>
        <p:txBody>
          <a:bodyPr wrap="square" rtlCol="0">
            <a:spAutoFit/>
          </a:bodyPr>
          <a:lstStyle/>
          <a:p>
            <a:r>
              <a:rPr lang="en-US" sz="2400" dirty="0">
                <a:solidFill>
                  <a:srgbClr val="FF0000"/>
                </a:solidFill>
              </a:rPr>
              <a:t>Tt</a:t>
            </a:r>
          </a:p>
        </p:txBody>
      </p:sp>
      <p:sp>
        <p:nvSpPr>
          <p:cNvPr id="32" name="TextBox 31"/>
          <p:cNvSpPr txBox="1"/>
          <p:nvPr/>
        </p:nvSpPr>
        <p:spPr>
          <a:xfrm>
            <a:off x="3559069" y="3572257"/>
            <a:ext cx="685800" cy="461665"/>
          </a:xfrm>
          <a:prstGeom prst="rect">
            <a:avLst/>
          </a:prstGeom>
          <a:noFill/>
        </p:spPr>
        <p:txBody>
          <a:bodyPr wrap="square" rtlCol="0">
            <a:spAutoFit/>
          </a:bodyPr>
          <a:lstStyle/>
          <a:p>
            <a:r>
              <a:rPr lang="en-US" sz="2400" dirty="0">
                <a:solidFill>
                  <a:srgbClr val="FF0000"/>
                </a:solidFill>
              </a:rPr>
              <a:t>Tt</a:t>
            </a:r>
          </a:p>
        </p:txBody>
      </p:sp>
      <p:sp>
        <p:nvSpPr>
          <p:cNvPr id="33" name="TextBox 32"/>
          <p:cNvSpPr txBox="1"/>
          <p:nvPr/>
        </p:nvSpPr>
        <p:spPr>
          <a:xfrm>
            <a:off x="3572547" y="4803897"/>
            <a:ext cx="685800" cy="461665"/>
          </a:xfrm>
          <a:prstGeom prst="rect">
            <a:avLst/>
          </a:prstGeom>
          <a:noFill/>
        </p:spPr>
        <p:txBody>
          <a:bodyPr wrap="square" rtlCol="0">
            <a:spAutoFit/>
          </a:bodyPr>
          <a:lstStyle/>
          <a:p>
            <a:r>
              <a:rPr lang="en-US" sz="2400" dirty="0">
                <a:solidFill>
                  <a:srgbClr val="FF0000"/>
                </a:solidFill>
              </a:rPr>
              <a:t>Tt</a:t>
            </a:r>
          </a:p>
        </p:txBody>
      </p:sp>
      <p:sp>
        <p:nvSpPr>
          <p:cNvPr id="34" name="TextBox 33"/>
          <p:cNvSpPr txBox="1"/>
          <p:nvPr/>
        </p:nvSpPr>
        <p:spPr>
          <a:xfrm>
            <a:off x="4811467" y="4821497"/>
            <a:ext cx="685800" cy="461665"/>
          </a:xfrm>
          <a:prstGeom prst="rect">
            <a:avLst/>
          </a:prstGeom>
          <a:noFill/>
        </p:spPr>
        <p:txBody>
          <a:bodyPr wrap="square" rtlCol="0">
            <a:spAutoFit/>
          </a:bodyPr>
          <a:lstStyle/>
          <a:p>
            <a:r>
              <a:rPr lang="en-US" sz="2400" dirty="0">
                <a:solidFill>
                  <a:srgbClr val="FF0000"/>
                </a:solidFill>
              </a:rPr>
              <a:t>Tt</a:t>
            </a:r>
          </a:p>
        </p:txBody>
      </p:sp>
      <p:sp>
        <p:nvSpPr>
          <p:cNvPr id="39" name="TextBox 38"/>
          <p:cNvSpPr txBox="1"/>
          <p:nvPr/>
        </p:nvSpPr>
        <p:spPr>
          <a:xfrm>
            <a:off x="6590894" y="3163505"/>
            <a:ext cx="2452533" cy="1754326"/>
          </a:xfrm>
          <a:prstGeom prst="rect">
            <a:avLst/>
          </a:prstGeom>
          <a:noFill/>
        </p:spPr>
        <p:txBody>
          <a:bodyPr wrap="square" rtlCol="0">
            <a:spAutoFit/>
          </a:bodyPr>
          <a:lstStyle/>
          <a:p>
            <a:pPr algn="ctr">
              <a:lnSpc>
                <a:spcPct val="150000"/>
              </a:lnSpc>
            </a:pPr>
            <a:r>
              <a:rPr lang="en-US" b="1" dirty="0"/>
              <a:t>Probabilities </a:t>
            </a:r>
          </a:p>
          <a:p>
            <a:pPr>
              <a:lnSpc>
                <a:spcPct val="150000"/>
              </a:lnSpc>
            </a:pPr>
            <a:r>
              <a:rPr lang="en-US" dirty="0"/>
              <a:t>______% TT (very tart)</a:t>
            </a:r>
          </a:p>
          <a:p>
            <a:pPr>
              <a:lnSpc>
                <a:spcPct val="150000"/>
              </a:lnSpc>
            </a:pPr>
            <a:r>
              <a:rPr lang="en-US" dirty="0"/>
              <a:t>______% Tt (very tart)</a:t>
            </a:r>
          </a:p>
          <a:p>
            <a:pPr>
              <a:lnSpc>
                <a:spcPct val="150000"/>
              </a:lnSpc>
            </a:pPr>
            <a:r>
              <a:rPr lang="en-US" dirty="0"/>
              <a:t>______% </a:t>
            </a:r>
            <a:r>
              <a:rPr lang="en-US" dirty="0" err="1"/>
              <a:t>tt</a:t>
            </a:r>
            <a:r>
              <a:rPr lang="en-US" dirty="0"/>
              <a:t> (not tart)</a:t>
            </a:r>
          </a:p>
        </p:txBody>
      </p:sp>
      <p:sp>
        <p:nvSpPr>
          <p:cNvPr id="40" name="TextBox 39"/>
          <p:cNvSpPr txBox="1"/>
          <p:nvPr/>
        </p:nvSpPr>
        <p:spPr>
          <a:xfrm>
            <a:off x="6759152" y="3641492"/>
            <a:ext cx="685800" cy="369332"/>
          </a:xfrm>
          <a:prstGeom prst="rect">
            <a:avLst/>
          </a:prstGeom>
          <a:noFill/>
        </p:spPr>
        <p:txBody>
          <a:bodyPr wrap="square" rtlCol="0">
            <a:spAutoFit/>
          </a:bodyPr>
          <a:lstStyle/>
          <a:p>
            <a:r>
              <a:rPr lang="en-US" dirty="0">
                <a:solidFill>
                  <a:srgbClr val="C00000"/>
                </a:solidFill>
              </a:rPr>
              <a:t> 0</a:t>
            </a:r>
          </a:p>
        </p:txBody>
      </p:sp>
      <p:sp>
        <p:nvSpPr>
          <p:cNvPr id="41" name="TextBox 40"/>
          <p:cNvSpPr txBox="1"/>
          <p:nvPr/>
        </p:nvSpPr>
        <p:spPr>
          <a:xfrm>
            <a:off x="6715938" y="4050656"/>
            <a:ext cx="685800" cy="369332"/>
          </a:xfrm>
          <a:prstGeom prst="rect">
            <a:avLst/>
          </a:prstGeom>
          <a:noFill/>
        </p:spPr>
        <p:txBody>
          <a:bodyPr wrap="square" rtlCol="0">
            <a:spAutoFit/>
          </a:bodyPr>
          <a:lstStyle/>
          <a:p>
            <a:r>
              <a:rPr lang="en-US" dirty="0">
                <a:solidFill>
                  <a:srgbClr val="C00000"/>
                </a:solidFill>
              </a:rPr>
              <a:t>100</a:t>
            </a:r>
          </a:p>
        </p:txBody>
      </p:sp>
      <p:sp>
        <p:nvSpPr>
          <p:cNvPr id="42" name="TextBox 41"/>
          <p:cNvSpPr txBox="1"/>
          <p:nvPr/>
        </p:nvSpPr>
        <p:spPr>
          <a:xfrm>
            <a:off x="6858000" y="4490780"/>
            <a:ext cx="685800" cy="369332"/>
          </a:xfrm>
          <a:prstGeom prst="rect">
            <a:avLst/>
          </a:prstGeom>
          <a:noFill/>
        </p:spPr>
        <p:txBody>
          <a:bodyPr wrap="square" rtlCol="0">
            <a:spAutoFit/>
          </a:bodyPr>
          <a:lstStyle/>
          <a:p>
            <a:r>
              <a:rPr lang="en-US" dirty="0">
                <a:solidFill>
                  <a:srgbClr val="C00000"/>
                </a:solidFill>
              </a:rPr>
              <a:t>0</a:t>
            </a:r>
          </a:p>
        </p:txBody>
      </p:sp>
    </p:spTree>
    <p:extLst>
      <p:ext uri="{BB962C8B-B14F-4D97-AF65-F5344CB8AC3E}">
        <p14:creationId xmlns:p14="http://schemas.microsoft.com/office/powerpoint/2010/main" val="315636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46256" y="1725105"/>
            <a:ext cx="2469094" cy="1847248"/>
          </a:xfrm>
          <a:prstGeom prst="rect">
            <a:avLst/>
          </a:prstGeom>
        </p:spPr>
      </p:pic>
      <p:pic>
        <p:nvPicPr>
          <p:cNvPr id="11" name="Picture 10"/>
          <p:cNvPicPr>
            <a:picLocks noChangeAspect="1"/>
          </p:cNvPicPr>
          <p:nvPr/>
        </p:nvPicPr>
        <p:blipFill>
          <a:blip r:embed="rId4"/>
          <a:stretch>
            <a:fillRect/>
          </a:stretch>
        </p:blipFill>
        <p:spPr>
          <a:xfrm>
            <a:off x="7162800" y="3555928"/>
            <a:ext cx="1828800" cy="1772292"/>
          </a:xfrm>
          <a:prstGeom prst="rect">
            <a:avLst/>
          </a:prstGeom>
        </p:spPr>
      </p:pic>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Jazz Apple Observations</a:t>
            </a:r>
          </a:p>
        </p:txBody>
      </p:sp>
      <p:sp>
        <p:nvSpPr>
          <p:cNvPr id="3" name="Subtitle 2"/>
          <p:cNvSpPr>
            <a:spLocks noGrp="1"/>
          </p:cNvSpPr>
          <p:nvPr>
            <p:ph idx="1"/>
          </p:nvPr>
        </p:nvSpPr>
        <p:spPr/>
        <p:txBody>
          <a:bodyPr>
            <a:normAutofit/>
          </a:bodyPr>
          <a:lstStyle/>
          <a:p>
            <a:pPr>
              <a:lnSpc>
                <a:spcPct val="200000"/>
              </a:lnSpc>
            </a:pPr>
            <a:r>
              <a:rPr lang="en-US" sz="2400" dirty="0"/>
              <a:t>Look (outside of apple, inside of apple)</a:t>
            </a:r>
          </a:p>
          <a:p>
            <a:pPr>
              <a:lnSpc>
                <a:spcPct val="200000"/>
              </a:lnSpc>
            </a:pPr>
            <a:r>
              <a:rPr lang="en-US" sz="2400" dirty="0"/>
              <a:t>Smell (outside of apple, inside of apple)</a:t>
            </a:r>
          </a:p>
          <a:p>
            <a:pPr>
              <a:lnSpc>
                <a:spcPct val="200000"/>
              </a:lnSpc>
            </a:pPr>
            <a:r>
              <a:rPr lang="en-US" sz="2400" dirty="0"/>
              <a:t>Touch (outside of apple, inside of apple)</a:t>
            </a:r>
          </a:p>
          <a:p>
            <a:pPr>
              <a:lnSpc>
                <a:spcPct val="200000"/>
              </a:lnSpc>
            </a:pPr>
            <a:r>
              <a:rPr lang="en-US" sz="2400" dirty="0"/>
              <a:t>Taste (tartness, sweetness, juiciness &amp; crunchiness)</a:t>
            </a:r>
          </a:p>
          <a:p>
            <a:endParaRPr lang="en-US" sz="2400" dirty="0"/>
          </a:p>
        </p:txBody>
      </p:sp>
    </p:spTree>
    <p:extLst>
      <p:ext uri="{BB962C8B-B14F-4D97-AF65-F5344CB8AC3E}">
        <p14:creationId xmlns:p14="http://schemas.microsoft.com/office/powerpoint/2010/main" val="315636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464044"/>
            <a:ext cx="7886700" cy="2204675"/>
          </a:xfrm>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Comparing all 3 apples</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What similarities and differences did you notice?</a:t>
            </a:r>
          </a:p>
        </p:txBody>
      </p:sp>
      <p:pic>
        <p:nvPicPr>
          <p:cNvPr id="4" name="Picture 3"/>
          <p:cNvPicPr>
            <a:picLocks noChangeAspect="1"/>
          </p:cNvPicPr>
          <p:nvPr/>
        </p:nvPicPr>
        <p:blipFill>
          <a:blip r:embed="rId3"/>
          <a:stretch>
            <a:fillRect/>
          </a:stretch>
        </p:blipFill>
        <p:spPr>
          <a:xfrm>
            <a:off x="6096000" y="3137095"/>
            <a:ext cx="2171700" cy="2105025"/>
          </a:xfrm>
          <a:prstGeom prst="rect">
            <a:avLst/>
          </a:prstGeom>
        </p:spPr>
      </p:pic>
      <p:pic>
        <p:nvPicPr>
          <p:cNvPr id="11" name="Picture 10"/>
          <p:cNvPicPr>
            <a:picLocks noChangeAspect="1"/>
          </p:cNvPicPr>
          <p:nvPr/>
        </p:nvPicPr>
        <p:blipFill>
          <a:blip r:embed="rId4"/>
          <a:stretch>
            <a:fillRect/>
          </a:stretch>
        </p:blipFill>
        <p:spPr>
          <a:xfrm>
            <a:off x="1215309" y="2939917"/>
            <a:ext cx="1749704" cy="2450804"/>
          </a:xfrm>
          <a:prstGeom prst="rect">
            <a:avLst/>
          </a:prstGeom>
        </p:spPr>
      </p:pic>
      <p:pic>
        <p:nvPicPr>
          <p:cNvPr id="12" name="Picture 11"/>
          <p:cNvPicPr>
            <a:picLocks noChangeAspect="1"/>
          </p:cNvPicPr>
          <p:nvPr/>
        </p:nvPicPr>
        <p:blipFill>
          <a:blip r:embed="rId5"/>
          <a:stretch>
            <a:fillRect/>
          </a:stretch>
        </p:blipFill>
        <p:spPr>
          <a:xfrm>
            <a:off x="3551672" y="3125131"/>
            <a:ext cx="2670279" cy="2353260"/>
          </a:xfrm>
          <a:prstGeom prst="rect">
            <a:avLst/>
          </a:prstGeom>
        </p:spPr>
      </p:pic>
      <p:pic>
        <p:nvPicPr>
          <p:cNvPr id="13" name="Picture 12"/>
          <p:cNvPicPr>
            <a:picLocks noChangeAspect="1"/>
          </p:cNvPicPr>
          <p:nvPr/>
        </p:nvPicPr>
        <p:blipFill>
          <a:blip r:embed="rId6"/>
          <a:stretch>
            <a:fillRect/>
          </a:stretch>
        </p:blipFill>
        <p:spPr>
          <a:xfrm>
            <a:off x="1371600" y="2501727"/>
            <a:ext cx="1359526" cy="542591"/>
          </a:xfrm>
          <a:prstGeom prst="rect">
            <a:avLst/>
          </a:prstGeom>
        </p:spPr>
      </p:pic>
      <p:sp>
        <p:nvSpPr>
          <p:cNvPr id="15" name="TextBox 14"/>
          <p:cNvSpPr txBox="1"/>
          <p:nvPr/>
        </p:nvSpPr>
        <p:spPr>
          <a:xfrm>
            <a:off x="3893287" y="2632103"/>
            <a:ext cx="1357425" cy="400110"/>
          </a:xfrm>
          <a:prstGeom prst="rect">
            <a:avLst/>
          </a:prstGeom>
          <a:noFill/>
        </p:spPr>
        <p:txBody>
          <a:bodyPr wrap="square" rtlCol="0">
            <a:spAutoFit/>
          </a:bodyPr>
          <a:lstStyle/>
          <a:p>
            <a:pPr algn="ctr"/>
            <a:r>
              <a:rPr lang="en-US" sz="2000" dirty="0" err="1"/>
              <a:t>Braeburn</a:t>
            </a:r>
            <a:endParaRPr lang="en-US" sz="2000" dirty="0"/>
          </a:p>
        </p:txBody>
      </p:sp>
      <p:sp>
        <p:nvSpPr>
          <p:cNvPr id="16" name="TextBox 15"/>
          <p:cNvSpPr txBox="1"/>
          <p:nvPr/>
        </p:nvSpPr>
        <p:spPr>
          <a:xfrm>
            <a:off x="6412873" y="2674683"/>
            <a:ext cx="1357425" cy="400110"/>
          </a:xfrm>
          <a:prstGeom prst="rect">
            <a:avLst/>
          </a:prstGeom>
          <a:noFill/>
        </p:spPr>
        <p:txBody>
          <a:bodyPr wrap="square" rtlCol="0">
            <a:spAutoFit/>
          </a:bodyPr>
          <a:lstStyle/>
          <a:p>
            <a:pPr algn="ctr"/>
            <a:r>
              <a:rPr lang="en-US" sz="2000" dirty="0"/>
              <a:t>Jazz</a:t>
            </a:r>
          </a:p>
        </p:txBody>
      </p:sp>
    </p:spTree>
    <p:extLst>
      <p:ext uri="{BB962C8B-B14F-4D97-AF65-F5344CB8AC3E}">
        <p14:creationId xmlns:p14="http://schemas.microsoft.com/office/powerpoint/2010/main" val="315636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Jazz Apple</a:t>
            </a:r>
          </a:p>
        </p:txBody>
      </p:sp>
      <p:sp>
        <p:nvSpPr>
          <p:cNvPr id="3" name="Subtitle 2"/>
          <p:cNvSpPr>
            <a:spLocks noGrp="1"/>
          </p:cNvSpPr>
          <p:nvPr>
            <p:ph idx="1"/>
          </p:nvPr>
        </p:nvSpPr>
        <p:spPr>
          <a:xfrm>
            <a:off x="533400" y="1976753"/>
            <a:ext cx="7981950" cy="3508375"/>
          </a:xfrm>
        </p:spPr>
        <p:txBody>
          <a:bodyPr>
            <a:normAutofit/>
          </a:bodyPr>
          <a:lstStyle/>
          <a:p>
            <a:r>
              <a:rPr lang="en-US" sz="2400" dirty="0"/>
              <a:t>Fusion between Gala and </a:t>
            </a:r>
            <a:r>
              <a:rPr lang="en-US" sz="2400" dirty="0" err="1"/>
              <a:t>Braeburn</a:t>
            </a:r>
            <a:r>
              <a:rPr lang="en-US" sz="2400" dirty="0"/>
              <a:t> apple</a:t>
            </a:r>
          </a:p>
          <a:p>
            <a:pPr lvl="1"/>
            <a:r>
              <a:rPr lang="en-US" sz="2400" dirty="0"/>
              <a:t>Developed in New Zealand</a:t>
            </a:r>
          </a:p>
          <a:p>
            <a:pPr lvl="1"/>
            <a:r>
              <a:rPr lang="en-US" sz="2400" dirty="0"/>
              <a:t>Multiple cross pollinations of the Gala and </a:t>
            </a:r>
            <a:r>
              <a:rPr lang="en-US" sz="2400" dirty="0" err="1"/>
              <a:t>Braeburn</a:t>
            </a:r>
            <a:r>
              <a:rPr lang="en-US" sz="2400" dirty="0"/>
              <a:t> occurred, producing 8,500 seedlings to choose as Jazz apple</a:t>
            </a:r>
            <a:endParaRPr lang="en-US" sz="2000" dirty="0"/>
          </a:p>
          <a:p>
            <a:r>
              <a:rPr lang="en-US" sz="2400" dirty="0"/>
              <a:t>“Tangy-sweet taste and loud crunch”</a:t>
            </a:r>
          </a:p>
          <a:p>
            <a:r>
              <a:rPr lang="en-US" sz="2400" dirty="0"/>
              <a:t>Sold internationally in 2001</a:t>
            </a:r>
          </a:p>
          <a:p>
            <a:r>
              <a:rPr lang="en-US" sz="2400" dirty="0"/>
              <a:t>Grown in New Zealand, Chile, France, and Washington</a:t>
            </a:r>
          </a:p>
        </p:txBody>
      </p:sp>
      <p:pic>
        <p:nvPicPr>
          <p:cNvPr id="4" name="Picture 3"/>
          <p:cNvPicPr>
            <a:picLocks noChangeAspect="1"/>
          </p:cNvPicPr>
          <p:nvPr/>
        </p:nvPicPr>
        <p:blipFill>
          <a:blip r:embed="rId3"/>
          <a:stretch>
            <a:fillRect/>
          </a:stretch>
        </p:blipFill>
        <p:spPr>
          <a:xfrm>
            <a:off x="6943436" y="455611"/>
            <a:ext cx="1857375" cy="2094661"/>
          </a:xfrm>
          <a:prstGeom prst="rect">
            <a:avLst/>
          </a:prstGeom>
        </p:spPr>
      </p:pic>
    </p:spTree>
    <p:extLst>
      <p:ext uri="{BB962C8B-B14F-4D97-AF65-F5344CB8AC3E}">
        <p14:creationId xmlns:p14="http://schemas.microsoft.com/office/powerpoint/2010/main" val="153101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Crossbreeding Apples</a:t>
            </a:r>
          </a:p>
        </p:txBody>
      </p:sp>
      <p:sp>
        <p:nvSpPr>
          <p:cNvPr id="3" name="Subtitle 2"/>
          <p:cNvSpPr>
            <a:spLocks noGrp="1"/>
          </p:cNvSpPr>
          <p:nvPr>
            <p:ph idx="1"/>
          </p:nvPr>
        </p:nvSpPr>
        <p:spPr>
          <a:xfrm>
            <a:off x="457200" y="1610759"/>
            <a:ext cx="8458200" cy="3708487"/>
          </a:xfrm>
        </p:spPr>
        <p:txBody>
          <a:bodyPr>
            <a:noAutofit/>
          </a:bodyPr>
          <a:lstStyle/>
          <a:p>
            <a:r>
              <a:rPr lang="en-US" sz="2400" dirty="0"/>
              <a:t>Jazz apple is the result of crossbreeding</a:t>
            </a:r>
          </a:p>
          <a:p>
            <a:r>
              <a:rPr lang="en-US" sz="2400" dirty="0"/>
              <a:t>Goal is to make better quality apples</a:t>
            </a:r>
          </a:p>
          <a:p>
            <a:r>
              <a:rPr lang="en-US" sz="2400" dirty="0"/>
              <a:t>Breeders must look at both genotypes and phenotypes of apples</a:t>
            </a:r>
          </a:p>
          <a:p>
            <a:r>
              <a:rPr lang="en-US" sz="2400" dirty="0"/>
              <a:t>Must decide on what traits they hope to see in new apple</a:t>
            </a:r>
          </a:p>
          <a:p>
            <a:r>
              <a:rPr lang="en-US" sz="2400" dirty="0"/>
              <a:t>Often use a backcrossing approach – successive generations of apples with the trait of interest are crossed  with different high quality parent apples at each generation</a:t>
            </a:r>
          </a:p>
          <a:p>
            <a:r>
              <a:rPr lang="en-US" sz="2400" dirty="0"/>
              <a:t>Process typically takes 15 years</a:t>
            </a:r>
          </a:p>
          <a:p>
            <a:r>
              <a:rPr lang="en-US" sz="2400" dirty="0"/>
              <a:t>Some consider crossbreeding a genetic modification</a:t>
            </a:r>
          </a:p>
        </p:txBody>
      </p:sp>
    </p:spTree>
    <p:extLst>
      <p:ext uri="{BB962C8B-B14F-4D97-AF65-F5344CB8AC3E}">
        <p14:creationId xmlns:p14="http://schemas.microsoft.com/office/powerpoint/2010/main" val="249354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072381"/>
            <a:ext cx="2752696" cy="2403972"/>
          </a:xfrm>
          <a:prstGeom prst="rect">
            <a:avLst/>
          </a:prstGeom>
        </p:spPr>
      </p:pic>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Honeycrisp Apples</a:t>
            </a:r>
          </a:p>
        </p:txBody>
      </p:sp>
      <p:sp>
        <p:nvSpPr>
          <p:cNvPr id="3" name="Subtitle 2"/>
          <p:cNvSpPr>
            <a:spLocks noGrp="1"/>
          </p:cNvSpPr>
          <p:nvPr>
            <p:ph idx="1"/>
          </p:nvPr>
        </p:nvSpPr>
        <p:spPr>
          <a:xfrm>
            <a:off x="628650" y="1477572"/>
            <a:ext cx="7886700" cy="4351338"/>
          </a:xfrm>
        </p:spPr>
        <p:txBody>
          <a:bodyPr>
            <a:normAutofit/>
          </a:bodyPr>
          <a:lstStyle/>
          <a:p>
            <a:r>
              <a:rPr lang="en-US" sz="2400" dirty="0"/>
              <a:t>Competitor of Jazz apples</a:t>
            </a:r>
          </a:p>
          <a:p>
            <a:r>
              <a:rPr lang="en-US" sz="2400" dirty="0"/>
              <a:t>Known to be “explosively crisp”</a:t>
            </a:r>
          </a:p>
          <a:p>
            <a:r>
              <a:rPr lang="en-US" sz="2400" dirty="0"/>
              <a:t>Derived in 1960 from a cross from </a:t>
            </a:r>
            <a:r>
              <a:rPr lang="en-US" sz="2400" dirty="0" err="1"/>
              <a:t>Macoun</a:t>
            </a:r>
            <a:r>
              <a:rPr lang="en-US" sz="2400" dirty="0"/>
              <a:t> and </a:t>
            </a:r>
            <a:r>
              <a:rPr lang="en-US" sz="2400" dirty="0" err="1"/>
              <a:t>Honeygold</a:t>
            </a:r>
            <a:r>
              <a:rPr lang="en-US" sz="2400" dirty="0"/>
              <a:t> apples at the University of Minnesota</a:t>
            </a:r>
          </a:p>
          <a:p>
            <a:r>
              <a:rPr lang="en-US" sz="2400" dirty="0"/>
              <a:t>Released for commercial propagation in 1991</a:t>
            </a:r>
          </a:p>
        </p:txBody>
      </p:sp>
      <p:pic>
        <p:nvPicPr>
          <p:cNvPr id="11" name="Picture 10"/>
          <p:cNvPicPr>
            <a:picLocks noChangeAspect="1"/>
          </p:cNvPicPr>
          <p:nvPr/>
        </p:nvPicPr>
        <p:blipFill>
          <a:blip r:embed="rId4"/>
          <a:stretch>
            <a:fillRect/>
          </a:stretch>
        </p:blipFill>
        <p:spPr>
          <a:xfrm>
            <a:off x="2574855" y="3769030"/>
            <a:ext cx="3344420" cy="2675536"/>
          </a:xfrm>
          <a:prstGeom prst="rect">
            <a:avLst/>
          </a:prstGeom>
        </p:spPr>
      </p:pic>
    </p:spTree>
    <p:extLst>
      <p:ext uri="{BB962C8B-B14F-4D97-AF65-F5344CB8AC3E}">
        <p14:creationId xmlns:p14="http://schemas.microsoft.com/office/powerpoint/2010/main" val="31563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Arctic Apples</a:t>
            </a:r>
          </a:p>
        </p:txBody>
      </p:sp>
      <p:sp>
        <p:nvSpPr>
          <p:cNvPr id="3" name="Subtitle 2"/>
          <p:cNvSpPr>
            <a:spLocks noGrp="1"/>
          </p:cNvSpPr>
          <p:nvPr>
            <p:ph idx="1"/>
          </p:nvPr>
        </p:nvSpPr>
        <p:spPr>
          <a:xfrm>
            <a:off x="253971" y="1554690"/>
            <a:ext cx="8915399" cy="3021156"/>
          </a:xfrm>
        </p:spPr>
        <p:txBody>
          <a:bodyPr>
            <a:normAutofit/>
          </a:bodyPr>
          <a:lstStyle/>
          <a:p>
            <a:pPr>
              <a:lnSpc>
                <a:spcPct val="110000"/>
              </a:lnSpc>
            </a:pPr>
            <a:r>
              <a:rPr lang="en-US" sz="2400" dirty="0"/>
              <a:t>“Non-browning apple”</a:t>
            </a:r>
          </a:p>
          <a:p>
            <a:pPr>
              <a:lnSpc>
                <a:spcPct val="110000"/>
              </a:lnSpc>
            </a:pPr>
            <a:r>
              <a:rPr lang="en-US" sz="2400" dirty="0"/>
              <a:t>Apples turn brown when bitten, sliced, or bruised.</a:t>
            </a:r>
          </a:p>
          <a:p>
            <a:pPr>
              <a:lnSpc>
                <a:spcPct val="110000"/>
              </a:lnSpc>
            </a:pPr>
            <a:r>
              <a:rPr lang="en-US" sz="2400" dirty="0"/>
              <a:t>Enzyme called polyphenol oxidase (PPO) is responsible for browning</a:t>
            </a:r>
          </a:p>
          <a:p>
            <a:pPr>
              <a:lnSpc>
                <a:spcPct val="110000"/>
              </a:lnSpc>
            </a:pPr>
            <a:r>
              <a:rPr lang="en-US" sz="2400" dirty="0"/>
              <a:t>Discovered a way to reduce the amount of PPO in Arctic apples</a:t>
            </a:r>
          </a:p>
          <a:p>
            <a:pPr>
              <a:lnSpc>
                <a:spcPct val="110000"/>
              </a:lnSpc>
            </a:pPr>
            <a:r>
              <a:rPr lang="en-US" sz="2400" dirty="0"/>
              <a:t>Created Arctic Golden and Artic Granny apples</a:t>
            </a:r>
          </a:p>
          <a:p>
            <a:pPr lvl="1"/>
            <a:endParaRPr lang="en-US" sz="2000" dirty="0"/>
          </a:p>
        </p:txBody>
      </p:sp>
      <p:pic>
        <p:nvPicPr>
          <p:cNvPr id="11" name="Picture 10"/>
          <p:cNvPicPr>
            <a:picLocks noChangeAspect="1"/>
          </p:cNvPicPr>
          <p:nvPr/>
        </p:nvPicPr>
        <p:blipFill>
          <a:blip r:embed="rId3"/>
          <a:stretch>
            <a:fillRect/>
          </a:stretch>
        </p:blipFill>
        <p:spPr>
          <a:xfrm>
            <a:off x="4419600" y="4191000"/>
            <a:ext cx="2168096" cy="1685266"/>
          </a:xfrm>
          <a:prstGeom prst="rect">
            <a:avLst/>
          </a:prstGeom>
        </p:spPr>
      </p:pic>
      <p:pic>
        <p:nvPicPr>
          <p:cNvPr id="12" name="Picture 11"/>
          <p:cNvPicPr>
            <a:picLocks noChangeAspect="1"/>
          </p:cNvPicPr>
          <p:nvPr/>
        </p:nvPicPr>
        <p:blipFill>
          <a:blip r:embed="rId4"/>
          <a:stretch>
            <a:fillRect/>
          </a:stretch>
        </p:blipFill>
        <p:spPr>
          <a:xfrm>
            <a:off x="2188832" y="4191001"/>
            <a:ext cx="2175444" cy="1676400"/>
          </a:xfrm>
          <a:prstGeom prst="rect">
            <a:avLst/>
          </a:prstGeom>
        </p:spPr>
      </p:pic>
    </p:spTree>
    <p:extLst>
      <p:ext uri="{BB962C8B-B14F-4D97-AF65-F5344CB8AC3E}">
        <p14:creationId xmlns:p14="http://schemas.microsoft.com/office/powerpoint/2010/main" val="313389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Background on Apples</a:t>
            </a:r>
          </a:p>
        </p:txBody>
      </p:sp>
      <p:sp>
        <p:nvSpPr>
          <p:cNvPr id="3" name="Subtitle 2"/>
          <p:cNvSpPr>
            <a:spLocks noGrp="1"/>
          </p:cNvSpPr>
          <p:nvPr>
            <p:ph idx="1"/>
          </p:nvPr>
        </p:nvSpPr>
        <p:spPr>
          <a:xfrm>
            <a:off x="628650" y="1690689"/>
            <a:ext cx="7886700" cy="3948111"/>
          </a:xfrm>
        </p:spPr>
        <p:txBody>
          <a:bodyPr>
            <a:normAutofit lnSpcReduction="10000"/>
          </a:bodyPr>
          <a:lstStyle/>
          <a:p>
            <a:r>
              <a:rPr lang="en-US" sz="2400" dirty="0"/>
              <a:t>7,500 apple producers in the United States</a:t>
            </a:r>
          </a:p>
          <a:p>
            <a:r>
              <a:rPr lang="en-US" sz="2400" dirty="0"/>
              <a:t>200 varieties are grown in United States</a:t>
            </a:r>
          </a:p>
          <a:p>
            <a:r>
              <a:rPr lang="en-US" sz="2400" dirty="0"/>
              <a:t>67% of apples in U.S. are grown for fresh consumption</a:t>
            </a:r>
          </a:p>
          <a:p>
            <a:pPr lvl="1"/>
            <a:r>
              <a:rPr lang="en-US" sz="2000" dirty="0"/>
              <a:t>33% used for processing (juice and slices)</a:t>
            </a:r>
          </a:p>
          <a:p>
            <a:r>
              <a:rPr lang="en-US" sz="2400" dirty="0"/>
              <a:t>Top 5 apple producing states are </a:t>
            </a:r>
          </a:p>
          <a:p>
            <a:pPr lvl="1"/>
            <a:r>
              <a:rPr lang="en-US" sz="2000" dirty="0"/>
              <a:t>Washington</a:t>
            </a:r>
          </a:p>
          <a:p>
            <a:pPr lvl="1"/>
            <a:r>
              <a:rPr lang="en-US" sz="2000" dirty="0"/>
              <a:t>New York</a:t>
            </a:r>
          </a:p>
          <a:p>
            <a:pPr lvl="1"/>
            <a:r>
              <a:rPr lang="en-US" sz="2000" dirty="0"/>
              <a:t>Michigan</a:t>
            </a:r>
          </a:p>
          <a:p>
            <a:pPr lvl="1"/>
            <a:r>
              <a:rPr lang="en-US" sz="2000" dirty="0"/>
              <a:t>Pennsylvania</a:t>
            </a:r>
          </a:p>
          <a:p>
            <a:pPr lvl="1"/>
            <a:r>
              <a:rPr lang="en-US" sz="2000" dirty="0"/>
              <a:t>California</a:t>
            </a:r>
          </a:p>
          <a:p>
            <a:r>
              <a:rPr lang="en-US" sz="2400" dirty="0"/>
              <a:t>China produces more apples than any other country</a:t>
            </a:r>
          </a:p>
        </p:txBody>
      </p:sp>
    </p:spTree>
    <p:extLst>
      <p:ext uri="{BB962C8B-B14F-4D97-AF65-F5344CB8AC3E}">
        <p14:creationId xmlns:p14="http://schemas.microsoft.com/office/powerpoint/2010/main" val="380496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Did you know…?</a:t>
            </a:r>
          </a:p>
        </p:txBody>
      </p:sp>
      <p:sp>
        <p:nvSpPr>
          <p:cNvPr id="3" name="Subtitle 2"/>
          <p:cNvSpPr>
            <a:spLocks noGrp="1"/>
          </p:cNvSpPr>
          <p:nvPr>
            <p:ph idx="1"/>
          </p:nvPr>
        </p:nvSpPr>
        <p:spPr>
          <a:xfrm>
            <a:off x="208973" y="1592262"/>
            <a:ext cx="6344227" cy="4351338"/>
          </a:xfrm>
        </p:spPr>
        <p:txBody>
          <a:bodyPr>
            <a:normAutofit/>
          </a:bodyPr>
          <a:lstStyle/>
          <a:p>
            <a:pPr>
              <a:spcBef>
                <a:spcPts val="0"/>
              </a:spcBef>
              <a:spcAft>
                <a:spcPts val="1800"/>
              </a:spcAft>
            </a:pPr>
            <a:r>
              <a:rPr lang="en-US" sz="2400" dirty="0"/>
              <a:t>There is only one apple that is native to North America—the crabapple.</a:t>
            </a:r>
          </a:p>
          <a:p>
            <a:pPr>
              <a:spcBef>
                <a:spcPts val="0"/>
              </a:spcBef>
              <a:spcAft>
                <a:spcPts val="1800"/>
              </a:spcAft>
            </a:pPr>
            <a:r>
              <a:rPr lang="en-US" sz="2400" dirty="0"/>
              <a:t>Apples are a member of the rose family.</a:t>
            </a:r>
          </a:p>
          <a:p>
            <a:pPr>
              <a:spcBef>
                <a:spcPts val="0"/>
              </a:spcBef>
              <a:spcAft>
                <a:spcPts val="1800"/>
              </a:spcAft>
            </a:pPr>
            <a:r>
              <a:rPr lang="en-US" sz="2400" dirty="0"/>
              <a:t>Apples are 25% air, which is why they float in water.</a:t>
            </a:r>
          </a:p>
          <a:p>
            <a:pPr>
              <a:spcBef>
                <a:spcPts val="0"/>
              </a:spcBef>
              <a:spcAft>
                <a:spcPts val="1800"/>
              </a:spcAft>
            </a:pPr>
            <a:r>
              <a:rPr lang="en-US" sz="2400" dirty="0"/>
              <a:t>The average person eats 65 apples per year.</a:t>
            </a:r>
          </a:p>
          <a:p>
            <a:pPr>
              <a:spcBef>
                <a:spcPts val="0"/>
              </a:spcBef>
              <a:spcAft>
                <a:spcPts val="1800"/>
              </a:spcAft>
            </a:pPr>
            <a:r>
              <a:rPr lang="en-US" sz="2400" dirty="0"/>
              <a:t>An average-sized apple tree can produce enough apples to fill 20 boxes that weight 42 pounds each.</a:t>
            </a:r>
            <a:br>
              <a:rPr lang="en-US" dirty="0"/>
            </a:br>
            <a:endParaRPr lang="en-US" dirty="0"/>
          </a:p>
        </p:txBody>
      </p:sp>
      <p:pic>
        <p:nvPicPr>
          <p:cNvPr id="4" name="Picture 3"/>
          <p:cNvPicPr>
            <a:picLocks noChangeAspect="1"/>
          </p:cNvPicPr>
          <p:nvPr/>
        </p:nvPicPr>
        <p:blipFill>
          <a:blip r:embed="rId3"/>
          <a:stretch>
            <a:fillRect/>
          </a:stretch>
        </p:blipFill>
        <p:spPr>
          <a:xfrm>
            <a:off x="6324600" y="2438400"/>
            <a:ext cx="2362200" cy="2326767"/>
          </a:xfrm>
          <a:prstGeom prst="rect">
            <a:avLst/>
          </a:prstGeom>
        </p:spPr>
      </p:pic>
    </p:spTree>
    <p:extLst>
      <p:ext uri="{BB962C8B-B14F-4D97-AF65-F5344CB8AC3E}">
        <p14:creationId xmlns:p14="http://schemas.microsoft.com/office/powerpoint/2010/main" val="91441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1" y="365126"/>
            <a:ext cx="9038071" cy="1325563"/>
          </a:xfrm>
        </p:spPr>
        <p:txBody>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 apple a day, keeps the doctor away”  </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819400" y="1627223"/>
            <a:ext cx="3282534" cy="4292545"/>
          </a:xfrm>
          <a:prstGeom prst="rect">
            <a:avLst/>
          </a:prstGeom>
        </p:spPr>
      </p:pic>
      <p:cxnSp>
        <p:nvCxnSpPr>
          <p:cNvPr id="12" name="Straight Arrow Connector 11"/>
          <p:cNvCxnSpPr/>
          <p:nvPr/>
        </p:nvCxnSpPr>
        <p:spPr>
          <a:xfrm>
            <a:off x="2158672" y="2190083"/>
            <a:ext cx="792421" cy="425739"/>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12618" y="4966042"/>
            <a:ext cx="954245" cy="28982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567236" y="3173063"/>
            <a:ext cx="2290764" cy="600432"/>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254471" y="3979135"/>
            <a:ext cx="826741" cy="524452"/>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3638" y="1985501"/>
            <a:ext cx="22098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Low calorie snack</a:t>
            </a:r>
          </a:p>
        </p:txBody>
      </p:sp>
      <p:sp>
        <p:nvSpPr>
          <p:cNvPr id="23" name="TextBox 22"/>
          <p:cNvSpPr txBox="1"/>
          <p:nvPr/>
        </p:nvSpPr>
        <p:spPr>
          <a:xfrm>
            <a:off x="6607014" y="4725770"/>
            <a:ext cx="22098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High in vitamin C</a:t>
            </a:r>
          </a:p>
        </p:txBody>
      </p:sp>
      <p:sp>
        <p:nvSpPr>
          <p:cNvPr id="24" name="TextBox 23"/>
          <p:cNvSpPr txBox="1"/>
          <p:nvPr/>
        </p:nvSpPr>
        <p:spPr>
          <a:xfrm>
            <a:off x="147636" y="3533764"/>
            <a:ext cx="220980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Provides nearly 20% of daily fiber </a:t>
            </a:r>
          </a:p>
        </p:txBody>
      </p:sp>
      <p:sp>
        <p:nvSpPr>
          <p:cNvPr id="25" name="TextBox 24"/>
          <p:cNvSpPr txBox="1"/>
          <p:nvPr/>
        </p:nvSpPr>
        <p:spPr>
          <a:xfrm>
            <a:off x="6858000" y="3628661"/>
            <a:ext cx="22098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Contains no fat</a:t>
            </a:r>
          </a:p>
        </p:txBody>
      </p:sp>
    </p:spTree>
    <p:extLst>
      <p:ext uri="{BB962C8B-B14F-4D97-AF65-F5344CB8AC3E}">
        <p14:creationId xmlns:p14="http://schemas.microsoft.com/office/powerpoint/2010/main" val="397012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Varieties of Apples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0767"/>
            <a:ext cx="1509825" cy="15098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920" y="2862565"/>
            <a:ext cx="1646230" cy="164623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2245" y="2713042"/>
            <a:ext cx="1827308" cy="1827308"/>
          </a:xfrm>
          <a:prstGeom prst="rect">
            <a:avLst/>
          </a:prstGeom>
        </p:spPr>
      </p:pic>
      <p:pic>
        <p:nvPicPr>
          <p:cNvPr id="14" name="Picture 13"/>
          <p:cNvPicPr>
            <a:picLocks noChangeAspect="1"/>
          </p:cNvPicPr>
          <p:nvPr/>
        </p:nvPicPr>
        <p:blipFill>
          <a:blip r:embed="rId6"/>
          <a:stretch>
            <a:fillRect/>
          </a:stretch>
        </p:blipFill>
        <p:spPr>
          <a:xfrm>
            <a:off x="5157648" y="2739704"/>
            <a:ext cx="1777208" cy="177720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2953" y="2692462"/>
            <a:ext cx="1849188" cy="1849188"/>
          </a:xfrm>
          <a:prstGeom prst="rect">
            <a:avLst/>
          </a:prstGeom>
        </p:spPr>
      </p:pic>
      <p:sp>
        <p:nvSpPr>
          <p:cNvPr id="18" name="TextBox 17"/>
          <p:cNvSpPr txBox="1"/>
          <p:nvPr/>
        </p:nvSpPr>
        <p:spPr>
          <a:xfrm>
            <a:off x="152400" y="1914704"/>
            <a:ext cx="1357425" cy="461665"/>
          </a:xfrm>
          <a:prstGeom prst="rect">
            <a:avLst/>
          </a:prstGeom>
          <a:noFill/>
        </p:spPr>
        <p:txBody>
          <a:bodyPr wrap="square" rtlCol="0">
            <a:spAutoFit/>
          </a:bodyPr>
          <a:lstStyle/>
          <a:p>
            <a:pPr algn="ctr"/>
            <a:r>
              <a:rPr lang="en-US" sz="2400" dirty="0"/>
              <a:t>Fuji</a:t>
            </a:r>
          </a:p>
        </p:txBody>
      </p:sp>
      <p:sp>
        <p:nvSpPr>
          <p:cNvPr id="19" name="TextBox 18"/>
          <p:cNvSpPr txBox="1"/>
          <p:nvPr/>
        </p:nvSpPr>
        <p:spPr>
          <a:xfrm>
            <a:off x="7157925" y="1905000"/>
            <a:ext cx="1684216" cy="830997"/>
          </a:xfrm>
          <a:prstGeom prst="rect">
            <a:avLst/>
          </a:prstGeom>
          <a:noFill/>
        </p:spPr>
        <p:txBody>
          <a:bodyPr wrap="square" rtlCol="0">
            <a:spAutoFit/>
          </a:bodyPr>
          <a:lstStyle/>
          <a:p>
            <a:pPr algn="ctr"/>
            <a:r>
              <a:rPr lang="en-US" sz="2400" dirty="0"/>
              <a:t>Granny Smith</a:t>
            </a:r>
          </a:p>
        </p:txBody>
      </p:sp>
      <p:sp>
        <p:nvSpPr>
          <p:cNvPr id="20" name="TextBox 19"/>
          <p:cNvSpPr txBox="1"/>
          <p:nvPr/>
        </p:nvSpPr>
        <p:spPr>
          <a:xfrm>
            <a:off x="5582897" y="1910136"/>
            <a:ext cx="1357425" cy="461665"/>
          </a:xfrm>
          <a:prstGeom prst="rect">
            <a:avLst/>
          </a:prstGeom>
          <a:noFill/>
        </p:spPr>
        <p:txBody>
          <a:bodyPr wrap="square" rtlCol="0">
            <a:spAutoFit/>
          </a:bodyPr>
          <a:lstStyle/>
          <a:p>
            <a:pPr algn="ctr"/>
            <a:r>
              <a:rPr lang="en-US" sz="2400" dirty="0" err="1"/>
              <a:t>Braeburn</a:t>
            </a:r>
            <a:endParaRPr lang="en-US" sz="2400" dirty="0"/>
          </a:p>
        </p:txBody>
      </p:sp>
      <p:sp>
        <p:nvSpPr>
          <p:cNvPr id="21" name="TextBox 20"/>
          <p:cNvSpPr txBox="1"/>
          <p:nvPr/>
        </p:nvSpPr>
        <p:spPr>
          <a:xfrm>
            <a:off x="3302454" y="1910136"/>
            <a:ext cx="2062841" cy="830997"/>
          </a:xfrm>
          <a:prstGeom prst="rect">
            <a:avLst/>
          </a:prstGeom>
          <a:noFill/>
        </p:spPr>
        <p:txBody>
          <a:bodyPr wrap="square" rtlCol="0">
            <a:spAutoFit/>
          </a:bodyPr>
          <a:lstStyle/>
          <a:p>
            <a:pPr algn="ctr"/>
            <a:r>
              <a:rPr lang="en-US" sz="2400" dirty="0"/>
              <a:t>Golden Delicious</a:t>
            </a:r>
          </a:p>
        </p:txBody>
      </p:sp>
      <p:sp>
        <p:nvSpPr>
          <p:cNvPr id="22" name="TextBox 21"/>
          <p:cNvSpPr txBox="1"/>
          <p:nvPr/>
        </p:nvSpPr>
        <p:spPr>
          <a:xfrm>
            <a:off x="1727427" y="1914704"/>
            <a:ext cx="1357425" cy="461665"/>
          </a:xfrm>
          <a:prstGeom prst="rect">
            <a:avLst/>
          </a:prstGeom>
          <a:noFill/>
        </p:spPr>
        <p:txBody>
          <a:bodyPr wrap="square" rtlCol="0">
            <a:spAutoFit/>
          </a:bodyPr>
          <a:lstStyle/>
          <a:p>
            <a:pPr algn="ctr"/>
            <a:r>
              <a:rPr lang="en-US" sz="2400" dirty="0"/>
              <a:t>Gala</a:t>
            </a:r>
          </a:p>
        </p:txBody>
      </p:sp>
      <p:sp>
        <p:nvSpPr>
          <p:cNvPr id="24" name="Left Arrow 23"/>
          <p:cNvSpPr/>
          <p:nvPr/>
        </p:nvSpPr>
        <p:spPr>
          <a:xfrm>
            <a:off x="149290" y="4821954"/>
            <a:ext cx="427031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Sweet</a:t>
            </a:r>
          </a:p>
        </p:txBody>
      </p:sp>
      <p:sp>
        <p:nvSpPr>
          <p:cNvPr id="25" name="Right Arrow 24"/>
          <p:cNvSpPr/>
          <p:nvPr/>
        </p:nvSpPr>
        <p:spPr>
          <a:xfrm>
            <a:off x="4419600" y="4821955"/>
            <a:ext cx="4435896"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Less Sweet</a:t>
            </a:r>
          </a:p>
        </p:txBody>
      </p:sp>
    </p:spTree>
    <p:extLst>
      <p:ext uri="{BB962C8B-B14F-4D97-AF65-F5344CB8AC3E}">
        <p14:creationId xmlns:p14="http://schemas.microsoft.com/office/powerpoint/2010/main" val="354795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Grafting</a:t>
            </a:r>
          </a:p>
        </p:txBody>
      </p:sp>
      <p:sp>
        <p:nvSpPr>
          <p:cNvPr id="3" name="Subtitle 2"/>
          <p:cNvSpPr>
            <a:spLocks noGrp="1"/>
          </p:cNvSpPr>
          <p:nvPr>
            <p:ph idx="1"/>
          </p:nvPr>
        </p:nvSpPr>
        <p:spPr>
          <a:xfrm>
            <a:off x="628650" y="1468634"/>
            <a:ext cx="7886700" cy="2874766"/>
          </a:xfrm>
        </p:spPr>
        <p:txBody>
          <a:bodyPr>
            <a:normAutofit lnSpcReduction="10000"/>
          </a:bodyPr>
          <a:lstStyle/>
          <a:p>
            <a:pPr>
              <a:lnSpc>
                <a:spcPct val="120000"/>
              </a:lnSpc>
            </a:pPr>
            <a:r>
              <a:rPr lang="en-US" sz="2400" dirty="0">
                <a:latin typeface="Arial" panose="020B0604020202020204" pitchFamily="34" charset="0"/>
                <a:cs typeface="Arial" panose="020B0604020202020204" pitchFamily="34" charset="0"/>
              </a:rPr>
              <a:t>Most apples are not grown from seed</a:t>
            </a:r>
          </a:p>
          <a:p>
            <a:pPr>
              <a:lnSpc>
                <a:spcPct val="120000"/>
              </a:lnSpc>
            </a:pPr>
            <a:r>
              <a:rPr lang="en-US" sz="2400" dirty="0">
                <a:latin typeface="Arial" panose="020B0604020202020204" pitchFamily="34" charset="0"/>
                <a:cs typeface="Arial" panose="020B0604020202020204" pitchFamily="34" charset="0"/>
              </a:rPr>
              <a:t>Most apple trees originate from method called grafting</a:t>
            </a:r>
          </a:p>
          <a:p>
            <a:pPr lvl="1">
              <a:lnSpc>
                <a:spcPct val="120000"/>
              </a:lnSpc>
            </a:pPr>
            <a:r>
              <a:rPr lang="en-US" sz="2400" dirty="0">
                <a:latin typeface="Arial" panose="020B0604020202020204" pitchFamily="34" charset="0"/>
                <a:cs typeface="Arial" panose="020B0604020202020204" pitchFamily="34" charset="0"/>
              </a:rPr>
              <a:t>A section of a stem with leaf buds is inserted into another tree</a:t>
            </a:r>
          </a:p>
          <a:p>
            <a:pPr lvl="1">
              <a:lnSpc>
                <a:spcPct val="120000"/>
              </a:lnSpc>
            </a:pPr>
            <a:r>
              <a:rPr lang="en-US" sz="2400" dirty="0">
                <a:latin typeface="Arial" panose="020B0604020202020204" pitchFamily="34" charset="0"/>
                <a:cs typeface="Arial" panose="020B0604020202020204" pitchFamily="34" charset="0"/>
              </a:rPr>
              <a:t>Allows the tree to skip the juvenile phase which may last 5-9 years</a:t>
            </a:r>
            <a:r>
              <a:rPr lang="en-US" sz="20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419600" y="3962400"/>
            <a:ext cx="2635179" cy="1978411"/>
          </a:xfrm>
          <a:prstGeom prst="rect">
            <a:avLst/>
          </a:prstGeom>
        </p:spPr>
      </p:pic>
      <p:pic>
        <p:nvPicPr>
          <p:cNvPr id="11" name="Picture 10"/>
          <p:cNvPicPr>
            <a:picLocks noChangeAspect="1"/>
          </p:cNvPicPr>
          <p:nvPr/>
        </p:nvPicPr>
        <p:blipFill>
          <a:blip r:embed="rId4"/>
          <a:stretch>
            <a:fillRect/>
          </a:stretch>
        </p:blipFill>
        <p:spPr>
          <a:xfrm>
            <a:off x="1596195" y="4124577"/>
            <a:ext cx="2726907" cy="1795214"/>
          </a:xfrm>
          <a:prstGeom prst="rect">
            <a:avLst/>
          </a:prstGeom>
        </p:spPr>
      </p:pic>
    </p:spTree>
    <p:extLst>
      <p:ext uri="{BB962C8B-B14F-4D97-AF65-F5344CB8AC3E}">
        <p14:creationId xmlns:p14="http://schemas.microsoft.com/office/powerpoint/2010/main" val="165494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Apple Observations</a:t>
            </a:r>
          </a:p>
        </p:txBody>
      </p:sp>
      <p:pic>
        <p:nvPicPr>
          <p:cNvPr id="4" name="Picture 3"/>
          <p:cNvPicPr>
            <a:picLocks noChangeAspect="1"/>
          </p:cNvPicPr>
          <p:nvPr/>
        </p:nvPicPr>
        <p:blipFill>
          <a:blip r:embed="rId3"/>
          <a:stretch>
            <a:fillRect/>
          </a:stretch>
        </p:blipFill>
        <p:spPr>
          <a:xfrm>
            <a:off x="2057400" y="2642387"/>
            <a:ext cx="1752600" cy="2445488"/>
          </a:xfrm>
          <a:prstGeom prst="rect">
            <a:avLst/>
          </a:prstGeom>
        </p:spPr>
      </p:pic>
      <p:pic>
        <p:nvPicPr>
          <p:cNvPr id="11" name="Picture 10"/>
          <p:cNvPicPr>
            <a:picLocks noChangeAspect="1"/>
          </p:cNvPicPr>
          <p:nvPr/>
        </p:nvPicPr>
        <p:blipFill>
          <a:blip r:embed="rId4"/>
          <a:stretch>
            <a:fillRect/>
          </a:stretch>
        </p:blipFill>
        <p:spPr>
          <a:xfrm>
            <a:off x="4876800" y="2718111"/>
            <a:ext cx="2667000" cy="2356441"/>
          </a:xfrm>
          <a:prstGeom prst="rect">
            <a:avLst/>
          </a:prstGeom>
        </p:spPr>
      </p:pic>
      <p:sp>
        <p:nvSpPr>
          <p:cNvPr id="12" name="TextBox 11"/>
          <p:cNvSpPr txBox="1"/>
          <p:nvPr/>
        </p:nvSpPr>
        <p:spPr>
          <a:xfrm>
            <a:off x="2254987" y="2222361"/>
            <a:ext cx="1357425" cy="461665"/>
          </a:xfrm>
          <a:prstGeom prst="rect">
            <a:avLst/>
          </a:prstGeom>
          <a:noFill/>
        </p:spPr>
        <p:txBody>
          <a:bodyPr wrap="square" rtlCol="0">
            <a:spAutoFit/>
          </a:bodyPr>
          <a:lstStyle/>
          <a:p>
            <a:pPr algn="ctr"/>
            <a:r>
              <a:rPr lang="en-US" sz="2400" dirty="0"/>
              <a:t>Gala</a:t>
            </a:r>
          </a:p>
        </p:txBody>
      </p:sp>
      <p:sp>
        <p:nvSpPr>
          <p:cNvPr id="13" name="TextBox 12"/>
          <p:cNvSpPr txBox="1"/>
          <p:nvPr/>
        </p:nvSpPr>
        <p:spPr>
          <a:xfrm>
            <a:off x="5257800" y="2207762"/>
            <a:ext cx="1357425" cy="461665"/>
          </a:xfrm>
          <a:prstGeom prst="rect">
            <a:avLst/>
          </a:prstGeom>
          <a:noFill/>
        </p:spPr>
        <p:txBody>
          <a:bodyPr wrap="square" rtlCol="0">
            <a:spAutoFit/>
          </a:bodyPr>
          <a:lstStyle/>
          <a:p>
            <a:pPr algn="ctr"/>
            <a:r>
              <a:rPr lang="en-US" sz="2400" dirty="0" err="1"/>
              <a:t>Braeburn</a:t>
            </a:r>
            <a:endParaRPr lang="en-US" sz="2400" dirty="0"/>
          </a:p>
        </p:txBody>
      </p:sp>
    </p:spTree>
    <p:extLst>
      <p:ext uri="{BB962C8B-B14F-4D97-AF65-F5344CB8AC3E}">
        <p14:creationId xmlns:p14="http://schemas.microsoft.com/office/powerpoint/2010/main" val="401033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Apple Observations</a:t>
            </a:r>
          </a:p>
        </p:txBody>
      </p:sp>
      <p:sp>
        <p:nvSpPr>
          <p:cNvPr id="3" name="Subtitle 2"/>
          <p:cNvSpPr>
            <a:spLocks noGrp="1"/>
          </p:cNvSpPr>
          <p:nvPr>
            <p:ph idx="1"/>
          </p:nvPr>
        </p:nvSpPr>
        <p:spPr/>
        <p:txBody>
          <a:bodyPr>
            <a:normAutofit/>
          </a:bodyPr>
          <a:lstStyle/>
          <a:p>
            <a:pPr>
              <a:lnSpc>
                <a:spcPct val="100000"/>
              </a:lnSpc>
            </a:pPr>
            <a:r>
              <a:rPr lang="en-US" sz="2400" b="1" dirty="0"/>
              <a:t>Outside</a:t>
            </a:r>
            <a:r>
              <a:rPr lang="en-US" sz="2400" dirty="0"/>
              <a:t> of the Apple</a:t>
            </a:r>
          </a:p>
          <a:p>
            <a:pPr lvl="1">
              <a:lnSpc>
                <a:spcPct val="100000"/>
              </a:lnSpc>
            </a:pPr>
            <a:r>
              <a:rPr lang="en-US" sz="2400" dirty="0"/>
              <a:t>Look</a:t>
            </a:r>
          </a:p>
          <a:p>
            <a:pPr lvl="1">
              <a:lnSpc>
                <a:spcPct val="100000"/>
              </a:lnSpc>
            </a:pPr>
            <a:r>
              <a:rPr lang="en-US" sz="2400" dirty="0"/>
              <a:t>Smell </a:t>
            </a:r>
          </a:p>
          <a:p>
            <a:pPr lvl="1">
              <a:lnSpc>
                <a:spcPct val="100000"/>
              </a:lnSpc>
            </a:pPr>
            <a:r>
              <a:rPr lang="en-US" sz="2400" dirty="0"/>
              <a:t>Touch </a:t>
            </a:r>
          </a:p>
          <a:p>
            <a:pPr>
              <a:lnSpc>
                <a:spcPct val="100000"/>
              </a:lnSpc>
            </a:pPr>
            <a:r>
              <a:rPr lang="en-US" sz="2400" b="1" dirty="0"/>
              <a:t>Inside</a:t>
            </a:r>
            <a:r>
              <a:rPr lang="en-US" sz="2400" dirty="0"/>
              <a:t> of the Apple</a:t>
            </a:r>
          </a:p>
          <a:p>
            <a:pPr lvl="1">
              <a:lnSpc>
                <a:spcPct val="100000"/>
              </a:lnSpc>
            </a:pPr>
            <a:r>
              <a:rPr lang="en-US" sz="2400" dirty="0"/>
              <a:t>Look</a:t>
            </a:r>
          </a:p>
          <a:p>
            <a:pPr lvl="1">
              <a:lnSpc>
                <a:spcPct val="100000"/>
              </a:lnSpc>
            </a:pPr>
            <a:r>
              <a:rPr lang="en-US" sz="2400" dirty="0"/>
              <a:t>Smell </a:t>
            </a:r>
          </a:p>
          <a:p>
            <a:pPr lvl="1">
              <a:lnSpc>
                <a:spcPct val="100000"/>
              </a:lnSpc>
            </a:pPr>
            <a:r>
              <a:rPr lang="en-US" sz="2400" dirty="0"/>
              <a:t>Touch </a:t>
            </a:r>
          </a:p>
          <a:p>
            <a:pPr lvl="1">
              <a:lnSpc>
                <a:spcPct val="100000"/>
              </a:lnSpc>
            </a:pPr>
            <a:r>
              <a:rPr lang="en-US" sz="2400" dirty="0"/>
              <a:t>Taste (tartness, sweetness, juiciness &amp; crunchiness)</a:t>
            </a:r>
          </a:p>
          <a:p>
            <a:endParaRPr lang="en-US" dirty="0"/>
          </a:p>
        </p:txBody>
      </p:sp>
      <p:sp>
        <p:nvSpPr>
          <p:cNvPr id="11" name="AutoShape 2" descr="Image result for magnifying glas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stretch>
            <a:fillRect/>
          </a:stretch>
        </p:blipFill>
        <p:spPr>
          <a:xfrm>
            <a:off x="5486400" y="2153444"/>
            <a:ext cx="2466975" cy="1847850"/>
          </a:xfrm>
          <a:prstGeom prst="rect">
            <a:avLst/>
          </a:prstGeom>
        </p:spPr>
      </p:pic>
    </p:spTree>
    <p:extLst>
      <p:ext uri="{BB962C8B-B14F-4D97-AF65-F5344CB8AC3E}">
        <p14:creationId xmlns:p14="http://schemas.microsoft.com/office/powerpoint/2010/main" val="2424216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886700" cy="2149474"/>
          </a:xfrm>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similarities and differences did you find between the two apples?</a:t>
            </a:r>
          </a:p>
        </p:txBody>
      </p:sp>
      <p:pic>
        <p:nvPicPr>
          <p:cNvPr id="11" name="Picture 10"/>
          <p:cNvPicPr>
            <a:picLocks noChangeAspect="1"/>
          </p:cNvPicPr>
          <p:nvPr/>
        </p:nvPicPr>
        <p:blipFill>
          <a:blip r:embed="rId3"/>
          <a:stretch>
            <a:fillRect/>
          </a:stretch>
        </p:blipFill>
        <p:spPr>
          <a:xfrm>
            <a:off x="1752600" y="3200876"/>
            <a:ext cx="1752600" cy="2445488"/>
          </a:xfrm>
          <a:prstGeom prst="rect">
            <a:avLst/>
          </a:prstGeom>
        </p:spPr>
      </p:pic>
      <p:pic>
        <p:nvPicPr>
          <p:cNvPr id="12" name="Picture 11"/>
          <p:cNvPicPr>
            <a:picLocks noChangeAspect="1"/>
          </p:cNvPicPr>
          <p:nvPr/>
        </p:nvPicPr>
        <p:blipFill>
          <a:blip r:embed="rId4"/>
          <a:stretch>
            <a:fillRect/>
          </a:stretch>
        </p:blipFill>
        <p:spPr>
          <a:xfrm>
            <a:off x="4572000" y="3276600"/>
            <a:ext cx="2667000" cy="2356441"/>
          </a:xfrm>
          <a:prstGeom prst="rect">
            <a:avLst/>
          </a:prstGeom>
        </p:spPr>
      </p:pic>
      <p:sp>
        <p:nvSpPr>
          <p:cNvPr id="13" name="TextBox 12"/>
          <p:cNvSpPr txBox="1"/>
          <p:nvPr/>
        </p:nvSpPr>
        <p:spPr>
          <a:xfrm>
            <a:off x="1950187" y="2780850"/>
            <a:ext cx="1357425" cy="461665"/>
          </a:xfrm>
          <a:prstGeom prst="rect">
            <a:avLst/>
          </a:prstGeom>
          <a:noFill/>
        </p:spPr>
        <p:txBody>
          <a:bodyPr wrap="square" rtlCol="0">
            <a:spAutoFit/>
          </a:bodyPr>
          <a:lstStyle/>
          <a:p>
            <a:pPr algn="ctr"/>
            <a:r>
              <a:rPr lang="en-US" sz="2400" dirty="0"/>
              <a:t>Gala</a:t>
            </a:r>
          </a:p>
        </p:txBody>
      </p:sp>
      <p:sp>
        <p:nvSpPr>
          <p:cNvPr id="14" name="TextBox 13"/>
          <p:cNvSpPr txBox="1"/>
          <p:nvPr/>
        </p:nvSpPr>
        <p:spPr>
          <a:xfrm>
            <a:off x="4953000" y="2766251"/>
            <a:ext cx="1357425" cy="461665"/>
          </a:xfrm>
          <a:prstGeom prst="rect">
            <a:avLst/>
          </a:prstGeom>
          <a:noFill/>
        </p:spPr>
        <p:txBody>
          <a:bodyPr wrap="square" rtlCol="0">
            <a:spAutoFit/>
          </a:bodyPr>
          <a:lstStyle/>
          <a:p>
            <a:pPr algn="ctr"/>
            <a:r>
              <a:rPr lang="en-US" sz="2400" dirty="0" err="1"/>
              <a:t>Braeburn</a:t>
            </a:r>
            <a:endParaRPr lang="en-US" sz="2400" dirty="0"/>
          </a:p>
        </p:txBody>
      </p:sp>
    </p:spTree>
    <p:extLst>
      <p:ext uri="{BB962C8B-B14F-4D97-AF65-F5344CB8AC3E}">
        <p14:creationId xmlns:p14="http://schemas.microsoft.com/office/powerpoint/2010/main" val="475882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14034</TotalTime>
  <Words>1350</Words>
  <Application>Microsoft Office PowerPoint</Application>
  <PresentationFormat>On-screen Show (4:3)</PresentationFormat>
  <Paragraphs>164</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Apple Genetics</vt:lpstr>
      <vt:lpstr>Background on Apples</vt:lpstr>
      <vt:lpstr>Did you know…?</vt:lpstr>
      <vt:lpstr>“An apple a day, keeps the doctor away”  </vt:lpstr>
      <vt:lpstr>Varieties of Apples</vt:lpstr>
      <vt:lpstr>Grafting</vt:lpstr>
      <vt:lpstr>Apple Observations</vt:lpstr>
      <vt:lpstr>Apple Observations</vt:lpstr>
      <vt:lpstr>What similarities and differences did you find between the two apples?</vt:lpstr>
      <vt:lpstr>Genetics Vocabulary Review</vt:lpstr>
      <vt:lpstr>Apple Genotypes</vt:lpstr>
      <vt:lpstr>Punnett Square Activity</vt:lpstr>
      <vt:lpstr>Jazz Apple Observations</vt:lpstr>
      <vt:lpstr>Comparing all 3 apples  What similarities and differences did you notice?</vt:lpstr>
      <vt:lpstr>Jazz Apple</vt:lpstr>
      <vt:lpstr>Crossbreeding Apples</vt:lpstr>
      <vt:lpstr>Honeycrisp Apples</vt:lpstr>
      <vt:lpstr>Arctic Apples</vt:lpstr>
    </vt:vector>
  </TitlesOfParts>
  <Company>BSE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Engineering</dc:title>
  <dc:creator>Joe Luck</dc:creator>
  <cp:lastModifiedBy>Erin M. Ingram</cp:lastModifiedBy>
  <cp:revision>185</cp:revision>
  <cp:lastPrinted>2013-10-14T14:56:14Z</cp:lastPrinted>
  <dcterms:created xsi:type="dcterms:W3CDTF">2012-08-23T21:49:41Z</dcterms:created>
  <dcterms:modified xsi:type="dcterms:W3CDTF">2017-05-04T14:33:46Z</dcterms:modified>
</cp:coreProperties>
</file>