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2"/>
  </p:notesMasterIdLst>
  <p:sldIdLst>
    <p:sldId id="256" r:id="rId5"/>
    <p:sldId id="257" r:id="rId6"/>
    <p:sldId id="259" r:id="rId7"/>
    <p:sldId id="260" r:id="rId8"/>
    <p:sldId id="258" r:id="rId9"/>
    <p:sldId id="265" r:id="rId10"/>
    <p:sldId id="261" r:id="rId11"/>
    <p:sldId id="264" r:id="rId12"/>
    <p:sldId id="262" r:id="rId13"/>
    <p:sldId id="263" r:id="rId14"/>
    <p:sldId id="267" r:id="rId15"/>
    <p:sldId id="271" r:id="rId16"/>
    <p:sldId id="268" r:id="rId17"/>
    <p:sldId id="270" r:id="rId18"/>
    <p:sldId id="273" r:id="rId19"/>
    <p:sldId id="275"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8B304-5E09-48A1-914A-5AC63D9DF34C}" v="226" dt="2025-08-07T17:56:27.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47" autoAdjust="0"/>
  </p:normalViewPr>
  <p:slideViewPr>
    <p:cSldViewPr snapToGrid="0">
      <p:cViewPr>
        <p:scale>
          <a:sx n="70" d="100"/>
          <a:sy n="70" d="100"/>
        </p:scale>
        <p:origin x="113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52A62379-FDBE-495C-A5FD-F566DB5A0B0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23EF26A-14F2-41E6-BDDE-ABB2B700A8D0}">
      <dgm:prSet custT="1"/>
      <dgm:spPr/>
      <dgm:t>
        <a:bodyPr/>
        <a:lstStyle/>
        <a:p>
          <a:pPr>
            <a:lnSpc>
              <a:spcPct val="100000"/>
            </a:lnSpc>
          </a:pPr>
          <a:r>
            <a:rPr lang="en-US" sz="1800" dirty="0"/>
            <a:t>Reflect real-life events that impact the grid and how it is managed. (</a:t>
          </a:r>
          <a:r>
            <a:rPr lang="en-US" sz="1800" i="1" dirty="0"/>
            <a:t>extreme weather, policy changes, natural damage and failures, etc.)</a:t>
          </a:r>
        </a:p>
      </dgm:t>
    </dgm:pt>
    <dgm:pt modelId="{E019E626-9E17-43B5-ACE4-D826E9F0117E}" type="parTrans" cxnId="{AA982E95-0D79-41FE-945B-02DF0EE6BA80}">
      <dgm:prSet/>
      <dgm:spPr/>
      <dgm:t>
        <a:bodyPr/>
        <a:lstStyle/>
        <a:p>
          <a:endParaRPr lang="en-US"/>
        </a:p>
      </dgm:t>
    </dgm:pt>
    <dgm:pt modelId="{E08D6827-AFCB-40C0-9AEA-1EA588686A07}" type="sibTrans" cxnId="{AA982E95-0D79-41FE-945B-02DF0EE6BA80}">
      <dgm:prSet/>
      <dgm:spPr/>
      <dgm:t>
        <a:bodyPr/>
        <a:lstStyle/>
        <a:p>
          <a:endParaRPr lang="en-US"/>
        </a:p>
      </dgm:t>
    </dgm:pt>
    <dgm:pt modelId="{236A4BCF-F94E-40D1-BA3F-0830DEBD786A}">
      <dgm:prSet custT="1"/>
      <dgm:spPr/>
      <dgm:t>
        <a:bodyPr/>
        <a:lstStyle/>
        <a:p>
          <a:pPr>
            <a:lnSpc>
              <a:spcPct val="100000"/>
            </a:lnSpc>
          </a:pPr>
          <a:r>
            <a:rPr lang="en-US" sz="1800" dirty="0"/>
            <a:t>Outcomes can be positive (e.g. technology improvements), neutral (e.g., hosting community events), or negative</a:t>
          </a:r>
        </a:p>
      </dgm:t>
    </dgm:pt>
    <dgm:pt modelId="{228623FA-80A7-4600-BC1C-FD8CDEE097AE}" type="parTrans" cxnId="{4412B3E8-C9DB-4012-9238-B6F7A7707E0C}">
      <dgm:prSet/>
      <dgm:spPr/>
      <dgm:t>
        <a:bodyPr/>
        <a:lstStyle/>
        <a:p>
          <a:endParaRPr lang="en-US"/>
        </a:p>
      </dgm:t>
    </dgm:pt>
    <dgm:pt modelId="{810AD15B-457D-45E6-A992-50E2F0295406}" type="sibTrans" cxnId="{4412B3E8-C9DB-4012-9238-B6F7A7707E0C}">
      <dgm:prSet/>
      <dgm:spPr/>
      <dgm:t>
        <a:bodyPr/>
        <a:lstStyle/>
        <a:p>
          <a:endParaRPr lang="en-US"/>
        </a:p>
      </dgm:t>
    </dgm:pt>
    <dgm:pt modelId="{6D754238-4429-4655-8200-B6E0413DB940}">
      <dgm:prSet/>
      <dgm:spPr/>
      <dgm:t>
        <a:bodyPr/>
        <a:lstStyle/>
        <a:p>
          <a:pPr>
            <a:lnSpc>
              <a:spcPct val="100000"/>
            </a:lnSpc>
          </a:pPr>
          <a:r>
            <a:rPr lang="en-US" dirty="0"/>
            <a:t>Respond to unexpected issues, like how real-world energy operators adapt to dynamic situations. </a:t>
          </a:r>
        </a:p>
      </dgm:t>
    </dgm:pt>
    <dgm:pt modelId="{A747C94A-606E-4681-A78A-79DACBFDF977}" type="parTrans" cxnId="{7D8FA914-1E04-497C-A686-A738832575D3}">
      <dgm:prSet/>
      <dgm:spPr/>
      <dgm:t>
        <a:bodyPr/>
        <a:lstStyle/>
        <a:p>
          <a:endParaRPr lang="en-US"/>
        </a:p>
      </dgm:t>
    </dgm:pt>
    <dgm:pt modelId="{1054CD2B-D2A1-49CE-A84C-BE3748986722}" type="sibTrans" cxnId="{7D8FA914-1E04-497C-A686-A738832575D3}">
      <dgm:prSet/>
      <dgm:spPr/>
      <dgm:t>
        <a:bodyPr/>
        <a:lstStyle/>
        <a:p>
          <a:endParaRPr lang="en-US"/>
        </a:p>
      </dgm:t>
    </dgm:pt>
    <dgm:pt modelId="{31C5E8A0-BB32-404F-B5D2-0371DC61C2C8}" type="pres">
      <dgm:prSet presAssocID="{52A62379-FDBE-495C-A5FD-F566DB5A0B0B}" presName="root" presStyleCnt="0">
        <dgm:presLayoutVars>
          <dgm:dir/>
          <dgm:resizeHandles val="exact"/>
        </dgm:presLayoutVars>
      </dgm:prSet>
      <dgm:spPr/>
    </dgm:pt>
    <dgm:pt modelId="{F6D0B1C9-A122-4559-B434-31B061BB3AF8}" type="pres">
      <dgm:prSet presAssocID="{323EF26A-14F2-41E6-BDDE-ABB2B700A8D0}" presName="compNode" presStyleCnt="0"/>
      <dgm:spPr/>
    </dgm:pt>
    <dgm:pt modelId="{FC8542B5-E6CF-4F92-B75F-885E17CB895F}" type="pres">
      <dgm:prSet presAssocID="{323EF26A-14F2-41E6-BDDE-ABB2B700A8D0}" presName="bgRect" presStyleLbl="bgShp" presStyleIdx="0" presStyleCnt="3"/>
      <dgm:spPr/>
    </dgm:pt>
    <dgm:pt modelId="{E6DF8FD8-58C9-4426-9AB1-AE1EC053F0DC}" type="pres">
      <dgm:prSet presAssocID="{323EF26A-14F2-41E6-BDDE-ABB2B700A8D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ghtning with solid fill"/>
        </a:ext>
      </dgm:extLst>
    </dgm:pt>
    <dgm:pt modelId="{98739714-1C63-470D-9B2D-64B46EE7810B}" type="pres">
      <dgm:prSet presAssocID="{323EF26A-14F2-41E6-BDDE-ABB2B700A8D0}" presName="spaceRect" presStyleCnt="0"/>
      <dgm:spPr/>
    </dgm:pt>
    <dgm:pt modelId="{D8630A74-86A4-4009-8118-56CD79FCFDF2}" type="pres">
      <dgm:prSet presAssocID="{323EF26A-14F2-41E6-BDDE-ABB2B700A8D0}" presName="parTx" presStyleLbl="revTx" presStyleIdx="0" presStyleCnt="3">
        <dgm:presLayoutVars>
          <dgm:chMax val="0"/>
          <dgm:chPref val="0"/>
        </dgm:presLayoutVars>
      </dgm:prSet>
      <dgm:spPr/>
    </dgm:pt>
    <dgm:pt modelId="{9EEABC16-646E-49E3-BB1A-E9E311AE0F27}" type="pres">
      <dgm:prSet presAssocID="{E08D6827-AFCB-40C0-9AEA-1EA588686A07}" presName="sibTrans" presStyleCnt="0"/>
      <dgm:spPr/>
    </dgm:pt>
    <dgm:pt modelId="{38281E50-CAD4-4483-A445-508839E3A028}" type="pres">
      <dgm:prSet presAssocID="{236A4BCF-F94E-40D1-BA3F-0830DEBD786A}" presName="compNode" presStyleCnt="0"/>
      <dgm:spPr/>
    </dgm:pt>
    <dgm:pt modelId="{A4EEE641-43A1-442B-843D-7E409E41A52C}" type="pres">
      <dgm:prSet presAssocID="{236A4BCF-F94E-40D1-BA3F-0830DEBD786A}" presName="bgRect" presStyleLbl="bgShp" presStyleIdx="1" presStyleCnt="3"/>
      <dgm:spPr/>
    </dgm:pt>
    <dgm:pt modelId="{913AFAED-1809-4272-8F78-C1BA07CECBEA}" type="pres">
      <dgm:prSet presAssocID="{236A4BCF-F94E-40D1-BA3F-0830DEBD786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lectric Tower with solid fill"/>
        </a:ext>
      </dgm:extLst>
    </dgm:pt>
    <dgm:pt modelId="{36038653-32E6-4370-8F38-1AA94CC5387F}" type="pres">
      <dgm:prSet presAssocID="{236A4BCF-F94E-40D1-BA3F-0830DEBD786A}" presName="spaceRect" presStyleCnt="0"/>
      <dgm:spPr/>
    </dgm:pt>
    <dgm:pt modelId="{8BCE8177-66B2-4C31-84D8-FFA8F8F5040F}" type="pres">
      <dgm:prSet presAssocID="{236A4BCF-F94E-40D1-BA3F-0830DEBD786A}" presName="parTx" presStyleLbl="revTx" presStyleIdx="1" presStyleCnt="3">
        <dgm:presLayoutVars>
          <dgm:chMax val="0"/>
          <dgm:chPref val="0"/>
        </dgm:presLayoutVars>
      </dgm:prSet>
      <dgm:spPr/>
    </dgm:pt>
    <dgm:pt modelId="{0CA443FE-9498-496C-B674-C39A43F72B37}" type="pres">
      <dgm:prSet presAssocID="{810AD15B-457D-45E6-A992-50E2F0295406}" presName="sibTrans" presStyleCnt="0"/>
      <dgm:spPr/>
    </dgm:pt>
    <dgm:pt modelId="{A81844F9-0C61-4BB2-8AB6-8B5DEF04C25E}" type="pres">
      <dgm:prSet presAssocID="{6D754238-4429-4655-8200-B6E0413DB940}" presName="compNode" presStyleCnt="0"/>
      <dgm:spPr/>
    </dgm:pt>
    <dgm:pt modelId="{A9E04A4E-D515-4CAE-B00B-4617464E8FB2}" type="pres">
      <dgm:prSet presAssocID="{6D754238-4429-4655-8200-B6E0413DB940}" presName="bgRect" presStyleLbl="bgShp" presStyleIdx="2" presStyleCnt="3"/>
      <dgm:spPr/>
    </dgm:pt>
    <dgm:pt modelId="{01560DAA-A2E0-453E-9870-2AC3DDA67616}" type="pres">
      <dgm:prSet presAssocID="{6D754238-4429-4655-8200-B6E0413DB94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lectrician male with solid fill"/>
        </a:ext>
      </dgm:extLst>
    </dgm:pt>
    <dgm:pt modelId="{A75A23CB-F7D8-42BD-9162-8AD469743A5C}" type="pres">
      <dgm:prSet presAssocID="{6D754238-4429-4655-8200-B6E0413DB940}" presName="spaceRect" presStyleCnt="0"/>
      <dgm:spPr/>
    </dgm:pt>
    <dgm:pt modelId="{9E0AD4E0-4877-40D9-8A5B-D631724F2665}" type="pres">
      <dgm:prSet presAssocID="{6D754238-4429-4655-8200-B6E0413DB940}" presName="parTx" presStyleLbl="revTx" presStyleIdx="2" presStyleCnt="3">
        <dgm:presLayoutVars>
          <dgm:chMax val="0"/>
          <dgm:chPref val="0"/>
        </dgm:presLayoutVars>
      </dgm:prSet>
      <dgm:spPr/>
    </dgm:pt>
  </dgm:ptLst>
  <dgm:cxnLst>
    <dgm:cxn modelId="{2FFD0C01-07EF-4BDB-BA3A-26D62CE350BE}" type="presOf" srcId="{6D754238-4429-4655-8200-B6E0413DB940}" destId="{9E0AD4E0-4877-40D9-8A5B-D631724F2665}" srcOrd="0" destOrd="0" presId="urn:microsoft.com/office/officeart/2018/2/layout/IconVerticalSolidList"/>
    <dgm:cxn modelId="{7D8FA914-1E04-497C-A686-A738832575D3}" srcId="{52A62379-FDBE-495C-A5FD-F566DB5A0B0B}" destId="{6D754238-4429-4655-8200-B6E0413DB940}" srcOrd="2" destOrd="0" parTransId="{A747C94A-606E-4681-A78A-79DACBFDF977}" sibTransId="{1054CD2B-D2A1-49CE-A84C-BE3748986722}"/>
    <dgm:cxn modelId="{FB81B233-2E9B-49D3-8B8F-87163FB05394}" type="presOf" srcId="{323EF26A-14F2-41E6-BDDE-ABB2B700A8D0}" destId="{D8630A74-86A4-4009-8118-56CD79FCFDF2}" srcOrd="0" destOrd="0" presId="urn:microsoft.com/office/officeart/2018/2/layout/IconVerticalSolidList"/>
    <dgm:cxn modelId="{EE3ABF60-E6F4-4D94-A2C7-D5778FDC83E7}" type="presOf" srcId="{236A4BCF-F94E-40D1-BA3F-0830DEBD786A}" destId="{8BCE8177-66B2-4C31-84D8-FFA8F8F5040F}" srcOrd="0" destOrd="0" presId="urn:microsoft.com/office/officeart/2018/2/layout/IconVerticalSolidList"/>
    <dgm:cxn modelId="{AA982E95-0D79-41FE-945B-02DF0EE6BA80}" srcId="{52A62379-FDBE-495C-A5FD-F566DB5A0B0B}" destId="{323EF26A-14F2-41E6-BDDE-ABB2B700A8D0}" srcOrd="0" destOrd="0" parTransId="{E019E626-9E17-43B5-ACE4-D826E9F0117E}" sibTransId="{E08D6827-AFCB-40C0-9AEA-1EA588686A07}"/>
    <dgm:cxn modelId="{4412B3E8-C9DB-4012-9238-B6F7A7707E0C}" srcId="{52A62379-FDBE-495C-A5FD-F566DB5A0B0B}" destId="{236A4BCF-F94E-40D1-BA3F-0830DEBD786A}" srcOrd="1" destOrd="0" parTransId="{228623FA-80A7-4600-BC1C-FD8CDEE097AE}" sibTransId="{810AD15B-457D-45E6-A992-50E2F0295406}"/>
    <dgm:cxn modelId="{8D5F9CF8-1227-45A2-86BE-2E760AAA4D27}" type="presOf" srcId="{52A62379-FDBE-495C-A5FD-F566DB5A0B0B}" destId="{31C5E8A0-BB32-404F-B5D2-0371DC61C2C8}" srcOrd="0" destOrd="0" presId="urn:microsoft.com/office/officeart/2018/2/layout/IconVerticalSolidList"/>
    <dgm:cxn modelId="{107FD7A1-4146-49CF-98BD-E741D3143861}" type="presParOf" srcId="{31C5E8A0-BB32-404F-B5D2-0371DC61C2C8}" destId="{F6D0B1C9-A122-4559-B434-31B061BB3AF8}" srcOrd="0" destOrd="0" presId="urn:microsoft.com/office/officeart/2018/2/layout/IconVerticalSolidList"/>
    <dgm:cxn modelId="{64500E86-245F-45B3-A55E-76300BAA5A11}" type="presParOf" srcId="{F6D0B1C9-A122-4559-B434-31B061BB3AF8}" destId="{FC8542B5-E6CF-4F92-B75F-885E17CB895F}" srcOrd="0" destOrd="0" presId="urn:microsoft.com/office/officeart/2018/2/layout/IconVerticalSolidList"/>
    <dgm:cxn modelId="{273E3EFA-6655-4872-A8AC-ADB1129FF999}" type="presParOf" srcId="{F6D0B1C9-A122-4559-B434-31B061BB3AF8}" destId="{E6DF8FD8-58C9-4426-9AB1-AE1EC053F0DC}" srcOrd="1" destOrd="0" presId="urn:microsoft.com/office/officeart/2018/2/layout/IconVerticalSolidList"/>
    <dgm:cxn modelId="{58E9A0C4-853B-44AA-AC6E-0A109030CB14}" type="presParOf" srcId="{F6D0B1C9-A122-4559-B434-31B061BB3AF8}" destId="{98739714-1C63-470D-9B2D-64B46EE7810B}" srcOrd="2" destOrd="0" presId="urn:microsoft.com/office/officeart/2018/2/layout/IconVerticalSolidList"/>
    <dgm:cxn modelId="{474B16F9-F4A9-4408-AEF2-9B5E4814DDAB}" type="presParOf" srcId="{F6D0B1C9-A122-4559-B434-31B061BB3AF8}" destId="{D8630A74-86A4-4009-8118-56CD79FCFDF2}" srcOrd="3" destOrd="0" presId="urn:microsoft.com/office/officeart/2018/2/layout/IconVerticalSolidList"/>
    <dgm:cxn modelId="{CA32A782-1F73-4522-B986-F93BFB8127F4}" type="presParOf" srcId="{31C5E8A0-BB32-404F-B5D2-0371DC61C2C8}" destId="{9EEABC16-646E-49E3-BB1A-E9E311AE0F27}" srcOrd="1" destOrd="0" presId="urn:microsoft.com/office/officeart/2018/2/layout/IconVerticalSolidList"/>
    <dgm:cxn modelId="{644BC3B4-52E2-44A7-8ED4-1001407C7C5A}" type="presParOf" srcId="{31C5E8A0-BB32-404F-B5D2-0371DC61C2C8}" destId="{38281E50-CAD4-4483-A445-508839E3A028}" srcOrd="2" destOrd="0" presId="urn:microsoft.com/office/officeart/2018/2/layout/IconVerticalSolidList"/>
    <dgm:cxn modelId="{9E25F3AA-41D3-48C9-B7CB-6E938CA6E67E}" type="presParOf" srcId="{38281E50-CAD4-4483-A445-508839E3A028}" destId="{A4EEE641-43A1-442B-843D-7E409E41A52C}" srcOrd="0" destOrd="0" presId="urn:microsoft.com/office/officeart/2018/2/layout/IconVerticalSolidList"/>
    <dgm:cxn modelId="{5B899DD9-C8B6-4F5D-9A23-31973853BBEC}" type="presParOf" srcId="{38281E50-CAD4-4483-A445-508839E3A028}" destId="{913AFAED-1809-4272-8F78-C1BA07CECBEA}" srcOrd="1" destOrd="0" presId="urn:microsoft.com/office/officeart/2018/2/layout/IconVerticalSolidList"/>
    <dgm:cxn modelId="{AA84CD45-972E-4331-9E9B-7BBD9DCD67B3}" type="presParOf" srcId="{38281E50-CAD4-4483-A445-508839E3A028}" destId="{36038653-32E6-4370-8F38-1AA94CC5387F}" srcOrd="2" destOrd="0" presId="urn:microsoft.com/office/officeart/2018/2/layout/IconVerticalSolidList"/>
    <dgm:cxn modelId="{EF647C38-0837-43FA-8646-8E15EF304E74}" type="presParOf" srcId="{38281E50-CAD4-4483-A445-508839E3A028}" destId="{8BCE8177-66B2-4C31-84D8-FFA8F8F5040F}" srcOrd="3" destOrd="0" presId="urn:microsoft.com/office/officeart/2018/2/layout/IconVerticalSolidList"/>
    <dgm:cxn modelId="{F3885AE3-A72B-4856-97CA-2B1F82AA3432}" type="presParOf" srcId="{31C5E8A0-BB32-404F-B5D2-0371DC61C2C8}" destId="{0CA443FE-9498-496C-B674-C39A43F72B37}" srcOrd="3" destOrd="0" presId="urn:microsoft.com/office/officeart/2018/2/layout/IconVerticalSolidList"/>
    <dgm:cxn modelId="{A2C563AD-0A91-4F9F-99EA-69BD7443AB09}" type="presParOf" srcId="{31C5E8A0-BB32-404F-B5D2-0371DC61C2C8}" destId="{A81844F9-0C61-4BB2-8AB6-8B5DEF04C25E}" srcOrd="4" destOrd="0" presId="urn:microsoft.com/office/officeart/2018/2/layout/IconVerticalSolidList"/>
    <dgm:cxn modelId="{E0B385CF-510B-41F6-895D-B03E802C3860}" type="presParOf" srcId="{A81844F9-0C61-4BB2-8AB6-8B5DEF04C25E}" destId="{A9E04A4E-D515-4CAE-B00B-4617464E8FB2}" srcOrd="0" destOrd="0" presId="urn:microsoft.com/office/officeart/2018/2/layout/IconVerticalSolidList"/>
    <dgm:cxn modelId="{2A0A4D81-D039-48E5-8329-FD8ECD3F8FD7}" type="presParOf" srcId="{A81844F9-0C61-4BB2-8AB6-8B5DEF04C25E}" destId="{01560DAA-A2E0-453E-9870-2AC3DDA67616}" srcOrd="1" destOrd="0" presId="urn:microsoft.com/office/officeart/2018/2/layout/IconVerticalSolidList"/>
    <dgm:cxn modelId="{0FB96F6A-E319-4266-B86F-4CBF0B8C5176}" type="presParOf" srcId="{A81844F9-0C61-4BB2-8AB6-8B5DEF04C25E}" destId="{A75A23CB-F7D8-42BD-9162-8AD469743A5C}" srcOrd="2" destOrd="0" presId="urn:microsoft.com/office/officeart/2018/2/layout/IconVerticalSolidList"/>
    <dgm:cxn modelId="{3DDE0D32-8D35-485F-A210-8A345850E51E}" type="presParOf" srcId="{A81844F9-0C61-4BB2-8AB6-8B5DEF04C25E}" destId="{9E0AD4E0-4877-40D9-8A5B-D631724F266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B0DF79-DCAF-49F9-963C-5956E4ABFAC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40E0D68-646F-4BCD-84BF-557EADB4148E}">
      <dgm:prSet/>
      <dgm:spPr/>
      <dgm:t>
        <a:bodyPr/>
        <a:lstStyle/>
        <a:p>
          <a:r>
            <a:rPr lang="en-US" dirty="0"/>
            <a:t>The electrical grid is carefully planned to maximize function, efficiency, and accessibility. </a:t>
          </a:r>
        </a:p>
      </dgm:t>
    </dgm:pt>
    <dgm:pt modelId="{F2A6F4BF-2C5A-4ED7-A59B-2FEF415543C6}" type="parTrans" cxnId="{A406368D-B5DC-42C7-9511-3C93B2295E1D}">
      <dgm:prSet/>
      <dgm:spPr/>
      <dgm:t>
        <a:bodyPr/>
        <a:lstStyle/>
        <a:p>
          <a:endParaRPr lang="en-US"/>
        </a:p>
      </dgm:t>
    </dgm:pt>
    <dgm:pt modelId="{44B15BB4-C173-4D9D-B569-B1DD8B6D115E}" type="sibTrans" cxnId="{A406368D-B5DC-42C7-9511-3C93B2295E1D}">
      <dgm:prSet/>
      <dgm:spPr/>
      <dgm:t>
        <a:bodyPr/>
        <a:lstStyle/>
        <a:p>
          <a:endParaRPr lang="en-US"/>
        </a:p>
      </dgm:t>
    </dgm:pt>
    <dgm:pt modelId="{044D78C0-66ED-4047-8165-8AB5036B5F62}">
      <dgm:prSet/>
      <dgm:spPr/>
      <dgm:t>
        <a:bodyPr/>
        <a:lstStyle/>
        <a:p>
          <a:r>
            <a:rPr lang="en-US" dirty="0"/>
            <a:t>Thoughtful design ensures the grid can reliably serve energy loads and meet demand. </a:t>
          </a:r>
        </a:p>
      </dgm:t>
    </dgm:pt>
    <dgm:pt modelId="{04810A0E-5EAB-46D6-A23A-F4E3A4F58501}" type="parTrans" cxnId="{36D3694B-6A3A-4941-9F54-14153F1741FD}">
      <dgm:prSet/>
      <dgm:spPr/>
      <dgm:t>
        <a:bodyPr/>
        <a:lstStyle/>
        <a:p>
          <a:endParaRPr lang="en-US"/>
        </a:p>
      </dgm:t>
    </dgm:pt>
    <dgm:pt modelId="{5930A05A-DA32-4F3F-A4A0-4CEC23E26954}" type="sibTrans" cxnId="{36D3694B-6A3A-4941-9F54-14153F1741FD}">
      <dgm:prSet/>
      <dgm:spPr/>
      <dgm:t>
        <a:bodyPr/>
        <a:lstStyle/>
        <a:p>
          <a:endParaRPr lang="en-US"/>
        </a:p>
      </dgm:t>
    </dgm:pt>
    <dgm:pt modelId="{37256EA1-F599-4A47-BAA8-1166B31A966C}">
      <dgm:prSet/>
      <dgm:spPr/>
      <dgm:t>
        <a:bodyPr/>
        <a:lstStyle/>
        <a:p>
          <a:r>
            <a:rPr lang="en-US" dirty="0"/>
            <a:t>Strategic placement of power plants to maximize generation for areas they serve.</a:t>
          </a:r>
        </a:p>
      </dgm:t>
    </dgm:pt>
    <dgm:pt modelId="{5E440712-DEA9-4AA6-85DD-1F18EA29177F}" type="parTrans" cxnId="{32FA8B59-5A1B-4C68-BDAF-ABF7678F8CFB}">
      <dgm:prSet/>
      <dgm:spPr/>
      <dgm:t>
        <a:bodyPr/>
        <a:lstStyle/>
        <a:p>
          <a:endParaRPr lang="en-US"/>
        </a:p>
      </dgm:t>
    </dgm:pt>
    <dgm:pt modelId="{200AF8AE-A4E1-40EB-AA30-F4F9A595A3C2}" type="sibTrans" cxnId="{32FA8B59-5A1B-4C68-BDAF-ABF7678F8CFB}">
      <dgm:prSet/>
      <dgm:spPr/>
      <dgm:t>
        <a:bodyPr/>
        <a:lstStyle/>
        <a:p>
          <a:endParaRPr lang="en-US"/>
        </a:p>
      </dgm:t>
    </dgm:pt>
    <dgm:pt modelId="{C8BD105C-9E6F-4FE4-9B84-014D8034D454}">
      <dgm:prSet/>
      <dgm:spPr/>
      <dgm:t>
        <a:bodyPr/>
        <a:lstStyle/>
        <a:p>
          <a:r>
            <a:rPr lang="en-US" dirty="0"/>
            <a:t>Developing resilient infrastructure to reduce impacts from damages and outages.</a:t>
          </a:r>
        </a:p>
      </dgm:t>
    </dgm:pt>
    <dgm:pt modelId="{9305EA80-A906-4563-B3E2-8C8DB66EA75C}" type="parTrans" cxnId="{25A89D36-91FA-4624-BD05-BA0F8E9C593B}">
      <dgm:prSet/>
      <dgm:spPr/>
      <dgm:t>
        <a:bodyPr/>
        <a:lstStyle/>
        <a:p>
          <a:endParaRPr lang="en-US"/>
        </a:p>
      </dgm:t>
    </dgm:pt>
    <dgm:pt modelId="{98F9307F-9226-40C0-8B7B-ED96CA1E074A}" type="sibTrans" cxnId="{25A89D36-91FA-4624-BD05-BA0F8E9C593B}">
      <dgm:prSet/>
      <dgm:spPr/>
      <dgm:t>
        <a:bodyPr/>
        <a:lstStyle/>
        <a:p>
          <a:endParaRPr lang="en-US"/>
        </a:p>
      </dgm:t>
    </dgm:pt>
    <dgm:pt modelId="{FD866595-1B9C-479C-B3BB-6A78C0A0A428}">
      <dgm:prSet/>
      <dgm:spPr/>
      <dgm:t>
        <a:bodyPr/>
        <a:lstStyle/>
        <a:p>
          <a:r>
            <a:rPr lang="en-US" dirty="0"/>
            <a:t>Planning to adapt to new technologies, new policies, and changes in the market, to maintain cost effectiveness, reliability, and stability.</a:t>
          </a:r>
        </a:p>
      </dgm:t>
    </dgm:pt>
    <dgm:pt modelId="{5CFA4995-F648-4F8B-80C0-171D237533DF}" type="parTrans" cxnId="{4BBD1B1F-3B6B-4DE1-9812-DB464EC21157}">
      <dgm:prSet/>
      <dgm:spPr/>
      <dgm:t>
        <a:bodyPr/>
        <a:lstStyle/>
        <a:p>
          <a:endParaRPr lang="en-US"/>
        </a:p>
      </dgm:t>
    </dgm:pt>
    <dgm:pt modelId="{1EC68963-AD76-43CA-9054-CF8C039AAB5E}" type="sibTrans" cxnId="{4BBD1B1F-3B6B-4DE1-9812-DB464EC21157}">
      <dgm:prSet/>
      <dgm:spPr/>
      <dgm:t>
        <a:bodyPr/>
        <a:lstStyle/>
        <a:p>
          <a:endParaRPr lang="en-US"/>
        </a:p>
      </dgm:t>
    </dgm:pt>
    <dgm:pt modelId="{C9367F1B-64D9-44A8-8685-9BB928AA97D7}" type="pres">
      <dgm:prSet presAssocID="{18B0DF79-DCAF-49F9-963C-5956E4ABFAC4}" presName="root" presStyleCnt="0">
        <dgm:presLayoutVars>
          <dgm:dir/>
          <dgm:resizeHandles val="exact"/>
        </dgm:presLayoutVars>
      </dgm:prSet>
      <dgm:spPr/>
    </dgm:pt>
    <dgm:pt modelId="{8DF89305-1459-46E2-ABF1-66E85231DD43}" type="pres">
      <dgm:prSet presAssocID="{540E0D68-646F-4BCD-84BF-557EADB4148E}" presName="compNode" presStyleCnt="0"/>
      <dgm:spPr/>
    </dgm:pt>
    <dgm:pt modelId="{1FF054DD-2940-4EF6-9418-FCC61370C7CE}" type="pres">
      <dgm:prSet presAssocID="{540E0D68-646F-4BCD-84BF-557EADB4148E}" presName="bgRect" presStyleLbl="bgShp" presStyleIdx="0" presStyleCnt="5"/>
      <dgm:spPr/>
    </dgm:pt>
    <dgm:pt modelId="{77D9F862-946F-4038-ABF9-C1369F431A81}" type="pres">
      <dgm:prSet presAssocID="{540E0D68-646F-4BCD-84BF-557EADB4148E}"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laybook with solid fill"/>
        </a:ext>
      </dgm:extLst>
    </dgm:pt>
    <dgm:pt modelId="{908E6D65-0EF4-4FFD-A21E-B648A719F5A2}" type="pres">
      <dgm:prSet presAssocID="{540E0D68-646F-4BCD-84BF-557EADB4148E}" presName="spaceRect" presStyleCnt="0"/>
      <dgm:spPr/>
    </dgm:pt>
    <dgm:pt modelId="{D3D1F0C1-8F5C-47C2-9886-9B44BE83D7E4}" type="pres">
      <dgm:prSet presAssocID="{540E0D68-646F-4BCD-84BF-557EADB4148E}" presName="parTx" presStyleLbl="revTx" presStyleIdx="0" presStyleCnt="5">
        <dgm:presLayoutVars>
          <dgm:chMax val="0"/>
          <dgm:chPref val="0"/>
        </dgm:presLayoutVars>
      </dgm:prSet>
      <dgm:spPr/>
    </dgm:pt>
    <dgm:pt modelId="{5D1152B5-C47E-4492-AE19-FDCA568C74BB}" type="pres">
      <dgm:prSet presAssocID="{44B15BB4-C173-4D9D-B569-B1DD8B6D115E}" presName="sibTrans" presStyleCnt="0"/>
      <dgm:spPr/>
    </dgm:pt>
    <dgm:pt modelId="{FF3BA6CF-758D-489F-B639-FD75AB91BB88}" type="pres">
      <dgm:prSet presAssocID="{044D78C0-66ED-4047-8165-8AB5036B5F62}" presName="compNode" presStyleCnt="0"/>
      <dgm:spPr/>
    </dgm:pt>
    <dgm:pt modelId="{51161D6C-C11D-4423-887C-8FE8F7E0E6E2}" type="pres">
      <dgm:prSet presAssocID="{044D78C0-66ED-4047-8165-8AB5036B5F62}" presName="bgRect" presStyleLbl="bgShp" presStyleIdx="1" presStyleCnt="5"/>
      <dgm:spPr/>
    </dgm:pt>
    <dgm:pt modelId="{6D3BAD92-25E6-466D-8329-83F3298BDBD5}" type="pres">
      <dgm:prSet presAssocID="{044D78C0-66ED-4047-8165-8AB5036B5F62}"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ghtbulb with solid fill"/>
        </a:ext>
      </dgm:extLst>
    </dgm:pt>
    <dgm:pt modelId="{738AC4CF-42C1-4625-AEED-AB854D3928EF}" type="pres">
      <dgm:prSet presAssocID="{044D78C0-66ED-4047-8165-8AB5036B5F62}" presName="spaceRect" presStyleCnt="0"/>
      <dgm:spPr/>
    </dgm:pt>
    <dgm:pt modelId="{A5541260-EB8A-4E55-BA40-FFCCDF3BF9FF}" type="pres">
      <dgm:prSet presAssocID="{044D78C0-66ED-4047-8165-8AB5036B5F62}" presName="parTx" presStyleLbl="revTx" presStyleIdx="1" presStyleCnt="5">
        <dgm:presLayoutVars>
          <dgm:chMax val="0"/>
          <dgm:chPref val="0"/>
        </dgm:presLayoutVars>
      </dgm:prSet>
      <dgm:spPr/>
    </dgm:pt>
    <dgm:pt modelId="{D61E0395-F6C2-4E83-9EBE-DF27DA3BBB91}" type="pres">
      <dgm:prSet presAssocID="{5930A05A-DA32-4F3F-A4A0-4CEC23E26954}" presName="sibTrans" presStyleCnt="0"/>
      <dgm:spPr/>
    </dgm:pt>
    <dgm:pt modelId="{C653E99E-F5C0-4DF5-87C2-6603A06BDAF9}" type="pres">
      <dgm:prSet presAssocID="{37256EA1-F599-4A47-BAA8-1166B31A966C}" presName="compNode" presStyleCnt="0"/>
      <dgm:spPr/>
    </dgm:pt>
    <dgm:pt modelId="{DF67C82E-9CB4-43D6-86F8-42B25E719E48}" type="pres">
      <dgm:prSet presAssocID="{37256EA1-F599-4A47-BAA8-1166B31A966C}" presName="bgRect" presStyleLbl="bgShp" presStyleIdx="2" presStyleCnt="5"/>
      <dgm:spPr/>
    </dgm:pt>
    <dgm:pt modelId="{10689E43-1CE1-4EBF-B46A-B1763019AB68}" type="pres">
      <dgm:prSet presAssocID="{37256EA1-F599-4A47-BAA8-1166B31A966C}"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ower Plant with solid fill"/>
        </a:ext>
      </dgm:extLst>
    </dgm:pt>
    <dgm:pt modelId="{09A62785-9AD6-4C95-B4C3-80B72B18FBFD}" type="pres">
      <dgm:prSet presAssocID="{37256EA1-F599-4A47-BAA8-1166B31A966C}" presName="spaceRect" presStyleCnt="0"/>
      <dgm:spPr/>
    </dgm:pt>
    <dgm:pt modelId="{9E2709C1-C9A2-4493-9175-8B29A21D7871}" type="pres">
      <dgm:prSet presAssocID="{37256EA1-F599-4A47-BAA8-1166B31A966C}" presName="parTx" presStyleLbl="revTx" presStyleIdx="2" presStyleCnt="5">
        <dgm:presLayoutVars>
          <dgm:chMax val="0"/>
          <dgm:chPref val="0"/>
        </dgm:presLayoutVars>
      </dgm:prSet>
      <dgm:spPr/>
    </dgm:pt>
    <dgm:pt modelId="{41EA80FD-48A1-4F2D-AD02-1883AE366CB8}" type="pres">
      <dgm:prSet presAssocID="{200AF8AE-A4E1-40EB-AA30-F4F9A595A3C2}" presName="sibTrans" presStyleCnt="0"/>
      <dgm:spPr/>
    </dgm:pt>
    <dgm:pt modelId="{0D13379F-B9E5-40FF-A5F1-53B80DE3B11A}" type="pres">
      <dgm:prSet presAssocID="{C8BD105C-9E6F-4FE4-9B84-014D8034D454}" presName="compNode" presStyleCnt="0"/>
      <dgm:spPr/>
    </dgm:pt>
    <dgm:pt modelId="{151910AC-8078-44AE-8A20-0BB6CC72C329}" type="pres">
      <dgm:prSet presAssocID="{C8BD105C-9E6F-4FE4-9B84-014D8034D454}" presName="bgRect" presStyleLbl="bgShp" presStyleIdx="3" presStyleCnt="5"/>
      <dgm:spPr/>
    </dgm:pt>
    <dgm:pt modelId="{9CE30F07-F074-41D4-92B4-CA609EC09BEC}" type="pres">
      <dgm:prSet presAssocID="{C8BD105C-9E6F-4FE4-9B84-014D8034D454}"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Electric Tower with solid fill"/>
        </a:ext>
      </dgm:extLst>
    </dgm:pt>
    <dgm:pt modelId="{B666FF3F-9D76-46D4-9CD1-0DC9DA329625}" type="pres">
      <dgm:prSet presAssocID="{C8BD105C-9E6F-4FE4-9B84-014D8034D454}" presName="spaceRect" presStyleCnt="0"/>
      <dgm:spPr/>
    </dgm:pt>
    <dgm:pt modelId="{2FFEA3FA-F987-4A2D-8BAA-FB7629C8104A}" type="pres">
      <dgm:prSet presAssocID="{C8BD105C-9E6F-4FE4-9B84-014D8034D454}" presName="parTx" presStyleLbl="revTx" presStyleIdx="3" presStyleCnt="5">
        <dgm:presLayoutVars>
          <dgm:chMax val="0"/>
          <dgm:chPref val="0"/>
        </dgm:presLayoutVars>
      </dgm:prSet>
      <dgm:spPr/>
    </dgm:pt>
    <dgm:pt modelId="{2059E26B-C7A6-4A5F-AD99-AF5FA5D2B78F}" type="pres">
      <dgm:prSet presAssocID="{98F9307F-9226-40C0-8B7B-ED96CA1E074A}" presName="sibTrans" presStyleCnt="0"/>
      <dgm:spPr/>
    </dgm:pt>
    <dgm:pt modelId="{4BCC7FC3-14D9-42AD-8D9C-E975665E8D16}" type="pres">
      <dgm:prSet presAssocID="{FD866595-1B9C-479C-B3BB-6A78C0A0A428}" presName="compNode" presStyleCnt="0"/>
      <dgm:spPr/>
    </dgm:pt>
    <dgm:pt modelId="{B44F3A8D-D7B6-49FF-8794-BF4D856573CD}" type="pres">
      <dgm:prSet presAssocID="{FD866595-1B9C-479C-B3BB-6A78C0A0A428}" presName="bgRect" presStyleLbl="bgShp" presStyleIdx="4" presStyleCnt="5"/>
      <dgm:spPr/>
    </dgm:pt>
    <dgm:pt modelId="{1C9C2BA2-234F-426C-B4E8-99CCE24F57B4}" type="pres">
      <dgm:prSet presAssocID="{FD866595-1B9C-479C-B3BB-6A78C0A0A428}"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sic Shapes with solid fill"/>
        </a:ext>
      </dgm:extLst>
    </dgm:pt>
    <dgm:pt modelId="{00C41664-351F-453B-AA7D-07169ACA8AE9}" type="pres">
      <dgm:prSet presAssocID="{FD866595-1B9C-479C-B3BB-6A78C0A0A428}" presName="spaceRect" presStyleCnt="0"/>
      <dgm:spPr/>
    </dgm:pt>
    <dgm:pt modelId="{6BAB394C-7F91-4545-BC0B-F3C04C7C2366}" type="pres">
      <dgm:prSet presAssocID="{FD866595-1B9C-479C-B3BB-6A78C0A0A428}" presName="parTx" presStyleLbl="revTx" presStyleIdx="4" presStyleCnt="5">
        <dgm:presLayoutVars>
          <dgm:chMax val="0"/>
          <dgm:chPref val="0"/>
        </dgm:presLayoutVars>
      </dgm:prSet>
      <dgm:spPr/>
    </dgm:pt>
  </dgm:ptLst>
  <dgm:cxnLst>
    <dgm:cxn modelId="{495E3D0A-CEA1-4FFF-ADF3-1B4927D303C6}" type="presOf" srcId="{18B0DF79-DCAF-49F9-963C-5956E4ABFAC4}" destId="{C9367F1B-64D9-44A8-8685-9BB928AA97D7}" srcOrd="0" destOrd="0" presId="urn:microsoft.com/office/officeart/2018/2/layout/IconVerticalSolidList"/>
    <dgm:cxn modelId="{4BBD1B1F-3B6B-4DE1-9812-DB464EC21157}" srcId="{18B0DF79-DCAF-49F9-963C-5956E4ABFAC4}" destId="{FD866595-1B9C-479C-B3BB-6A78C0A0A428}" srcOrd="4" destOrd="0" parTransId="{5CFA4995-F648-4F8B-80C0-171D237533DF}" sibTransId="{1EC68963-AD76-43CA-9054-CF8C039AAB5E}"/>
    <dgm:cxn modelId="{25A89D36-91FA-4624-BD05-BA0F8E9C593B}" srcId="{18B0DF79-DCAF-49F9-963C-5956E4ABFAC4}" destId="{C8BD105C-9E6F-4FE4-9B84-014D8034D454}" srcOrd="3" destOrd="0" parTransId="{9305EA80-A906-4563-B3E2-8C8DB66EA75C}" sibTransId="{98F9307F-9226-40C0-8B7B-ED96CA1E074A}"/>
    <dgm:cxn modelId="{ABE11342-3957-4E25-BECD-506308A156EE}" type="presOf" srcId="{37256EA1-F599-4A47-BAA8-1166B31A966C}" destId="{9E2709C1-C9A2-4493-9175-8B29A21D7871}" srcOrd="0" destOrd="0" presId="urn:microsoft.com/office/officeart/2018/2/layout/IconVerticalSolidList"/>
    <dgm:cxn modelId="{5C3C3768-50CD-4A3F-AA7E-943099090EC0}" type="presOf" srcId="{540E0D68-646F-4BCD-84BF-557EADB4148E}" destId="{D3D1F0C1-8F5C-47C2-9886-9B44BE83D7E4}" srcOrd="0" destOrd="0" presId="urn:microsoft.com/office/officeart/2018/2/layout/IconVerticalSolidList"/>
    <dgm:cxn modelId="{36D3694B-6A3A-4941-9F54-14153F1741FD}" srcId="{18B0DF79-DCAF-49F9-963C-5956E4ABFAC4}" destId="{044D78C0-66ED-4047-8165-8AB5036B5F62}" srcOrd="1" destOrd="0" parTransId="{04810A0E-5EAB-46D6-A23A-F4E3A4F58501}" sibTransId="{5930A05A-DA32-4F3F-A4A0-4CEC23E26954}"/>
    <dgm:cxn modelId="{E77AF977-3554-478E-A25A-D90D06B4097C}" type="presOf" srcId="{FD866595-1B9C-479C-B3BB-6A78C0A0A428}" destId="{6BAB394C-7F91-4545-BC0B-F3C04C7C2366}" srcOrd="0" destOrd="0" presId="urn:microsoft.com/office/officeart/2018/2/layout/IconVerticalSolidList"/>
    <dgm:cxn modelId="{32FA8B59-5A1B-4C68-BDAF-ABF7678F8CFB}" srcId="{18B0DF79-DCAF-49F9-963C-5956E4ABFAC4}" destId="{37256EA1-F599-4A47-BAA8-1166B31A966C}" srcOrd="2" destOrd="0" parTransId="{5E440712-DEA9-4AA6-85DD-1F18EA29177F}" sibTransId="{200AF8AE-A4E1-40EB-AA30-F4F9A595A3C2}"/>
    <dgm:cxn modelId="{F075687D-B479-41E2-8F9B-1C0B8983733A}" type="presOf" srcId="{C8BD105C-9E6F-4FE4-9B84-014D8034D454}" destId="{2FFEA3FA-F987-4A2D-8BAA-FB7629C8104A}" srcOrd="0" destOrd="0" presId="urn:microsoft.com/office/officeart/2018/2/layout/IconVerticalSolidList"/>
    <dgm:cxn modelId="{A406368D-B5DC-42C7-9511-3C93B2295E1D}" srcId="{18B0DF79-DCAF-49F9-963C-5956E4ABFAC4}" destId="{540E0D68-646F-4BCD-84BF-557EADB4148E}" srcOrd="0" destOrd="0" parTransId="{F2A6F4BF-2C5A-4ED7-A59B-2FEF415543C6}" sibTransId="{44B15BB4-C173-4D9D-B569-B1DD8B6D115E}"/>
    <dgm:cxn modelId="{4DD792E9-6F2C-4FD4-B154-67D30A2FA1DC}" type="presOf" srcId="{044D78C0-66ED-4047-8165-8AB5036B5F62}" destId="{A5541260-EB8A-4E55-BA40-FFCCDF3BF9FF}" srcOrd="0" destOrd="0" presId="urn:microsoft.com/office/officeart/2018/2/layout/IconVerticalSolidList"/>
    <dgm:cxn modelId="{1BE61A58-B514-4FCA-AFF1-0CC220BAD955}" type="presParOf" srcId="{C9367F1B-64D9-44A8-8685-9BB928AA97D7}" destId="{8DF89305-1459-46E2-ABF1-66E85231DD43}" srcOrd="0" destOrd="0" presId="urn:microsoft.com/office/officeart/2018/2/layout/IconVerticalSolidList"/>
    <dgm:cxn modelId="{1FFC80B5-5010-497D-B5E7-47EED6848073}" type="presParOf" srcId="{8DF89305-1459-46E2-ABF1-66E85231DD43}" destId="{1FF054DD-2940-4EF6-9418-FCC61370C7CE}" srcOrd="0" destOrd="0" presId="urn:microsoft.com/office/officeart/2018/2/layout/IconVerticalSolidList"/>
    <dgm:cxn modelId="{DADF202D-BAFE-4B1D-9FA6-0AFB7513E55D}" type="presParOf" srcId="{8DF89305-1459-46E2-ABF1-66E85231DD43}" destId="{77D9F862-946F-4038-ABF9-C1369F431A81}" srcOrd="1" destOrd="0" presId="urn:microsoft.com/office/officeart/2018/2/layout/IconVerticalSolidList"/>
    <dgm:cxn modelId="{5D484DFE-93A2-4B07-AA5F-2F532D770467}" type="presParOf" srcId="{8DF89305-1459-46E2-ABF1-66E85231DD43}" destId="{908E6D65-0EF4-4FFD-A21E-B648A719F5A2}" srcOrd="2" destOrd="0" presId="urn:microsoft.com/office/officeart/2018/2/layout/IconVerticalSolidList"/>
    <dgm:cxn modelId="{5DD07CBB-C664-4CF6-AD4D-6A620EC0081A}" type="presParOf" srcId="{8DF89305-1459-46E2-ABF1-66E85231DD43}" destId="{D3D1F0C1-8F5C-47C2-9886-9B44BE83D7E4}" srcOrd="3" destOrd="0" presId="urn:microsoft.com/office/officeart/2018/2/layout/IconVerticalSolidList"/>
    <dgm:cxn modelId="{5177C00F-7AB0-4C89-9560-4E1EF15FA464}" type="presParOf" srcId="{C9367F1B-64D9-44A8-8685-9BB928AA97D7}" destId="{5D1152B5-C47E-4492-AE19-FDCA568C74BB}" srcOrd="1" destOrd="0" presId="urn:microsoft.com/office/officeart/2018/2/layout/IconVerticalSolidList"/>
    <dgm:cxn modelId="{02500C58-F3E4-4567-9949-F23EE8EC6EB4}" type="presParOf" srcId="{C9367F1B-64D9-44A8-8685-9BB928AA97D7}" destId="{FF3BA6CF-758D-489F-B639-FD75AB91BB88}" srcOrd="2" destOrd="0" presId="urn:microsoft.com/office/officeart/2018/2/layout/IconVerticalSolidList"/>
    <dgm:cxn modelId="{FC1B2582-FBF2-403F-86A8-3E7316E97C46}" type="presParOf" srcId="{FF3BA6CF-758D-489F-B639-FD75AB91BB88}" destId="{51161D6C-C11D-4423-887C-8FE8F7E0E6E2}" srcOrd="0" destOrd="0" presId="urn:microsoft.com/office/officeart/2018/2/layout/IconVerticalSolidList"/>
    <dgm:cxn modelId="{04B1358C-AB0B-4B51-A6C9-B8FE69FFA60C}" type="presParOf" srcId="{FF3BA6CF-758D-489F-B639-FD75AB91BB88}" destId="{6D3BAD92-25E6-466D-8329-83F3298BDBD5}" srcOrd="1" destOrd="0" presId="urn:microsoft.com/office/officeart/2018/2/layout/IconVerticalSolidList"/>
    <dgm:cxn modelId="{E0D086CA-3F70-48DD-AD5C-F4EFF35414DF}" type="presParOf" srcId="{FF3BA6CF-758D-489F-B639-FD75AB91BB88}" destId="{738AC4CF-42C1-4625-AEED-AB854D3928EF}" srcOrd="2" destOrd="0" presId="urn:microsoft.com/office/officeart/2018/2/layout/IconVerticalSolidList"/>
    <dgm:cxn modelId="{60D19545-4A77-4B88-9438-7107136C39CA}" type="presParOf" srcId="{FF3BA6CF-758D-489F-B639-FD75AB91BB88}" destId="{A5541260-EB8A-4E55-BA40-FFCCDF3BF9FF}" srcOrd="3" destOrd="0" presId="urn:microsoft.com/office/officeart/2018/2/layout/IconVerticalSolidList"/>
    <dgm:cxn modelId="{4543BB33-415B-40A1-88CF-72A4ADA1B9DA}" type="presParOf" srcId="{C9367F1B-64D9-44A8-8685-9BB928AA97D7}" destId="{D61E0395-F6C2-4E83-9EBE-DF27DA3BBB91}" srcOrd="3" destOrd="0" presId="urn:microsoft.com/office/officeart/2018/2/layout/IconVerticalSolidList"/>
    <dgm:cxn modelId="{A96BA9A6-E924-4674-A9AE-C09257B749B7}" type="presParOf" srcId="{C9367F1B-64D9-44A8-8685-9BB928AA97D7}" destId="{C653E99E-F5C0-4DF5-87C2-6603A06BDAF9}" srcOrd="4" destOrd="0" presId="urn:microsoft.com/office/officeart/2018/2/layout/IconVerticalSolidList"/>
    <dgm:cxn modelId="{899E9D3B-1213-48F7-A581-FAC31A6430F8}" type="presParOf" srcId="{C653E99E-F5C0-4DF5-87C2-6603A06BDAF9}" destId="{DF67C82E-9CB4-43D6-86F8-42B25E719E48}" srcOrd="0" destOrd="0" presId="urn:microsoft.com/office/officeart/2018/2/layout/IconVerticalSolidList"/>
    <dgm:cxn modelId="{3A66D077-FD78-4B1D-A8AA-7D496952172D}" type="presParOf" srcId="{C653E99E-F5C0-4DF5-87C2-6603A06BDAF9}" destId="{10689E43-1CE1-4EBF-B46A-B1763019AB68}" srcOrd="1" destOrd="0" presId="urn:microsoft.com/office/officeart/2018/2/layout/IconVerticalSolidList"/>
    <dgm:cxn modelId="{6D6DD0BF-4AC3-47B0-A7BC-04DB302D5FF9}" type="presParOf" srcId="{C653E99E-F5C0-4DF5-87C2-6603A06BDAF9}" destId="{09A62785-9AD6-4C95-B4C3-80B72B18FBFD}" srcOrd="2" destOrd="0" presId="urn:microsoft.com/office/officeart/2018/2/layout/IconVerticalSolidList"/>
    <dgm:cxn modelId="{8D4C6D25-5E91-4D3E-9AC6-8C30BE39A003}" type="presParOf" srcId="{C653E99E-F5C0-4DF5-87C2-6603A06BDAF9}" destId="{9E2709C1-C9A2-4493-9175-8B29A21D7871}" srcOrd="3" destOrd="0" presId="urn:microsoft.com/office/officeart/2018/2/layout/IconVerticalSolidList"/>
    <dgm:cxn modelId="{FF455462-FD88-4DC9-89C3-59F86B6FE791}" type="presParOf" srcId="{C9367F1B-64D9-44A8-8685-9BB928AA97D7}" destId="{41EA80FD-48A1-4F2D-AD02-1883AE366CB8}" srcOrd="5" destOrd="0" presId="urn:microsoft.com/office/officeart/2018/2/layout/IconVerticalSolidList"/>
    <dgm:cxn modelId="{29ABE67E-962D-4867-94CB-21A0FE4A4DD9}" type="presParOf" srcId="{C9367F1B-64D9-44A8-8685-9BB928AA97D7}" destId="{0D13379F-B9E5-40FF-A5F1-53B80DE3B11A}" srcOrd="6" destOrd="0" presId="urn:microsoft.com/office/officeart/2018/2/layout/IconVerticalSolidList"/>
    <dgm:cxn modelId="{43AA1F8C-94C3-4E6E-AF05-D8D95DF21415}" type="presParOf" srcId="{0D13379F-B9E5-40FF-A5F1-53B80DE3B11A}" destId="{151910AC-8078-44AE-8A20-0BB6CC72C329}" srcOrd="0" destOrd="0" presId="urn:microsoft.com/office/officeart/2018/2/layout/IconVerticalSolidList"/>
    <dgm:cxn modelId="{6BCA696E-5CF0-4250-8AC2-66210414FD57}" type="presParOf" srcId="{0D13379F-B9E5-40FF-A5F1-53B80DE3B11A}" destId="{9CE30F07-F074-41D4-92B4-CA609EC09BEC}" srcOrd="1" destOrd="0" presId="urn:microsoft.com/office/officeart/2018/2/layout/IconVerticalSolidList"/>
    <dgm:cxn modelId="{EB5A2824-7E36-4ACE-BAF4-A47A77ADFD80}" type="presParOf" srcId="{0D13379F-B9E5-40FF-A5F1-53B80DE3B11A}" destId="{B666FF3F-9D76-46D4-9CD1-0DC9DA329625}" srcOrd="2" destOrd="0" presId="urn:microsoft.com/office/officeart/2018/2/layout/IconVerticalSolidList"/>
    <dgm:cxn modelId="{7A7E5049-DAEE-4B74-B05B-16C28EC0C30F}" type="presParOf" srcId="{0D13379F-B9E5-40FF-A5F1-53B80DE3B11A}" destId="{2FFEA3FA-F987-4A2D-8BAA-FB7629C8104A}" srcOrd="3" destOrd="0" presId="urn:microsoft.com/office/officeart/2018/2/layout/IconVerticalSolidList"/>
    <dgm:cxn modelId="{6FB34579-6364-45F7-9C4E-3A91B43B716B}" type="presParOf" srcId="{C9367F1B-64D9-44A8-8685-9BB928AA97D7}" destId="{2059E26B-C7A6-4A5F-AD99-AF5FA5D2B78F}" srcOrd="7" destOrd="0" presId="urn:microsoft.com/office/officeart/2018/2/layout/IconVerticalSolidList"/>
    <dgm:cxn modelId="{906916BA-3276-4F01-BC57-08607A038FDA}" type="presParOf" srcId="{C9367F1B-64D9-44A8-8685-9BB928AA97D7}" destId="{4BCC7FC3-14D9-42AD-8D9C-E975665E8D16}" srcOrd="8" destOrd="0" presId="urn:microsoft.com/office/officeart/2018/2/layout/IconVerticalSolidList"/>
    <dgm:cxn modelId="{CEE47B68-723F-43B3-933E-679675223EAD}" type="presParOf" srcId="{4BCC7FC3-14D9-42AD-8D9C-E975665E8D16}" destId="{B44F3A8D-D7B6-49FF-8794-BF4D856573CD}" srcOrd="0" destOrd="0" presId="urn:microsoft.com/office/officeart/2018/2/layout/IconVerticalSolidList"/>
    <dgm:cxn modelId="{DFFE34A1-54C3-488C-9D45-EDADD6A061E3}" type="presParOf" srcId="{4BCC7FC3-14D9-42AD-8D9C-E975665E8D16}" destId="{1C9C2BA2-234F-426C-B4E8-99CCE24F57B4}" srcOrd="1" destOrd="0" presId="urn:microsoft.com/office/officeart/2018/2/layout/IconVerticalSolidList"/>
    <dgm:cxn modelId="{31E92BE0-A505-48D2-912A-8B1040058DA9}" type="presParOf" srcId="{4BCC7FC3-14D9-42AD-8D9C-E975665E8D16}" destId="{00C41664-351F-453B-AA7D-07169ACA8AE9}" srcOrd="2" destOrd="0" presId="urn:microsoft.com/office/officeart/2018/2/layout/IconVerticalSolidList"/>
    <dgm:cxn modelId="{712B8F94-A070-4AE2-B133-0630A5DCE31C}" type="presParOf" srcId="{4BCC7FC3-14D9-42AD-8D9C-E975665E8D16}" destId="{6BAB394C-7F91-4545-BC0B-F3C04C7C23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E4F3B1-D844-40BA-BD6E-0F7927764FED}"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12D71B81-68F3-4BE0-9AD1-28E94DC4A3C8}">
      <dgm:prSet custT="1"/>
      <dgm:spPr/>
      <dgm:t>
        <a:bodyPr/>
        <a:lstStyle/>
        <a:p>
          <a:pPr algn="ctr"/>
          <a:r>
            <a:rPr lang="en-US" sz="2000" dirty="0"/>
            <a:t>Electric grids need to be ready to adapt “to meet growing challenges and threats such as extreme weather and cyberattacks, to load growth and aging infrastructure” [2]</a:t>
          </a:r>
        </a:p>
      </dgm:t>
    </dgm:pt>
    <dgm:pt modelId="{38AE12EF-52F5-4328-9632-EA5AB4C2276F}" type="parTrans" cxnId="{4A9C1223-B7DB-4B8E-8555-659B603CFBDE}">
      <dgm:prSet/>
      <dgm:spPr/>
      <dgm:t>
        <a:bodyPr/>
        <a:lstStyle/>
        <a:p>
          <a:endParaRPr lang="en-US"/>
        </a:p>
      </dgm:t>
    </dgm:pt>
    <dgm:pt modelId="{603A6D2D-8BA2-4B2F-B070-04117520EDBA}" type="sibTrans" cxnId="{4A9C1223-B7DB-4B8E-8555-659B603CFBDE}">
      <dgm:prSet/>
      <dgm:spPr/>
      <dgm:t>
        <a:bodyPr/>
        <a:lstStyle/>
        <a:p>
          <a:endParaRPr lang="en-US"/>
        </a:p>
      </dgm:t>
    </dgm:pt>
    <dgm:pt modelId="{E2A4D3F7-9B02-4FB5-8F4F-6E6F4B4646F9}">
      <dgm:prSet custT="1"/>
      <dgm:spPr/>
      <dgm:t>
        <a:bodyPr/>
        <a:lstStyle/>
        <a:p>
          <a:pPr algn="ctr"/>
          <a:r>
            <a:rPr lang="en-US" sz="2000" dirty="0"/>
            <a:t>“A resilient power grid withstands, responds to, and recovers rapidly from major power disruptions” [3]</a:t>
          </a:r>
        </a:p>
      </dgm:t>
    </dgm:pt>
    <dgm:pt modelId="{4DF8D6B8-CC89-4C19-9B08-D377CE1CE1FB}" type="parTrans" cxnId="{B41578F5-9B97-4256-BEBA-18E7D0C5FF4F}">
      <dgm:prSet/>
      <dgm:spPr/>
      <dgm:t>
        <a:bodyPr/>
        <a:lstStyle/>
        <a:p>
          <a:endParaRPr lang="en-US"/>
        </a:p>
      </dgm:t>
    </dgm:pt>
    <dgm:pt modelId="{00751FAC-FA16-417C-8F94-C2B5E31D1F48}" type="sibTrans" cxnId="{B41578F5-9B97-4256-BEBA-18E7D0C5FF4F}">
      <dgm:prSet/>
      <dgm:spPr/>
      <dgm:t>
        <a:bodyPr/>
        <a:lstStyle/>
        <a:p>
          <a:endParaRPr lang="en-US"/>
        </a:p>
      </dgm:t>
    </dgm:pt>
    <dgm:pt modelId="{535FD327-3098-4804-8FBD-3D57FF2BDF2E}">
      <dgm:prSet custT="1"/>
      <dgm:spPr/>
      <dgm:t>
        <a:bodyPr/>
        <a:lstStyle/>
        <a:p>
          <a:pPr algn="ctr"/>
          <a:r>
            <a:rPr lang="en-US" sz="2000" dirty="0"/>
            <a:t>Resilience refers to “the ability to ‘absorb’ an event”, as well as “how quickly power can be restored after an outage.”[3]</a:t>
          </a:r>
        </a:p>
      </dgm:t>
    </dgm:pt>
    <dgm:pt modelId="{2E604C96-FC16-430A-9251-BB0A0C756E50}" type="parTrans" cxnId="{341DA0C9-B4ED-48D2-B548-845FEC326DF9}">
      <dgm:prSet/>
      <dgm:spPr/>
      <dgm:t>
        <a:bodyPr/>
        <a:lstStyle/>
        <a:p>
          <a:endParaRPr lang="en-US"/>
        </a:p>
      </dgm:t>
    </dgm:pt>
    <dgm:pt modelId="{6B33C18E-9ECE-4E3C-843B-0B14EB05CBD2}" type="sibTrans" cxnId="{341DA0C9-B4ED-48D2-B548-845FEC326DF9}">
      <dgm:prSet/>
      <dgm:spPr/>
      <dgm:t>
        <a:bodyPr/>
        <a:lstStyle/>
        <a:p>
          <a:endParaRPr lang="en-US"/>
        </a:p>
      </dgm:t>
    </dgm:pt>
    <dgm:pt modelId="{32F2EF20-4DC5-4908-931C-D50E593DBB72}">
      <dgm:prSet custT="1"/>
      <dgm:spPr/>
      <dgm:t>
        <a:bodyPr/>
        <a:lstStyle/>
        <a:p>
          <a:pPr algn="ctr"/>
          <a:r>
            <a:rPr lang="en-US" sz="2000" dirty="0"/>
            <a:t>Interconnections in the electrical grid network helps maintain reliability. This redundancy helps prevent failures from causing interruptions in service. [1]</a:t>
          </a:r>
        </a:p>
      </dgm:t>
    </dgm:pt>
    <dgm:pt modelId="{40C4A9C8-F4FC-4C35-B570-519C415588A3}" type="parTrans" cxnId="{289862E4-C71D-4593-B7AD-1F89C9A614F5}">
      <dgm:prSet/>
      <dgm:spPr/>
      <dgm:t>
        <a:bodyPr/>
        <a:lstStyle/>
        <a:p>
          <a:endParaRPr lang="en-US"/>
        </a:p>
      </dgm:t>
    </dgm:pt>
    <dgm:pt modelId="{F7D28498-1CF5-49F1-B9A8-E3112A7D4755}" type="sibTrans" cxnId="{289862E4-C71D-4593-B7AD-1F89C9A614F5}">
      <dgm:prSet/>
      <dgm:spPr/>
      <dgm:t>
        <a:bodyPr/>
        <a:lstStyle/>
        <a:p>
          <a:endParaRPr lang="en-US"/>
        </a:p>
      </dgm:t>
    </dgm:pt>
    <dgm:pt modelId="{29414866-02E4-42E6-B05E-6912461D3521}" type="pres">
      <dgm:prSet presAssocID="{14E4F3B1-D844-40BA-BD6E-0F7927764FED}" presName="outerComposite" presStyleCnt="0">
        <dgm:presLayoutVars>
          <dgm:chMax val="5"/>
          <dgm:dir/>
          <dgm:resizeHandles val="exact"/>
        </dgm:presLayoutVars>
      </dgm:prSet>
      <dgm:spPr/>
    </dgm:pt>
    <dgm:pt modelId="{3C590363-62E8-4199-9FEE-0EBC396D9DA8}" type="pres">
      <dgm:prSet presAssocID="{14E4F3B1-D844-40BA-BD6E-0F7927764FED}" presName="dummyMaxCanvas" presStyleCnt="0">
        <dgm:presLayoutVars/>
      </dgm:prSet>
      <dgm:spPr/>
    </dgm:pt>
    <dgm:pt modelId="{59E6FFBA-9973-4A4C-BBAB-7E690B02E670}" type="pres">
      <dgm:prSet presAssocID="{14E4F3B1-D844-40BA-BD6E-0F7927764FED}" presName="FourNodes_1" presStyleLbl="node1" presStyleIdx="0" presStyleCnt="4">
        <dgm:presLayoutVars>
          <dgm:bulletEnabled val="1"/>
        </dgm:presLayoutVars>
      </dgm:prSet>
      <dgm:spPr/>
    </dgm:pt>
    <dgm:pt modelId="{75703544-25E1-4847-BD72-D386CB53A988}" type="pres">
      <dgm:prSet presAssocID="{14E4F3B1-D844-40BA-BD6E-0F7927764FED}" presName="FourNodes_2" presStyleLbl="node1" presStyleIdx="1" presStyleCnt="4">
        <dgm:presLayoutVars>
          <dgm:bulletEnabled val="1"/>
        </dgm:presLayoutVars>
      </dgm:prSet>
      <dgm:spPr/>
    </dgm:pt>
    <dgm:pt modelId="{F2BE67E9-F90F-42D8-AB20-2793DA888B48}" type="pres">
      <dgm:prSet presAssocID="{14E4F3B1-D844-40BA-BD6E-0F7927764FED}" presName="FourNodes_3" presStyleLbl="node1" presStyleIdx="2" presStyleCnt="4">
        <dgm:presLayoutVars>
          <dgm:bulletEnabled val="1"/>
        </dgm:presLayoutVars>
      </dgm:prSet>
      <dgm:spPr/>
    </dgm:pt>
    <dgm:pt modelId="{DD359E40-1F94-47C8-B6B5-6B4869439DD2}" type="pres">
      <dgm:prSet presAssocID="{14E4F3B1-D844-40BA-BD6E-0F7927764FED}" presName="FourNodes_4" presStyleLbl="node1" presStyleIdx="3" presStyleCnt="4">
        <dgm:presLayoutVars>
          <dgm:bulletEnabled val="1"/>
        </dgm:presLayoutVars>
      </dgm:prSet>
      <dgm:spPr/>
    </dgm:pt>
    <dgm:pt modelId="{7D90B57E-2C5F-4473-AD90-FF4BE1E38E3A}" type="pres">
      <dgm:prSet presAssocID="{14E4F3B1-D844-40BA-BD6E-0F7927764FED}" presName="FourConn_1-2" presStyleLbl="fgAccFollowNode1" presStyleIdx="0" presStyleCnt="3">
        <dgm:presLayoutVars>
          <dgm:bulletEnabled val="1"/>
        </dgm:presLayoutVars>
      </dgm:prSet>
      <dgm:spPr/>
    </dgm:pt>
    <dgm:pt modelId="{64D04A9E-0AEC-43D4-A25C-BB4E5ADCE993}" type="pres">
      <dgm:prSet presAssocID="{14E4F3B1-D844-40BA-BD6E-0F7927764FED}" presName="FourConn_2-3" presStyleLbl="fgAccFollowNode1" presStyleIdx="1" presStyleCnt="3">
        <dgm:presLayoutVars>
          <dgm:bulletEnabled val="1"/>
        </dgm:presLayoutVars>
      </dgm:prSet>
      <dgm:spPr/>
    </dgm:pt>
    <dgm:pt modelId="{7FCFE023-B74D-4AA7-A5F9-0965C656D2E8}" type="pres">
      <dgm:prSet presAssocID="{14E4F3B1-D844-40BA-BD6E-0F7927764FED}" presName="FourConn_3-4" presStyleLbl="fgAccFollowNode1" presStyleIdx="2" presStyleCnt="3">
        <dgm:presLayoutVars>
          <dgm:bulletEnabled val="1"/>
        </dgm:presLayoutVars>
      </dgm:prSet>
      <dgm:spPr/>
    </dgm:pt>
    <dgm:pt modelId="{0050B1D0-D47B-4070-87ED-0556D96E5BAB}" type="pres">
      <dgm:prSet presAssocID="{14E4F3B1-D844-40BA-BD6E-0F7927764FED}" presName="FourNodes_1_text" presStyleLbl="node1" presStyleIdx="3" presStyleCnt="4">
        <dgm:presLayoutVars>
          <dgm:bulletEnabled val="1"/>
        </dgm:presLayoutVars>
      </dgm:prSet>
      <dgm:spPr/>
    </dgm:pt>
    <dgm:pt modelId="{7B321076-48EE-41C5-AF37-C93F790EF0D3}" type="pres">
      <dgm:prSet presAssocID="{14E4F3B1-D844-40BA-BD6E-0F7927764FED}" presName="FourNodes_2_text" presStyleLbl="node1" presStyleIdx="3" presStyleCnt="4">
        <dgm:presLayoutVars>
          <dgm:bulletEnabled val="1"/>
        </dgm:presLayoutVars>
      </dgm:prSet>
      <dgm:spPr/>
    </dgm:pt>
    <dgm:pt modelId="{13E1417F-055E-4F79-9ECF-E21D335E140B}" type="pres">
      <dgm:prSet presAssocID="{14E4F3B1-D844-40BA-BD6E-0F7927764FED}" presName="FourNodes_3_text" presStyleLbl="node1" presStyleIdx="3" presStyleCnt="4">
        <dgm:presLayoutVars>
          <dgm:bulletEnabled val="1"/>
        </dgm:presLayoutVars>
      </dgm:prSet>
      <dgm:spPr/>
    </dgm:pt>
    <dgm:pt modelId="{2AE13D0C-C9A2-486D-86EE-48D009AB86FA}" type="pres">
      <dgm:prSet presAssocID="{14E4F3B1-D844-40BA-BD6E-0F7927764FED}" presName="FourNodes_4_text" presStyleLbl="node1" presStyleIdx="3" presStyleCnt="4">
        <dgm:presLayoutVars>
          <dgm:bulletEnabled val="1"/>
        </dgm:presLayoutVars>
      </dgm:prSet>
      <dgm:spPr/>
    </dgm:pt>
  </dgm:ptLst>
  <dgm:cxnLst>
    <dgm:cxn modelId="{5147B803-EC7C-46BA-9C6E-CCF907407E3B}" type="presOf" srcId="{12D71B81-68F3-4BE0-9AD1-28E94DC4A3C8}" destId="{0050B1D0-D47B-4070-87ED-0556D96E5BAB}" srcOrd="1" destOrd="0" presId="urn:microsoft.com/office/officeart/2005/8/layout/vProcess5"/>
    <dgm:cxn modelId="{57111C0E-4282-414C-A482-0C3CE9141865}" type="presOf" srcId="{32F2EF20-4DC5-4908-931C-D50E593DBB72}" destId="{DD359E40-1F94-47C8-B6B5-6B4869439DD2}" srcOrd="0" destOrd="0" presId="urn:microsoft.com/office/officeart/2005/8/layout/vProcess5"/>
    <dgm:cxn modelId="{F736B711-100F-4C3B-8ECE-E604E4AD34EF}" type="presOf" srcId="{00751FAC-FA16-417C-8F94-C2B5E31D1F48}" destId="{64D04A9E-0AEC-43D4-A25C-BB4E5ADCE993}" srcOrd="0" destOrd="0" presId="urn:microsoft.com/office/officeart/2005/8/layout/vProcess5"/>
    <dgm:cxn modelId="{4A9C1223-B7DB-4B8E-8555-659B603CFBDE}" srcId="{14E4F3B1-D844-40BA-BD6E-0F7927764FED}" destId="{12D71B81-68F3-4BE0-9AD1-28E94DC4A3C8}" srcOrd="0" destOrd="0" parTransId="{38AE12EF-52F5-4328-9632-EA5AB4C2276F}" sibTransId="{603A6D2D-8BA2-4B2F-B070-04117520EDBA}"/>
    <dgm:cxn modelId="{AF87F02E-DE92-4EE9-8DEA-B11916018AD2}" type="presOf" srcId="{6B33C18E-9ECE-4E3C-843B-0B14EB05CBD2}" destId="{7FCFE023-B74D-4AA7-A5F9-0965C656D2E8}" srcOrd="0" destOrd="0" presId="urn:microsoft.com/office/officeart/2005/8/layout/vProcess5"/>
    <dgm:cxn modelId="{DD70B346-B117-44FC-BC87-E13AC6F0F9D9}" type="presOf" srcId="{32F2EF20-4DC5-4908-931C-D50E593DBB72}" destId="{2AE13D0C-C9A2-486D-86EE-48D009AB86FA}" srcOrd="1" destOrd="0" presId="urn:microsoft.com/office/officeart/2005/8/layout/vProcess5"/>
    <dgm:cxn modelId="{E275BD91-6D48-41BA-95D6-3A7713AE9DE9}" type="presOf" srcId="{14E4F3B1-D844-40BA-BD6E-0F7927764FED}" destId="{29414866-02E4-42E6-B05E-6912461D3521}" srcOrd="0" destOrd="0" presId="urn:microsoft.com/office/officeart/2005/8/layout/vProcess5"/>
    <dgm:cxn modelId="{9FDBB09C-A7CE-4625-875E-B3331D2C0C28}" type="presOf" srcId="{12D71B81-68F3-4BE0-9AD1-28E94DC4A3C8}" destId="{59E6FFBA-9973-4A4C-BBAB-7E690B02E670}" srcOrd="0" destOrd="0" presId="urn:microsoft.com/office/officeart/2005/8/layout/vProcess5"/>
    <dgm:cxn modelId="{AD1385C0-E97E-438D-A25B-09652ABDB674}" type="presOf" srcId="{E2A4D3F7-9B02-4FB5-8F4F-6E6F4B4646F9}" destId="{7B321076-48EE-41C5-AF37-C93F790EF0D3}" srcOrd="1" destOrd="0" presId="urn:microsoft.com/office/officeart/2005/8/layout/vProcess5"/>
    <dgm:cxn modelId="{F87B04C2-4F7B-4C50-BAB9-9A21C46EA149}" type="presOf" srcId="{E2A4D3F7-9B02-4FB5-8F4F-6E6F4B4646F9}" destId="{75703544-25E1-4847-BD72-D386CB53A988}" srcOrd="0" destOrd="0" presId="urn:microsoft.com/office/officeart/2005/8/layout/vProcess5"/>
    <dgm:cxn modelId="{341DA0C9-B4ED-48D2-B548-845FEC326DF9}" srcId="{14E4F3B1-D844-40BA-BD6E-0F7927764FED}" destId="{535FD327-3098-4804-8FBD-3D57FF2BDF2E}" srcOrd="2" destOrd="0" parTransId="{2E604C96-FC16-430A-9251-BB0A0C756E50}" sibTransId="{6B33C18E-9ECE-4E3C-843B-0B14EB05CBD2}"/>
    <dgm:cxn modelId="{FB62DAD6-5DE2-4975-9D16-3768DFFE25A3}" type="presOf" srcId="{603A6D2D-8BA2-4B2F-B070-04117520EDBA}" destId="{7D90B57E-2C5F-4473-AD90-FF4BE1E38E3A}" srcOrd="0" destOrd="0" presId="urn:microsoft.com/office/officeart/2005/8/layout/vProcess5"/>
    <dgm:cxn modelId="{289862E4-C71D-4593-B7AD-1F89C9A614F5}" srcId="{14E4F3B1-D844-40BA-BD6E-0F7927764FED}" destId="{32F2EF20-4DC5-4908-931C-D50E593DBB72}" srcOrd="3" destOrd="0" parTransId="{40C4A9C8-F4FC-4C35-B570-519C415588A3}" sibTransId="{F7D28498-1CF5-49F1-B9A8-E3112A7D4755}"/>
    <dgm:cxn modelId="{880E2AF3-218C-48BC-902A-EFA6244EBE5B}" type="presOf" srcId="{535FD327-3098-4804-8FBD-3D57FF2BDF2E}" destId="{F2BE67E9-F90F-42D8-AB20-2793DA888B48}" srcOrd="0" destOrd="0" presId="urn:microsoft.com/office/officeart/2005/8/layout/vProcess5"/>
    <dgm:cxn modelId="{B41578F5-9B97-4256-BEBA-18E7D0C5FF4F}" srcId="{14E4F3B1-D844-40BA-BD6E-0F7927764FED}" destId="{E2A4D3F7-9B02-4FB5-8F4F-6E6F4B4646F9}" srcOrd="1" destOrd="0" parTransId="{4DF8D6B8-CC89-4C19-9B08-D377CE1CE1FB}" sibTransId="{00751FAC-FA16-417C-8F94-C2B5E31D1F48}"/>
    <dgm:cxn modelId="{35C0F4FB-6689-4811-9482-9627851B534A}" type="presOf" srcId="{535FD327-3098-4804-8FBD-3D57FF2BDF2E}" destId="{13E1417F-055E-4F79-9ECF-E21D335E140B}" srcOrd="1" destOrd="0" presId="urn:microsoft.com/office/officeart/2005/8/layout/vProcess5"/>
    <dgm:cxn modelId="{9722FD3A-638E-478B-A43D-3AD03BD5E2EB}" type="presParOf" srcId="{29414866-02E4-42E6-B05E-6912461D3521}" destId="{3C590363-62E8-4199-9FEE-0EBC396D9DA8}" srcOrd="0" destOrd="0" presId="urn:microsoft.com/office/officeart/2005/8/layout/vProcess5"/>
    <dgm:cxn modelId="{016B39DC-546A-4D4B-B87B-3704E499993F}" type="presParOf" srcId="{29414866-02E4-42E6-B05E-6912461D3521}" destId="{59E6FFBA-9973-4A4C-BBAB-7E690B02E670}" srcOrd="1" destOrd="0" presId="urn:microsoft.com/office/officeart/2005/8/layout/vProcess5"/>
    <dgm:cxn modelId="{D9588685-693E-42EA-BB75-EBF24014479D}" type="presParOf" srcId="{29414866-02E4-42E6-B05E-6912461D3521}" destId="{75703544-25E1-4847-BD72-D386CB53A988}" srcOrd="2" destOrd="0" presId="urn:microsoft.com/office/officeart/2005/8/layout/vProcess5"/>
    <dgm:cxn modelId="{4CAF7B99-C74F-41DB-90A1-555522C11D46}" type="presParOf" srcId="{29414866-02E4-42E6-B05E-6912461D3521}" destId="{F2BE67E9-F90F-42D8-AB20-2793DA888B48}" srcOrd="3" destOrd="0" presId="urn:microsoft.com/office/officeart/2005/8/layout/vProcess5"/>
    <dgm:cxn modelId="{6F250FA2-C80B-4BA9-A1FC-440C598D7EEA}" type="presParOf" srcId="{29414866-02E4-42E6-B05E-6912461D3521}" destId="{DD359E40-1F94-47C8-B6B5-6B4869439DD2}" srcOrd="4" destOrd="0" presId="urn:microsoft.com/office/officeart/2005/8/layout/vProcess5"/>
    <dgm:cxn modelId="{0D84FA0A-5DCB-4F03-B2E4-FEE1F2DBFC91}" type="presParOf" srcId="{29414866-02E4-42E6-B05E-6912461D3521}" destId="{7D90B57E-2C5F-4473-AD90-FF4BE1E38E3A}" srcOrd="5" destOrd="0" presId="urn:microsoft.com/office/officeart/2005/8/layout/vProcess5"/>
    <dgm:cxn modelId="{3967D833-EDDA-4B8F-89EA-A0C66318220A}" type="presParOf" srcId="{29414866-02E4-42E6-B05E-6912461D3521}" destId="{64D04A9E-0AEC-43D4-A25C-BB4E5ADCE993}" srcOrd="6" destOrd="0" presId="urn:microsoft.com/office/officeart/2005/8/layout/vProcess5"/>
    <dgm:cxn modelId="{B35529E6-F161-4C09-8F2D-778A4144B0F3}" type="presParOf" srcId="{29414866-02E4-42E6-B05E-6912461D3521}" destId="{7FCFE023-B74D-4AA7-A5F9-0965C656D2E8}" srcOrd="7" destOrd="0" presId="urn:microsoft.com/office/officeart/2005/8/layout/vProcess5"/>
    <dgm:cxn modelId="{8175D300-3473-420D-BBF5-EAF876DB42DE}" type="presParOf" srcId="{29414866-02E4-42E6-B05E-6912461D3521}" destId="{0050B1D0-D47B-4070-87ED-0556D96E5BAB}" srcOrd="8" destOrd="0" presId="urn:microsoft.com/office/officeart/2005/8/layout/vProcess5"/>
    <dgm:cxn modelId="{3E8DDBCE-0AA5-45ED-8718-6270E3C0B426}" type="presParOf" srcId="{29414866-02E4-42E6-B05E-6912461D3521}" destId="{7B321076-48EE-41C5-AF37-C93F790EF0D3}" srcOrd="9" destOrd="0" presId="urn:microsoft.com/office/officeart/2005/8/layout/vProcess5"/>
    <dgm:cxn modelId="{5FAAFEFF-A1DA-415C-9564-2DE998914AD7}" type="presParOf" srcId="{29414866-02E4-42E6-B05E-6912461D3521}" destId="{13E1417F-055E-4F79-9ECF-E21D335E140B}" srcOrd="10" destOrd="0" presId="urn:microsoft.com/office/officeart/2005/8/layout/vProcess5"/>
    <dgm:cxn modelId="{6C161462-FD69-4C37-9085-758A6C0D849D}" type="presParOf" srcId="{29414866-02E4-42E6-B05E-6912461D3521}" destId="{2AE13D0C-C9A2-486D-86EE-48D009AB86F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E1D1F7-9290-4F49-9515-A6AE36A963E5}"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C8104465-EE08-4225-BCE2-D562B414E031}">
      <dgm:prSet custT="1"/>
      <dgm:spPr/>
      <dgm:t>
        <a:bodyPr/>
        <a:lstStyle/>
        <a:p>
          <a:pPr>
            <a:lnSpc>
              <a:spcPct val="100000"/>
            </a:lnSpc>
          </a:pPr>
          <a:r>
            <a:rPr lang="en-US" sz="2000" b="1" dirty="0"/>
            <a:t>Generation = Load</a:t>
          </a:r>
        </a:p>
        <a:p>
          <a:pPr>
            <a:lnSpc>
              <a:spcPct val="100000"/>
            </a:lnSpc>
          </a:pPr>
          <a:r>
            <a:rPr lang="en-US" sz="1800" dirty="0"/>
            <a:t>The electrical grid must balance the supply and demand of energy.</a:t>
          </a:r>
        </a:p>
      </dgm:t>
    </dgm:pt>
    <dgm:pt modelId="{FAA08B3B-BC2F-4BF7-B723-FCBC0590DDEF}" type="parTrans" cxnId="{8B64947F-1152-48DE-A06A-BEF5F36807FB}">
      <dgm:prSet/>
      <dgm:spPr/>
      <dgm:t>
        <a:bodyPr/>
        <a:lstStyle/>
        <a:p>
          <a:endParaRPr lang="en-US"/>
        </a:p>
      </dgm:t>
    </dgm:pt>
    <dgm:pt modelId="{527B1DE0-FAF1-49BC-ACEB-FA097CDC39B0}" type="sibTrans" cxnId="{8B64947F-1152-48DE-A06A-BEF5F36807FB}">
      <dgm:prSet phldrT="01"/>
      <dgm:spPr/>
      <dgm:t>
        <a:bodyPr/>
        <a:lstStyle/>
        <a:p>
          <a:pPr>
            <a:lnSpc>
              <a:spcPct val="100000"/>
            </a:lnSpc>
          </a:pPr>
          <a:endParaRPr lang="en-US"/>
        </a:p>
      </dgm:t>
    </dgm:pt>
    <dgm:pt modelId="{5BAC896E-00AC-45DE-8513-49DC122F1F0A}">
      <dgm:prSet custT="1"/>
      <dgm:spPr/>
      <dgm:t>
        <a:bodyPr/>
        <a:lstStyle/>
        <a:p>
          <a:pPr>
            <a:lnSpc>
              <a:spcPct val="100000"/>
            </a:lnSpc>
          </a:pPr>
          <a:r>
            <a:rPr lang="en-US" sz="2000" b="1" dirty="0"/>
            <a:t>Cost Effectiveness</a:t>
          </a:r>
        </a:p>
        <a:p>
          <a:pPr>
            <a:lnSpc>
              <a:spcPct val="100000"/>
            </a:lnSpc>
          </a:pPr>
          <a:r>
            <a:rPr lang="en-US" sz="1800" dirty="0"/>
            <a:t>Backup storage like batteries helps store excess energy for later use.</a:t>
          </a:r>
        </a:p>
      </dgm:t>
    </dgm:pt>
    <dgm:pt modelId="{7A180A47-6076-4721-8CF0-5FD1FDB3A451}" type="parTrans" cxnId="{3B3B2F39-162E-432F-A857-D486E353A58A}">
      <dgm:prSet/>
      <dgm:spPr/>
      <dgm:t>
        <a:bodyPr/>
        <a:lstStyle/>
        <a:p>
          <a:endParaRPr lang="en-US"/>
        </a:p>
      </dgm:t>
    </dgm:pt>
    <dgm:pt modelId="{7A6FB901-59F5-4BA8-814A-426D7F5A2AA2}" type="sibTrans" cxnId="{3B3B2F39-162E-432F-A857-D486E353A58A}">
      <dgm:prSet phldrT="02"/>
      <dgm:spPr/>
      <dgm:t>
        <a:bodyPr/>
        <a:lstStyle/>
        <a:p>
          <a:pPr>
            <a:lnSpc>
              <a:spcPct val="100000"/>
            </a:lnSpc>
          </a:pPr>
          <a:endParaRPr lang="en-US"/>
        </a:p>
      </dgm:t>
    </dgm:pt>
    <dgm:pt modelId="{7675E8AB-967E-4035-AFD4-1D555316B191}">
      <dgm:prSet custT="1"/>
      <dgm:spPr/>
      <dgm:t>
        <a:bodyPr/>
        <a:lstStyle/>
        <a:p>
          <a:pPr>
            <a:lnSpc>
              <a:spcPct val="100000"/>
            </a:lnSpc>
          </a:pPr>
          <a:r>
            <a:rPr lang="en-US" sz="2000" b="1" dirty="0"/>
            <a:t>Plan for the Unexpected</a:t>
          </a:r>
        </a:p>
        <a:p>
          <a:pPr>
            <a:lnSpc>
              <a:spcPct val="100000"/>
            </a:lnSpc>
          </a:pPr>
          <a:r>
            <a:rPr lang="en-US" sz="1800" dirty="0"/>
            <a:t>Flexible fuel sources (</a:t>
          </a:r>
          <a:r>
            <a:rPr lang="en-US" sz="1800" i="1" dirty="0" err="1"/>
            <a:t>i.e</a:t>
          </a:r>
          <a:r>
            <a:rPr lang="en-US" sz="1800" i="1" dirty="0"/>
            <a:t> natural gas</a:t>
          </a:r>
          <a:r>
            <a:rPr lang="en-US" sz="1800" dirty="0"/>
            <a:t>) can quickly increase or decrease power output based on demand.</a:t>
          </a:r>
        </a:p>
      </dgm:t>
    </dgm:pt>
    <dgm:pt modelId="{011236D3-588C-497B-9312-FC0CF74928B4}" type="parTrans" cxnId="{E13EC815-0F49-4153-9001-276DD7887AA1}">
      <dgm:prSet/>
      <dgm:spPr/>
      <dgm:t>
        <a:bodyPr/>
        <a:lstStyle/>
        <a:p>
          <a:endParaRPr lang="en-US"/>
        </a:p>
      </dgm:t>
    </dgm:pt>
    <dgm:pt modelId="{235008C3-3849-4CF0-98FC-5C8CDA4F1FD7}" type="sibTrans" cxnId="{E13EC815-0F49-4153-9001-276DD7887AA1}">
      <dgm:prSet phldrT="03"/>
      <dgm:spPr/>
      <dgm:t>
        <a:bodyPr/>
        <a:lstStyle/>
        <a:p>
          <a:pPr>
            <a:lnSpc>
              <a:spcPct val="100000"/>
            </a:lnSpc>
          </a:pPr>
          <a:endParaRPr lang="en-US"/>
        </a:p>
      </dgm:t>
    </dgm:pt>
    <dgm:pt modelId="{1D909C59-21D9-482C-A5DF-042A7A524C13}">
      <dgm:prSet custT="1"/>
      <dgm:spPr/>
      <dgm:t>
        <a:bodyPr/>
        <a:lstStyle/>
        <a:p>
          <a:pPr>
            <a:lnSpc>
              <a:spcPct val="100000"/>
            </a:lnSpc>
          </a:pPr>
          <a:r>
            <a:rPr lang="en-US" sz="2000" b="1" dirty="0"/>
            <a:t>Ready to Adapt</a:t>
          </a:r>
        </a:p>
        <a:p>
          <a:pPr>
            <a:lnSpc>
              <a:spcPct val="100000"/>
            </a:lnSpc>
          </a:pPr>
          <a:r>
            <a:rPr lang="en-US" sz="1800" dirty="0"/>
            <a:t>Constant adjustments are made to prevent power overloads or shortages</a:t>
          </a:r>
          <a:r>
            <a:rPr lang="en-US" sz="1900" dirty="0"/>
            <a:t>.</a:t>
          </a:r>
        </a:p>
      </dgm:t>
    </dgm:pt>
    <dgm:pt modelId="{69F844EB-9EB2-4A02-8586-81FC9D766283}" type="parTrans" cxnId="{0028028D-E007-4434-A498-6607B717F593}">
      <dgm:prSet/>
      <dgm:spPr/>
      <dgm:t>
        <a:bodyPr/>
        <a:lstStyle/>
        <a:p>
          <a:endParaRPr lang="en-US"/>
        </a:p>
      </dgm:t>
    </dgm:pt>
    <dgm:pt modelId="{706BD6D1-F9C1-4476-A642-13A17B38D611}" type="sibTrans" cxnId="{0028028D-E007-4434-A498-6607B717F593}">
      <dgm:prSet phldrT="04"/>
      <dgm:spPr/>
      <dgm:t>
        <a:bodyPr/>
        <a:lstStyle/>
        <a:p>
          <a:endParaRPr lang="en-US"/>
        </a:p>
      </dgm:t>
    </dgm:pt>
    <dgm:pt modelId="{30C3ED5A-69C1-40A7-BA86-A6C8500523D6}" type="pres">
      <dgm:prSet presAssocID="{1BE1D1F7-9290-4F49-9515-A6AE36A963E5}" presName="root" presStyleCnt="0">
        <dgm:presLayoutVars>
          <dgm:dir/>
          <dgm:resizeHandles val="exact"/>
        </dgm:presLayoutVars>
      </dgm:prSet>
      <dgm:spPr/>
    </dgm:pt>
    <dgm:pt modelId="{AB28272D-36E2-49A4-B464-D92ED9943037}" type="pres">
      <dgm:prSet presAssocID="{1BE1D1F7-9290-4F49-9515-A6AE36A963E5}" presName="container" presStyleCnt="0">
        <dgm:presLayoutVars>
          <dgm:dir/>
          <dgm:resizeHandles val="exact"/>
        </dgm:presLayoutVars>
      </dgm:prSet>
      <dgm:spPr/>
    </dgm:pt>
    <dgm:pt modelId="{F4888007-689B-4029-BD03-637671E3F542}" type="pres">
      <dgm:prSet presAssocID="{C8104465-EE08-4225-BCE2-D562B414E031}" presName="compNode" presStyleCnt="0"/>
      <dgm:spPr/>
    </dgm:pt>
    <dgm:pt modelId="{9E1B52F6-5568-4888-863B-A70B194D396A}" type="pres">
      <dgm:prSet presAssocID="{C8104465-EE08-4225-BCE2-D562B414E031}" presName="iconBgRect" presStyleLbl="bgShp" presStyleIdx="0" presStyleCnt="4"/>
      <dgm:spPr/>
    </dgm:pt>
    <dgm:pt modelId="{72043AB4-1031-45B1-823A-25E3E915F728}" type="pres">
      <dgm:prSet presAssocID="{C8104465-EE08-4225-BCE2-D562B414E031}"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uorescent Light Bulb with solid fill"/>
        </a:ext>
      </dgm:extLst>
    </dgm:pt>
    <dgm:pt modelId="{C6C92CB8-1C8E-4CC5-81B4-C10A64BB430D}" type="pres">
      <dgm:prSet presAssocID="{C8104465-EE08-4225-BCE2-D562B414E031}" presName="spaceRect" presStyleCnt="0"/>
      <dgm:spPr/>
    </dgm:pt>
    <dgm:pt modelId="{5D875633-1B19-4FD3-ADE6-030E6277EDBB}" type="pres">
      <dgm:prSet presAssocID="{C8104465-EE08-4225-BCE2-D562B414E031}" presName="textRect" presStyleLbl="revTx" presStyleIdx="0" presStyleCnt="4">
        <dgm:presLayoutVars>
          <dgm:chMax val="1"/>
          <dgm:chPref val="1"/>
        </dgm:presLayoutVars>
      </dgm:prSet>
      <dgm:spPr/>
    </dgm:pt>
    <dgm:pt modelId="{DA970CAA-647C-454A-8D19-40A5D69FB3DD}" type="pres">
      <dgm:prSet presAssocID="{527B1DE0-FAF1-49BC-ACEB-FA097CDC39B0}" presName="sibTrans" presStyleLbl="sibTrans2D1" presStyleIdx="0" presStyleCnt="0"/>
      <dgm:spPr/>
    </dgm:pt>
    <dgm:pt modelId="{6C32A7A2-88A0-49E2-8AEA-6388A2F4FBF0}" type="pres">
      <dgm:prSet presAssocID="{5BAC896E-00AC-45DE-8513-49DC122F1F0A}" presName="compNode" presStyleCnt="0"/>
      <dgm:spPr/>
    </dgm:pt>
    <dgm:pt modelId="{869E6830-8265-47D8-BF96-70CA845CD6C0}" type="pres">
      <dgm:prSet presAssocID="{5BAC896E-00AC-45DE-8513-49DC122F1F0A}" presName="iconBgRect" presStyleLbl="bgShp" presStyleIdx="1" presStyleCnt="4"/>
      <dgm:spPr/>
    </dgm:pt>
    <dgm:pt modelId="{70E3AECE-3FE4-4355-8BD3-23920B83739C}" type="pres">
      <dgm:prSet presAssocID="{5BAC896E-00AC-45DE-8513-49DC122F1F0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ttery Charging"/>
        </a:ext>
      </dgm:extLst>
    </dgm:pt>
    <dgm:pt modelId="{07A059AF-01F2-449B-8F3C-3709776319C0}" type="pres">
      <dgm:prSet presAssocID="{5BAC896E-00AC-45DE-8513-49DC122F1F0A}" presName="spaceRect" presStyleCnt="0"/>
      <dgm:spPr/>
    </dgm:pt>
    <dgm:pt modelId="{CB191E49-3619-4C16-8731-FBFDFBC7AB67}" type="pres">
      <dgm:prSet presAssocID="{5BAC896E-00AC-45DE-8513-49DC122F1F0A}" presName="textRect" presStyleLbl="revTx" presStyleIdx="1" presStyleCnt="4">
        <dgm:presLayoutVars>
          <dgm:chMax val="1"/>
          <dgm:chPref val="1"/>
        </dgm:presLayoutVars>
      </dgm:prSet>
      <dgm:spPr/>
    </dgm:pt>
    <dgm:pt modelId="{D640B147-4633-413D-8E69-BDB40B53C026}" type="pres">
      <dgm:prSet presAssocID="{7A6FB901-59F5-4BA8-814A-426D7F5A2AA2}" presName="sibTrans" presStyleLbl="sibTrans2D1" presStyleIdx="0" presStyleCnt="0"/>
      <dgm:spPr/>
    </dgm:pt>
    <dgm:pt modelId="{28379047-E24F-4273-A2F6-6F91E136C4D6}" type="pres">
      <dgm:prSet presAssocID="{7675E8AB-967E-4035-AFD4-1D555316B191}" presName="compNode" presStyleCnt="0"/>
      <dgm:spPr/>
    </dgm:pt>
    <dgm:pt modelId="{ACAFEECF-7243-4689-A474-BD64904E07F5}" type="pres">
      <dgm:prSet presAssocID="{7675E8AB-967E-4035-AFD4-1D555316B191}" presName="iconBgRect" presStyleLbl="bgShp" presStyleIdx="2" presStyleCnt="4"/>
      <dgm:spPr/>
    </dgm:pt>
    <dgm:pt modelId="{815ECB52-C1BB-40B4-AF9E-39176CB9C582}" type="pres">
      <dgm:prSet presAssocID="{7675E8AB-967E-4035-AFD4-1D555316B191}"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Oil Barrel with solid fill"/>
        </a:ext>
      </dgm:extLst>
    </dgm:pt>
    <dgm:pt modelId="{22B07C84-3A13-42E8-BA8F-C317567F9B97}" type="pres">
      <dgm:prSet presAssocID="{7675E8AB-967E-4035-AFD4-1D555316B191}" presName="spaceRect" presStyleCnt="0"/>
      <dgm:spPr/>
    </dgm:pt>
    <dgm:pt modelId="{6A3A8156-5C5E-4922-8C15-743CBD93D34B}" type="pres">
      <dgm:prSet presAssocID="{7675E8AB-967E-4035-AFD4-1D555316B191}" presName="textRect" presStyleLbl="revTx" presStyleIdx="2" presStyleCnt="4" custScaleX="106362" custScaleY="110949" custLinFactNeighborX="0" custLinFactNeighborY="823">
        <dgm:presLayoutVars>
          <dgm:chMax val="1"/>
          <dgm:chPref val="1"/>
        </dgm:presLayoutVars>
      </dgm:prSet>
      <dgm:spPr/>
    </dgm:pt>
    <dgm:pt modelId="{987286B9-4298-42AC-8920-C2D72BF3784A}" type="pres">
      <dgm:prSet presAssocID="{235008C3-3849-4CF0-98FC-5C8CDA4F1FD7}" presName="sibTrans" presStyleLbl="sibTrans2D1" presStyleIdx="0" presStyleCnt="0"/>
      <dgm:spPr/>
    </dgm:pt>
    <dgm:pt modelId="{3940D8EF-0C42-463D-A17F-D7515784E59B}" type="pres">
      <dgm:prSet presAssocID="{1D909C59-21D9-482C-A5DF-042A7A524C13}" presName="compNode" presStyleCnt="0"/>
      <dgm:spPr/>
    </dgm:pt>
    <dgm:pt modelId="{D2398206-A478-4355-A219-F9783A139240}" type="pres">
      <dgm:prSet presAssocID="{1D909C59-21D9-482C-A5DF-042A7A524C13}" presName="iconBgRect" presStyleLbl="bgShp" presStyleIdx="3" presStyleCnt="4"/>
      <dgm:spPr/>
    </dgm:pt>
    <dgm:pt modelId="{AA1028CB-A6AD-4795-90E5-325C563F1F07}" type="pres">
      <dgm:prSet presAssocID="{1D909C59-21D9-482C-A5DF-042A7A524C13}"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ettings with solid fill"/>
        </a:ext>
      </dgm:extLst>
    </dgm:pt>
    <dgm:pt modelId="{004931F3-7497-46E8-B8EE-4E430A0AE4B8}" type="pres">
      <dgm:prSet presAssocID="{1D909C59-21D9-482C-A5DF-042A7A524C13}" presName="spaceRect" presStyleCnt="0"/>
      <dgm:spPr/>
    </dgm:pt>
    <dgm:pt modelId="{0D4C321F-4F40-46CA-8B95-731545869313}" type="pres">
      <dgm:prSet presAssocID="{1D909C59-21D9-482C-A5DF-042A7A524C13}" presName="textRect" presStyleLbl="revTx" presStyleIdx="3" presStyleCnt="4">
        <dgm:presLayoutVars>
          <dgm:chMax val="1"/>
          <dgm:chPref val="1"/>
        </dgm:presLayoutVars>
      </dgm:prSet>
      <dgm:spPr/>
    </dgm:pt>
  </dgm:ptLst>
  <dgm:cxnLst>
    <dgm:cxn modelId="{E13EC815-0F49-4153-9001-276DD7887AA1}" srcId="{1BE1D1F7-9290-4F49-9515-A6AE36A963E5}" destId="{7675E8AB-967E-4035-AFD4-1D555316B191}" srcOrd="2" destOrd="0" parTransId="{011236D3-588C-497B-9312-FC0CF74928B4}" sibTransId="{235008C3-3849-4CF0-98FC-5C8CDA4F1FD7}"/>
    <dgm:cxn modelId="{3B3B2F39-162E-432F-A857-D486E353A58A}" srcId="{1BE1D1F7-9290-4F49-9515-A6AE36A963E5}" destId="{5BAC896E-00AC-45DE-8513-49DC122F1F0A}" srcOrd="1" destOrd="0" parTransId="{7A180A47-6076-4721-8CF0-5FD1FDB3A451}" sibTransId="{7A6FB901-59F5-4BA8-814A-426D7F5A2AA2}"/>
    <dgm:cxn modelId="{8B64947F-1152-48DE-A06A-BEF5F36807FB}" srcId="{1BE1D1F7-9290-4F49-9515-A6AE36A963E5}" destId="{C8104465-EE08-4225-BCE2-D562B414E031}" srcOrd="0" destOrd="0" parTransId="{FAA08B3B-BC2F-4BF7-B723-FCBC0590DDEF}" sibTransId="{527B1DE0-FAF1-49BC-ACEB-FA097CDC39B0}"/>
    <dgm:cxn modelId="{2BD42283-877C-4CF9-B0F7-ACD2ED24F3B8}" type="presOf" srcId="{7675E8AB-967E-4035-AFD4-1D555316B191}" destId="{6A3A8156-5C5E-4922-8C15-743CBD93D34B}" srcOrd="0" destOrd="0" presId="urn:microsoft.com/office/officeart/2018/2/layout/IconCircleList"/>
    <dgm:cxn modelId="{DC684E83-9026-4514-859C-5E89D1F22978}" type="presOf" srcId="{1D909C59-21D9-482C-A5DF-042A7A524C13}" destId="{0D4C321F-4F40-46CA-8B95-731545869313}" srcOrd="0" destOrd="0" presId="urn:microsoft.com/office/officeart/2018/2/layout/IconCircleList"/>
    <dgm:cxn modelId="{0028028D-E007-4434-A498-6607B717F593}" srcId="{1BE1D1F7-9290-4F49-9515-A6AE36A963E5}" destId="{1D909C59-21D9-482C-A5DF-042A7A524C13}" srcOrd="3" destOrd="0" parTransId="{69F844EB-9EB2-4A02-8586-81FC9D766283}" sibTransId="{706BD6D1-F9C1-4476-A642-13A17B38D611}"/>
    <dgm:cxn modelId="{5FD9528E-1ABA-434F-A58A-BE6BD48B82A0}" type="presOf" srcId="{527B1DE0-FAF1-49BC-ACEB-FA097CDC39B0}" destId="{DA970CAA-647C-454A-8D19-40A5D69FB3DD}" srcOrd="0" destOrd="0" presId="urn:microsoft.com/office/officeart/2018/2/layout/IconCircleList"/>
    <dgm:cxn modelId="{2470FFA5-BFD7-45DC-BBF3-941B2B7770BC}" type="presOf" srcId="{5BAC896E-00AC-45DE-8513-49DC122F1F0A}" destId="{CB191E49-3619-4C16-8731-FBFDFBC7AB67}" srcOrd="0" destOrd="0" presId="urn:microsoft.com/office/officeart/2018/2/layout/IconCircleList"/>
    <dgm:cxn modelId="{D44A07B6-EF49-49DA-9A18-78C4D30E7D50}" type="presOf" srcId="{7A6FB901-59F5-4BA8-814A-426D7F5A2AA2}" destId="{D640B147-4633-413D-8E69-BDB40B53C026}" srcOrd="0" destOrd="0" presId="urn:microsoft.com/office/officeart/2018/2/layout/IconCircleList"/>
    <dgm:cxn modelId="{DE6C19BA-153B-4687-826B-4C2B4A495797}" type="presOf" srcId="{1BE1D1F7-9290-4F49-9515-A6AE36A963E5}" destId="{30C3ED5A-69C1-40A7-BA86-A6C8500523D6}" srcOrd="0" destOrd="0" presId="urn:microsoft.com/office/officeart/2018/2/layout/IconCircleList"/>
    <dgm:cxn modelId="{315907C9-8448-45C0-983A-CC02F8AB650A}" type="presOf" srcId="{235008C3-3849-4CF0-98FC-5C8CDA4F1FD7}" destId="{987286B9-4298-42AC-8920-C2D72BF3784A}" srcOrd="0" destOrd="0" presId="urn:microsoft.com/office/officeart/2018/2/layout/IconCircleList"/>
    <dgm:cxn modelId="{23B2B8DD-11F0-4A9E-B36D-375E21061E49}" type="presOf" srcId="{C8104465-EE08-4225-BCE2-D562B414E031}" destId="{5D875633-1B19-4FD3-ADE6-030E6277EDBB}" srcOrd="0" destOrd="0" presId="urn:microsoft.com/office/officeart/2018/2/layout/IconCircleList"/>
    <dgm:cxn modelId="{25027A1D-3F4A-4173-A6AC-DC6871C46B25}" type="presParOf" srcId="{30C3ED5A-69C1-40A7-BA86-A6C8500523D6}" destId="{AB28272D-36E2-49A4-B464-D92ED9943037}" srcOrd="0" destOrd="0" presId="urn:microsoft.com/office/officeart/2018/2/layout/IconCircleList"/>
    <dgm:cxn modelId="{CA2A89F1-0A72-41DD-9400-D1DCEC3C25B7}" type="presParOf" srcId="{AB28272D-36E2-49A4-B464-D92ED9943037}" destId="{F4888007-689B-4029-BD03-637671E3F542}" srcOrd="0" destOrd="0" presId="urn:microsoft.com/office/officeart/2018/2/layout/IconCircleList"/>
    <dgm:cxn modelId="{CCEA855F-5ED0-4DAE-8340-9C7B0FD9CFE5}" type="presParOf" srcId="{F4888007-689B-4029-BD03-637671E3F542}" destId="{9E1B52F6-5568-4888-863B-A70B194D396A}" srcOrd="0" destOrd="0" presId="urn:microsoft.com/office/officeart/2018/2/layout/IconCircleList"/>
    <dgm:cxn modelId="{22E108C2-8DFD-4047-96BD-DF91FC308797}" type="presParOf" srcId="{F4888007-689B-4029-BD03-637671E3F542}" destId="{72043AB4-1031-45B1-823A-25E3E915F728}" srcOrd="1" destOrd="0" presId="urn:microsoft.com/office/officeart/2018/2/layout/IconCircleList"/>
    <dgm:cxn modelId="{1AE3B87A-78E3-40FD-8CE6-5F603E3F4433}" type="presParOf" srcId="{F4888007-689B-4029-BD03-637671E3F542}" destId="{C6C92CB8-1C8E-4CC5-81B4-C10A64BB430D}" srcOrd="2" destOrd="0" presId="urn:microsoft.com/office/officeart/2018/2/layout/IconCircleList"/>
    <dgm:cxn modelId="{8F9620BF-F776-4FD6-8F4F-F8C0B4E107A4}" type="presParOf" srcId="{F4888007-689B-4029-BD03-637671E3F542}" destId="{5D875633-1B19-4FD3-ADE6-030E6277EDBB}" srcOrd="3" destOrd="0" presId="urn:microsoft.com/office/officeart/2018/2/layout/IconCircleList"/>
    <dgm:cxn modelId="{A03C8ADA-3CE0-4188-A2C6-DE0E22DAD95F}" type="presParOf" srcId="{AB28272D-36E2-49A4-B464-D92ED9943037}" destId="{DA970CAA-647C-454A-8D19-40A5D69FB3DD}" srcOrd="1" destOrd="0" presId="urn:microsoft.com/office/officeart/2018/2/layout/IconCircleList"/>
    <dgm:cxn modelId="{D65B9FC7-2409-49E0-8DED-E8FF8687AF8F}" type="presParOf" srcId="{AB28272D-36E2-49A4-B464-D92ED9943037}" destId="{6C32A7A2-88A0-49E2-8AEA-6388A2F4FBF0}" srcOrd="2" destOrd="0" presId="urn:microsoft.com/office/officeart/2018/2/layout/IconCircleList"/>
    <dgm:cxn modelId="{706D2154-DA32-4E74-BB87-962F01EA03FA}" type="presParOf" srcId="{6C32A7A2-88A0-49E2-8AEA-6388A2F4FBF0}" destId="{869E6830-8265-47D8-BF96-70CA845CD6C0}" srcOrd="0" destOrd="0" presId="urn:microsoft.com/office/officeart/2018/2/layout/IconCircleList"/>
    <dgm:cxn modelId="{77F277DA-8AF8-4D4E-8346-BE947D9BEC08}" type="presParOf" srcId="{6C32A7A2-88A0-49E2-8AEA-6388A2F4FBF0}" destId="{70E3AECE-3FE4-4355-8BD3-23920B83739C}" srcOrd="1" destOrd="0" presId="urn:microsoft.com/office/officeart/2018/2/layout/IconCircleList"/>
    <dgm:cxn modelId="{7E26EA57-74E7-45F4-813A-A5B642B95318}" type="presParOf" srcId="{6C32A7A2-88A0-49E2-8AEA-6388A2F4FBF0}" destId="{07A059AF-01F2-449B-8F3C-3709776319C0}" srcOrd="2" destOrd="0" presId="urn:microsoft.com/office/officeart/2018/2/layout/IconCircleList"/>
    <dgm:cxn modelId="{1B01791D-50A4-4265-B7AB-8BBD00BE9475}" type="presParOf" srcId="{6C32A7A2-88A0-49E2-8AEA-6388A2F4FBF0}" destId="{CB191E49-3619-4C16-8731-FBFDFBC7AB67}" srcOrd="3" destOrd="0" presId="urn:microsoft.com/office/officeart/2018/2/layout/IconCircleList"/>
    <dgm:cxn modelId="{0DAD6965-83F6-4498-9235-5580E7777B96}" type="presParOf" srcId="{AB28272D-36E2-49A4-B464-D92ED9943037}" destId="{D640B147-4633-413D-8E69-BDB40B53C026}" srcOrd="3" destOrd="0" presId="urn:microsoft.com/office/officeart/2018/2/layout/IconCircleList"/>
    <dgm:cxn modelId="{B812E0FB-068A-4C58-9412-E742819FB9F2}" type="presParOf" srcId="{AB28272D-36E2-49A4-B464-D92ED9943037}" destId="{28379047-E24F-4273-A2F6-6F91E136C4D6}" srcOrd="4" destOrd="0" presId="urn:microsoft.com/office/officeart/2018/2/layout/IconCircleList"/>
    <dgm:cxn modelId="{4EA05A50-E929-40BE-B473-65518B7D410A}" type="presParOf" srcId="{28379047-E24F-4273-A2F6-6F91E136C4D6}" destId="{ACAFEECF-7243-4689-A474-BD64904E07F5}" srcOrd="0" destOrd="0" presId="urn:microsoft.com/office/officeart/2018/2/layout/IconCircleList"/>
    <dgm:cxn modelId="{9F1E1F1A-EB58-4B5A-9917-A9511372EF45}" type="presParOf" srcId="{28379047-E24F-4273-A2F6-6F91E136C4D6}" destId="{815ECB52-C1BB-40B4-AF9E-39176CB9C582}" srcOrd="1" destOrd="0" presId="urn:microsoft.com/office/officeart/2018/2/layout/IconCircleList"/>
    <dgm:cxn modelId="{C37A79AC-CF09-4D46-98C1-1ABE5121B6BA}" type="presParOf" srcId="{28379047-E24F-4273-A2F6-6F91E136C4D6}" destId="{22B07C84-3A13-42E8-BA8F-C317567F9B97}" srcOrd="2" destOrd="0" presId="urn:microsoft.com/office/officeart/2018/2/layout/IconCircleList"/>
    <dgm:cxn modelId="{FA2A1CBA-8035-406F-A65C-999C8F27C52E}" type="presParOf" srcId="{28379047-E24F-4273-A2F6-6F91E136C4D6}" destId="{6A3A8156-5C5E-4922-8C15-743CBD93D34B}" srcOrd="3" destOrd="0" presId="urn:microsoft.com/office/officeart/2018/2/layout/IconCircleList"/>
    <dgm:cxn modelId="{378624EA-0ED3-4EF0-8419-781FE3F8C74E}" type="presParOf" srcId="{AB28272D-36E2-49A4-B464-D92ED9943037}" destId="{987286B9-4298-42AC-8920-C2D72BF3784A}" srcOrd="5" destOrd="0" presId="urn:microsoft.com/office/officeart/2018/2/layout/IconCircleList"/>
    <dgm:cxn modelId="{05D1CDBF-16D9-430F-A7DA-CD4AE84C3D41}" type="presParOf" srcId="{AB28272D-36E2-49A4-B464-D92ED9943037}" destId="{3940D8EF-0C42-463D-A17F-D7515784E59B}" srcOrd="6" destOrd="0" presId="urn:microsoft.com/office/officeart/2018/2/layout/IconCircleList"/>
    <dgm:cxn modelId="{0B4FFC58-1026-4EC8-A01A-F6DC834DAEBA}" type="presParOf" srcId="{3940D8EF-0C42-463D-A17F-D7515784E59B}" destId="{D2398206-A478-4355-A219-F9783A139240}" srcOrd="0" destOrd="0" presId="urn:microsoft.com/office/officeart/2018/2/layout/IconCircleList"/>
    <dgm:cxn modelId="{0AE256DD-8C62-43A8-8257-5F42C3342E3F}" type="presParOf" srcId="{3940D8EF-0C42-463D-A17F-D7515784E59B}" destId="{AA1028CB-A6AD-4795-90E5-325C563F1F07}" srcOrd="1" destOrd="0" presId="urn:microsoft.com/office/officeart/2018/2/layout/IconCircleList"/>
    <dgm:cxn modelId="{05749CD8-61BD-4179-B3FB-3A7D5AA1825B}" type="presParOf" srcId="{3940D8EF-0C42-463D-A17F-D7515784E59B}" destId="{004931F3-7497-46E8-B8EE-4E430A0AE4B8}" srcOrd="2" destOrd="0" presId="urn:microsoft.com/office/officeart/2018/2/layout/IconCircleList"/>
    <dgm:cxn modelId="{463D009A-B0D8-4A89-ABFC-70B49CEDC10E}" type="presParOf" srcId="{3940D8EF-0C42-463D-A17F-D7515784E59B}" destId="{0D4C321F-4F40-46CA-8B95-73154586931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542B5-E6CF-4F92-B75F-885E17CB895F}">
      <dsp:nvSpPr>
        <dsp:cNvPr id="0" name=""/>
        <dsp:cNvSpPr/>
      </dsp:nvSpPr>
      <dsp:spPr>
        <a:xfrm>
          <a:off x="0" y="2174"/>
          <a:ext cx="5458837" cy="12189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F8FD8-58C9-4426-9AB1-AE1EC053F0DC}">
      <dsp:nvSpPr>
        <dsp:cNvPr id="0" name=""/>
        <dsp:cNvSpPr/>
      </dsp:nvSpPr>
      <dsp:spPr>
        <a:xfrm>
          <a:off x="368742" y="276446"/>
          <a:ext cx="671096" cy="67044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630A74-86A4-4009-8118-56CD79FCFDF2}">
      <dsp:nvSpPr>
        <dsp:cNvPr id="0" name=""/>
        <dsp:cNvSpPr/>
      </dsp:nvSpPr>
      <dsp:spPr>
        <a:xfrm>
          <a:off x="1408581" y="2174"/>
          <a:ext cx="3920055" cy="1220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35" tIns="129135" rIns="129135" bIns="129135" numCol="1" spcCol="1270" anchor="ctr" anchorCtr="0">
          <a:noAutofit/>
        </a:bodyPr>
        <a:lstStyle/>
        <a:p>
          <a:pPr marL="0" lvl="0" indent="0" algn="l" defTabSz="800100">
            <a:lnSpc>
              <a:spcPct val="100000"/>
            </a:lnSpc>
            <a:spcBef>
              <a:spcPct val="0"/>
            </a:spcBef>
            <a:spcAft>
              <a:spcPct val="35000"/>
            </a:spcAft>
            <a:buNone/>
          </a:pPr>
          <a:r>
            <a:rPr lang="en-US" sz="1800" kern="1200" dirty="0"/>
            <a:t>Reflect real-life events that impact the grid and how it is managed. (</a:t>
          </a:r>
          <a:r>
            <a:rPr lang="en-US" sz="1800" i="1" kern="1200" dirty="0"/>
            <a:t>extreme weather, policy changes, natural damage and failures, etc.)</a:t>
          </a:r>
        </a:p>
      </dsp:txBody>
      <dsp:txXfrm>
        <a:off x="1408581" y="2174"/>
        <a:ext cx="3920055" cy="1220175"/>
      </dsp:txXfrm>
    </dsp:sp>
    <dsp:sp modelId="{A4EEE641-43A1-442B-843D-7E409E41A52C}">
      <dsp:nvSpPr>
        <dsp:cNvPr id="0" name=""/>
        <dsp:cNvSpPr/>
      </dsp:nvSpPr>
      <dsp:spPr>
        <a:xfrm>
          <a:off x="0" y="1486172"/>
          <a:ext cx="5458837" cy="12189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AFAED-1809-4272-8F78-C1BA07CECBEA}">
      <dsp:nvSpPr>
        <dsp:cNvPr id="0" name=""/>
        <dsp:cNvSpPr/>
      </dsp:nvSpPr>
      <dsp:spPr>
        <a:xfrm>
          <a:off x="368742" y="1760443"/>
          <a:ext cx="671096" cy="67044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CE8177-66B2-4C31-84D8-FFA8F8F5040F}">
      <dsp:nvSpPr>
        <dsp:cNvPr id="0" name=""/>
        <dsp:cNvSpPr/>
      </dsp:nvSpPr>
      <dsp:spPr>
        <a:xfrm>
          <a:off x="1408581" y="1486172"/>
          <a:ext cx="3920055" cy="1220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35" tIns="129135" rIns="129135" bIns="129135" numCol="1" spcCol="1270" anchor="ctr" anchorCtr="0">
          <a:noAutofit/>
        </a:bodyPr>
        <a:lstStyle/>
        <a:p>
          <a:pPr marL="0" lvl="0" indent="0" algn="l" defTabSz="800100">
            <a:lnSpc>
              <a:spcPct val="100000"/>
            </a:lnSpc>
            <a:spcBef>
              <a:spcPct val="0"/>
            </a:spcBef>
            <a:spcAft>
              <a:spcPct val="35000"/>
            </a:spcAft>
            <a:buNone/>
          </a:pPr>
          <a:r>
            <a:rPr lang="en-US" sz="1800" kern="1200" dirty="0"/>
            <a:t>Outcomes can be positive (e.g. technology improvements), neutral (e.g., hosting community events), or negative</a:t>
          </a:r>
        </a:p>
      </dsp:txBody>
      <dsp:txXfrm>
        <a:off x="1408581" y="1486172"/>
        <a:ext cx="3920055" cy="1220175"/>
      </dsp:txXfrm>
    </dsp:sp>
    <dsp:sp modelId="{A9E04A4E-D515-4CAE-B00B-4617464E8FB2}">
      <dsp:nvSpPr>
        <dsp:cNvPr id="0" name=""/>
        <dsp:cNvSpPr/>
      </dsp:nvSpPr>
      <dsp:spPr>
        <a:xfrm>
          <a:off x="0" y="2970169"/>
          <a:ext cx="5458837" cy="12189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560DAA-A2E0-453E-9870-2AC3DDA67616}">
      <dsp:nvSpPr>
        <dsp:cNvPr id="0" name=""/>
        <dsp:cNvSpPr/>
      </dsp:nvSpPr>
      <dsp:spPr>
        <a:xfrm>
          <a:off x="368742" y="3244440"/>
          <a:ext cx="671096" cy="67044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0AD4E0-4877-40D9-8A5B-D631724F2665}">
      <dsp:nvSpPr>
        <dsp:cNvPr id="0" name=""/>
        <dsp:cNvSpPr/>
      </dsp:nvSpPr>
      <dsp:spPr>
        <a:xfrm>
          <a:off x="1408581" y="2970169"/>
          <a:ext cx="3920055" cy="1220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35" tIns="129135" rIns="129135" bIns="129135" numCol="1" spcCol="1270" anchor="ctr" anchorCtr="0">
          <a:noAutofit/>
        </a:bodyPr>
        <a:lstStyle/>
        <a:p>
          <a:pPr marL="0" lvl="0" indent="0" algn="l" defTabSz="800100">
            <a:lnSpc>
              <a:spcPct val="100000"/>
            </a:lnSpc>
            <a:spcBef>
              <a:spcPct val="0"/>
            </a:spcBef>
            <a:spcAft>
              <a:spcPct val="35000"/>
            </a:spcAft>
            <a:buNone/>
          </a:pPr>
          <a:r>
            <a:rPr lang="en-US" sz="1800" kern="1200" dirty="0"/>
            <a:t>Respond to unexpected issues, like how real-world energy operators adapt to dynamic situations. </a:t>
          </a:r>
        </a:p>
      </dsp:txBody>
      <dsp:txXfrm>
        <a:off x="1408581" y="2970169"/>
        <a:ext cx="3920055" cy="1220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054DD-2940-4EF6-9418-FCC61370C7CE}">
      <dsp:nvSpPr>
        <dsp:cNvPr id="0" name=""/>
        <dsp:cNvSpPr/>
      </dsp:nvSpPr>
      <dsp:spPr>
        <a:xfrm>
          <a:off x="0" y="3404"/>
          <a:ext cx="10515600" cy="725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D9F862-946F-4038-ABF9-C1369F431A81}">
      <dsp:nvSpPr>
        <dsp:cNvPr id="0" name=""/>
        <dsp:cNvSpPr/>
      </dsp:nvSpPr>
      <dsp:spPr>
        <a:xfrm>
          <a:off x="219348" y="166556"/>
          <a:ext cx="398815" cy="39881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D1F0C1-8F5C-47C2-9886-9B44BE83D7E4}">
      <dsp:nvSpPr>
        <dsp:cNvPr id="0" name=""/>
        <dsp:cNvSpPr/>
      </dsp:nvSpPr>
      <dsp:spPr>
        <a:xfrm>
          <a:off x="837512" y="3404"/>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dirty="0"/>
            <a:t>The electrical grid is carefully planned to maximize function, efficiency, and accessibility. </a:t>
          </a:r>
        </a:p>
      </dsp:txBody>
      <dsp:txXfrm>
        <a:off x="837512" y="3404"/>
        <a:ext cx="9678087" cy="725119"/>
      </dsp:txXfrm>
    </dsp:sp>
    <dsp:sp modelId="{51161D6C-C11D-4423-887C-8FE8F7E0E6E2}">
      <dsp:nvSpPr>
        <dsp:cNvPr id="0" name=""/>
        <dsp:cNvSpPr/>
      </dsp:nvSpPr>
      <dsp:spPr>
        <a:xfrm>
          <a:off x="0" y="909803"/>
          <a:ext cx="10515600" cy="72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3BAD92-25E6-466D-8329-83F3298BDBD5}">
      <dsp:nvSpPr>
        <dsp:cNvPr id="0" name=""/>
        <dsp:cNvSpPr/>
      </dsp:nvSpPr>
      <dsp:spPr>
        <a:xfrm>
          <a:off x="219348" y="1072955"/>
          <a:ext cx="398815" cy="39881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541260-EB8A-4E55-BA40-FFCCDF3BF9FF}">
      <dsp:nvSpPr>
        <dsp:cNvPr id="0" name=""/>
        <dsp:cNvSpPr/>
      </dsp:nvSpPr>
      <dsp:spPr>
        <a:xfrm>
          <a:off x="837512" y="909803"/>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dirty="0"/>
            <a:t>Thoughtful design ensures the grid can reliably serve energy loads and meet demand. </a:t>
          </a:r>
        </a:p>
      </dsp:txBody>
      <dsp:txXfrm>
        <a:off x="837512" y="909803"/>
        <a:ext cx="9678087" cy="725119"/>
      </dsp:txXfrm>
    </dsp:sp>
    <dsp:sp modelId="{DF67C82E-9CB4-43D6-86F8-42B25E719E48}">
      <dsp:nvSpPr>
        <dsp:cNvPr id="0" name=""/>
        <dsp:cNvSpPr/>
      </dsp:nvSpPr>
      <dsp:spPr>
        <a:xfrm>
          <a:off x="0" y="1816202"/>
          <a:ext cx="10515600" cy="7251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89E43-1CE1-4EBF-B46A-B1763019AB68}">
      <dsp:nvSpPr>
        <dsp:cNvPr id="0" name=""/>
        <dsp:cNvSpPr/>
      </dsp:nvSpPr>
      <dsp:spPr>
        <a:xfrm>
          <a:off x="219348" y="1979354"/>
          <a:ext cx="398815" cy="39881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2709C1-C9A2-4493-9175-8B29A21D7871}">
      <dsp:nvSpPr>
        <dsp:cNvPr id="0" name=""/>
        <dsp:cNvSpPr/>
      </dsp:nvSpPr>
      <dsp:spPr>
        <a:xfrm>
          <a:off x="837512" y="1816202"/>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dirty="0"/>
            <a:t>Strategic placement of power plants to maximize generation for areas they serve.</a:t>
          </a:r>
        </a:p>
      </dsp:txBody>
      <dsp:txXfrm>
        <a:off x="837512" y="1816202"/>
        <a:ext cx="9678087" cy="725119"/>
      </dsp:txXfrm>
    </dsp:sp>
    <dsp:sp modelId="{151910AC-8078-44AE-8A20-0BB6CC72C329}">
      <dsp:nvSpPr>
        <dsp:cNvPr id="0" name=""/>
        <dsp:cNvSpPr/>
      </dsp:nvSpPr>
      <dsp:spPr>
        <a:xfrm>
          <a:off x="0" y="2722601"/>
          <a:ext cx="10515600" cy="7251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E30F07-F074-41D4-92B4-CA609EC09BEC}">
      <dsp:nvSpPr>
        <dsp:cNvPr id="0" name=""/>
        <dsp:cNvSpPr/>
      </dsp:nvSpPr>
      <dsp:spPr>
        <a:xfrm>
          <a:off x="219348" y="2885753"/>
          <a:ext cx="398815" cy="39881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FEA3FA-F987-4A2D-8BAA-FB7629C8104A}">
      <dsp:nvSpPr>
        <dsp:cNvPr id="0" name=""/>
        <dsp:cNvSpPr/>
      </dsp:nvSpPr>
      <dsp:spPr>
        <a:xfrm>
          <a:off x="837512" y="2722601"/>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dirty="0"/>
            <a:t>Developing resilient infrastructure to reduce impacts from damages and outages.</a:t>
          </a:r>
        </a:p>
      </dsp:txBody>
      <dsp:txXfrm>
        <a:off x="837512" y="2722601"/>
        <a:ext cx="9678087" cy="725119"/>
      </dsp:txXfrm>
    </dsp:sp>
    <dsp:sp modelId="{B44F3A8D-D7B6-49FF-8794-BF4D856573CD}">
      <dsp:nvSpPr>
        <dsp:cNvPr id="0" name=""/>
        <dsp:cNvSpPr/>
      </dsp:nvSpPr>
      <dsp:spPr>
        <a:xfrm>
          <a:off x="0" y="3629000"/>
          <a:ext cx="10515600" cy="7251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C2BA2-234F-426C-B4E8-99CCE24F57B4}">
      <dsp:nvSpPr>
        <dsp:cNvPr id="0" name=""/>
        <dsp:cNvSpPr/>
      </dsp:nvSpPr>
      <dsp:spPr>
        <a:xfrm>
          <a:off x="219348" y="3792152"/>
          <a:ext cx="398815" cy="39881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AB394C-7F91-4545-BC0B-F3C04C7C2366}">
      <dsp:nvSpPr>
        <dsp:cNvPr id="0" name=""/>
        <dsp:cNvSpPr/>
      </dsp:nvSpPr>
      <dsp:spPr>
        <a:xfrm>
          <a:off x="837512" y="3629000"/>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dirty="0"/>
            <a:t>Planning to adapt to new technologies, new policies, and changes in the market, to maintain cost effectiveness, reliability, and stability.</a:t>
          </a:r>
        </a:p>
      </dsp:txBody>
      <dsp:txXfrm>
        <a:off x="837512" y="3629000"/>
        <a:ext cx="9678087" cy="725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6FFBA-9973-4A4C-BBAB-7E690B02E670}">
      <dsp:nvSpPr>
        <dsp:cNvPr id="0" name=""/>
        <dsp:cNvSpPr/>
      </dsp:nvSpPr>
      <dsp:spPr>
        <a:xfrm>
          <a:off x="0" y="0"/>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Electric grids need to be ready to adapt “to meet growing challenges and threats such as extreme weather and cyberattacks, to load growth and aging infrastructure” [2]</a:t>
          </a:r>
        </a:p>
      </dsp:txBody>
      <dsp:txXfrm>
        <a:off x="28038" y="28038"/>
        <a:ext cx="7298593" cy="901218"/>
      </dsp:txXfrm>
    </dsp:sp>
    <dsp:sp modelId="{75703544-25E1-4847-BD72-D386CB53A988}">
      <dsp:nvSpPr>
        <dsp:cNvPr id="0" name=""/>
        <dsp:cNvSpPr/>
      </dsp:nvSpPr>
      <dsp:spPr>
        <a:xfrm>
          <a:off x="704545" y="1131347"/>
          <a:ext cx="8412480" cy="957294"/>
        </a:xfrm>
        <a:prstGeom prst="roundRect">
          <a:avLst>
            <a:gd name="adj" fmla="val 10000"/>
          </a:avLst>
        </a:prstGeom>
        <a:solidFill>
          <a:schemeClr val="accent2">
            <a:hueOff val="1891709"/>
            <a:satOff val="5125"/>
            <a:lumOff val="-40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 resilient power grid withstands, responds to, and recovers rapidly from major power disruptions” [3]</a:t>
          </a:r>
        </a:p>
      </dsp:txBody>
      <dsp:txXfrm>
        <a:off x="732583" y="1159385"/>
        <a:ext cx="7029617" cy="901218"/>
      </dsp:txXfrm>
    </dsp:sp>
    <dsp:sp modelId="{F2BE67E9-F90F-42D8-AB20-2793DA888B48}">
      <dsp:nvSpPr>
        <dsp:cNvPr id="0" name=""/>
        <dsp:cNvSpPr/>
      </dsp:nvSpPr>
      <dsp:spPr>
        <a:xfrm>
          <a:off x="1398574" y="2262695"/>
          <a:ext cx="8412480" cy="957294"/>
        </a:xfrm>
        <a:prstGeom prst="roundRect">
          <a:avLst>
            <a:gd name="adj" fmla="val 10000"/>
          </a:avLst>
        </a:prstGeom>
        <a:solidFill>
          <a:schemeClr val="accent2">
            <a:hueOff val="3783419"/>
            <a:satOff val="10250"/>
            <a:lumOff val="-81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Resilience refers to “the ability to ‘absorb’ an event”, as well as “how quickly power can be restored after an outage.”[3]</a:t>
          </a:r>
        </a:p>
      </dsp:txBody>
      <dsp:txXfrm>
        <a:off x="1426612" y="2290733"/>
        <a:ext cx="7040133" cy="901218"/>
      </dsp:txXfrm>
    </dsp:sp>
    <dsp:sp modelId="{DD359E40-1F94-47C8-B6B5-6B4869439DD2}">
      <dsp:nvSpPr>
        <dsp:cNvPr id="0" name=""/>
        <dsp:cNvSpPr/>
      </dsp:nvSpPr>
      <dsp:spPr>
        <a:xfrm>
          <a:off x="2103119" y="3394043"/>
          <a:ext cx="8412480" cy="957294"/>
        </a:xfrm>
        <a:prstGeom prst="roundRect">
          <a:avLst>
            <a:gd name="adj" fmla="val 10000"/>
          </a:avLst>
        </a:prstGeom>
        <a:solidFill>
          <a:schemeClr val="accent2">
            <a:hueOff val="5675128"/>
            <a:satOff val="15375"/>
            <a:lumOff val="-12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Interconnections in the electrical grid network helps maintain reliability. This redundancy helps prevent failures from causing interruptions in service. [1]</a:t>
          </a:r>
        </a:p>
      </dsp:txBody>
      <dsp:txXfrm>
        <a:off x="2131157" y="3422081"/>
        <a:ext cx="7029617" cy="901218"/>
      </dsp:txXfrm>
    </dsp:sp>
    <dsp:sp modelId="{7D90B57E-2C5F-4473-AD90-FF4BE1E38E3A}">
      <dsp:nvSpPr>
        <dsp:cNvPr id="0" name=""/>
        <dsp:cNvSpPr/>
      </dsp:nvSpPr>
      <dsp:spPr>
        <a:xfrm>
          <a:off x="779023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64D04A9E-0AEC-43D4-A25C-BB4E5ADCE993}">
      <dsp:nvSpPr>
        <dsp:cNvPr id="0" name=""/>
        <dsp:cNvSpPr/>
      </dsp:nvSpPr>
      <dsp:spPr>
        <a:xfrm>
          <a:off x="8494783" y="1864548"/>
          <a:ext cx="622241" cy="622241"/>
        </a:xfrm>
        <a:prstGeom prst="downArrow">
          <a:avLst>
            <a:gd name="adj1" fmla="val 55000"/>
            <a:gd name="adj2" fmla="val 45000"/>
          </a:avLst>
        </a:prstGeom>
        <a:solidFill>
          <a:schemeClr val="accent2">
            <a:tint val="40000"/>
            <a:alpha val="90000"/>
            <a:hueOff val="2927569"/>
            <a:satOff val="-5682"/>
            <a:lumOff val="-984"/>
            <a:alphaOff val="0"/>
          </a:schemeClr>
        </a:solidFill>
        <a:ln w="19050" cap="flat" cmpd="sng" algn="ctr">
          <a:solidFill>
            <a:schemeClr val="accent2">
              <a:tint val="40000"/>
              <a:alpha val="90000"/>
              <a:hueOff val="2927569"/>
              <a:satOff val="-5682"/>
              <a:lumOff val="-9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7FCFE023-B74D-4AA7-A5F9-0965C656D2E8}">
      <dsp:nvSpPr>
        <dsp:cNvPr id="0" name=""/>
        <dsp:cNvSpPr/>
      </dsp:nvSpPr>
      <dsp:spPr>
        <a:xfrm>
          <a:off x="9188813" y="2995896"/>
          <a:ext cx="622241" cy="622241"/>
        </a:xfrm>
        <a:prstGeom prst="downArrow">
          <a:avLst>
            <a:gd name="adj1" fmla="val 55000"/>
            <a:gd name="adj2" fmla="val 45000"/>
          </a:avLst>
        </a:prstGeom>
        <a:solidFill>
          <a:schemeClr val="accent2">
            <a:tint val="40000"/>
            <a:alpha val="90000"/>
            <a:hueOff val="5855138"/>
            <a:satOff val="-11364"/>
            <a:lumOff val="-1969"/>
            <a:alphaOff val="0"/>
          </a:schemeClr>
        </a:solidFill>
        <a:ln w="19050" cap="flat" cmpd="sng" algn="ctr">
          <a:solidFill>
            <a:schemeClr val="accent2">
              <a:tint val="40000"/>
              <a:alpha val="90000"/>
              <a:hueOff val="5855138"/>
              <a:satOff val="-11364"/>
              <a:lumOff val="-19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B52F6-5568-4888-863B-A70B194D396A}">
      <dsp:nvSpPr>
        <dsp:cNvPr id="0" name=""/>
        <dsp:cNvSpPr/>
      </dsp:nvSpPr>
      <dsp:spPr>
        <a:xfrm>
          <a:off x="162251" y="396755"/>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043AB4-1031-45B1-823A-25E3E915F728}">
      <dsp:nvSpPr>
        <dsp:cNvPr id="0" name=""/>
        <dsp:cNvSpPr/>
      </dsp:nvSpPr>
      <dsp:spPr>
        <a:xfrm>
          <a:off x="442793" y="677297"/>
          <a:ext cx="774830" cy="7748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875633-1B19-4FD3-ADE6-030E6277EDBB}">
      <dsp:nvSpPr>
        <dsp:cNvPr id="0" name=""/>
        <dsp:cNvSpPr/>
      </dsp:nvSpPr>
      <dsp:spPr>
        <a:xfrm>
          <a:off x="1784433" y="39675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t>Generation = Load</a:t>
          </a:r>
        </a:p>
        <a:p>
          <a:pPr marL="0" lvl="0" indent="0" algn="l" defTabSz="889000">
            <a:lnSpc>
              <a:spcPct val="100000"/>
            </a:lnSpc>
            <a:spcBef>
              <a:spcPct val="0"/>
            </a:spcBef>
            <a:spcAft>
              <a:spcPct val="35000"/>
            </a:spcAft>
            <a:buNone/>
          </a:pPr>
          <a:r>
            <a:rPr lang="en-US" sz="1800" kern="1200" dirty="0"/>
            <a:t>The electrical grid must balance the supply and demand of energy.</a:t>
          </a:r>
        </a:p>
      </dsp:txBody>
      <dsp:txXfrm>
        <a:off x="1784433" y="396755"/>
        <a:ext cx="3148942" cy="1335915"/>
      </dsp:txXfrm>
    </dsp:sp>
    <dsp:sp modelId="{869E6830-8265-47D8-BF96-70CA845CD6C0}">
      <dsp:nvSpPr>
        <dsp:cNvPr id="0" name=""/>
        <dsp:cNvSpPr/>
      </dsp:nvSpPr>
      <dsp:spPr>
        <a:xfrm>
          <a:off x="5482055" y="396755"/>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E3AECE-3FE4-4355-8BD3-23920B83739C}">
      <dsp:nvSpPr>
        <dsp:cNvPr id="0" name=""/>
        <dsp:cNvSpPr/>
      </dsp:nvSpPr>
      <dsp:spPr>
        <a:xfrm>
          <a:off x="5762597" y="677297"/>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91E49-3619-4C16-8731-FBFDFBC7AB67}">
      <dsp:nvSpPr>
        <dsp:cNvPr id="0" name=""/>
        <dsp:cNvSpPr/>
      </dsp:nvSpPr>
      <dsp:spPr>
        <a:xfrm>
          <a:off x="7104238" y="39675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t>Cost Effectiveness</a:t>
          </a:r>
        </a:p>
        <a:p>
          <a:pPr marL="0" lvl="0" indent="0" algn="l" defTabSz="889000">
            <a:lnSpc>
              <a:spcPct val="100000"/>
            </a:lnSpc>
            <a:spcBef>
              <a:spcPct val="0"/>
            </a:spcBef>
            <a:spcAft>
              <a:spcPct val="35000"/>
            </a:spcAft>
            <a:buNone/>
          </a:pPr>
          <a:r>
            <a:rPr lang="en-US" sz="1800" kern="1200" dirty="0"/>
            <a:t>Backup storage like batteries helps store excess energy for later use.</a:t>
          </a:r>
        </a:p>
      </dsp:txBody>
      <dsp:txXfrm>
        <a:off x="7104238" y="396755"/>
        <a:ext cx="3148942" cy="1335915"/>
      </dsp:txXfrm>
    </dsp:sp>
    <dsp:sp modelId="{ACAFEECF-7243-4689-A474-BD64904E07F5}">
      <dsp:nvSpPr>
        <dsp:cNvPr id="0" name=""/>
        <dsp:cNvSpPr/>
      </dsp:nvSpPr>
      <dsp:spPr>
        <a:xfrm>
          <a:off x="162251" y="254553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ECB52-C1BB-40B4-AF9E-39176CB9C582}">
      <dsp:nvSpPr>
        <dsp:cNvPr id="0" name=""/>
        <dsp:cNvSpPr/>
      </dsp:nvSpPr>
      <dsp:spPr>
        <a:xfrm>
          <a:off x="442793" y="2826074"/>
          <a:ext cx="774830" cy="77483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3A8156-5C5E-4922-8C15-743CBD93D34B}">
      <dsp:nvSpPr>
        <dsp:cNvPr id="0" name=""/>
        <dsp:cNvSpPr/>
      </dsp:nvSpPr>
      <dsp:spPr>
        <a:xfrm>
          <a:off x="1684266" y="2483392"/>
          <a:ext cx="3349278" cy="1482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t>Plan for the Unexpected</a:t>
          </a:r>
        </a:p>
        <a:p>
          <a:pPr marL="0" lvl="0" indent="0" algn="l" defTabSz="889000">
            <a:lnSpc>
              <a:spcPct val="100000"/>
            </a:lnSpc>
            <a:spcBef>
              <a:spcPct val="0"/>
            </a:spcBef>
            <a:spcAft>
              <a:spcPct val="35000"/>
            </a:spcAft>
            <a:buNone/>
          </a:pPr>
          <a:r>
            <a:rPr lang="en-US" sz="1800" kern="1200" dirty="0"/>
            <a:t>Flexible fuel sources (</a:t>
          </a:r>
          <a:r>
            <a:rPr lang="en-US" sz="1800" i="1" kern="1200" dirty="0" err="1"/>
            <a:t>i.e</a:t>
          </a:r>
          <a:r>
            <a:rPr lang="en-US" sz="1800" i="1" kern="1200" dirty="0"/>
            <a:t> natural gas</a:t>
          </a:r>
          <a:r>
            <a:rPr lang="en-US" sz="1800" kern="1200" dirty="0"/>
            <a:t>) can quickly increase or decrease power output based on demand.</a:t>
          </a:r>
        </a:p>
      </dsp:txBody>
      <dsp:txXfrm>
        <a:off x="1684266" y="2483392"/>
        <a:ext cx="3349278" cy="1482184"/>
      </dsp:txXfrm>
    </dsp:sp>
    <dsp:sp modelId="{D2398206-A478-4355-A219-F9783A139240}">
      <dsp:nvSpPr>
        <dsp:cNvPr id="0" name=""/>
        <dsp:cNvSpPr/>
      </dsp:nvSpPr>
      <dsp:spPr>
        <a:xfrm>
          <a:off x="5582223" y="254553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1028CB-A6AD-4795-90E5-325C563F1F07}">
      <dsp:nvSpPr>
        <dsp:cNvPr id="0" name=""/>
        <dsp:cNvSpPr/>
      </dsp:nvSpPr>
      <dsp:spPr>
        <a:xfrm>
          <a:off x="5862765" y="2826074"/>
          <a:ext cx="774830" cy="77483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4C321F-4F40-46CA-8B95-731545869313}">
      <dsp:nvSpPr>
        <dsp:cNvPr id="0" name=""/>
        <dsp:cNvSpPr/>
      </dsp:nvSpPr>
      <dsp:spPr>
        <a:xfrm>
          <a:off x="7204406"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t>Ready to Adapt</a:t>
          </a:r>
        </a:p>
        <a:p>
          <a:pPr marL="0" lvl="0" indent="0" algn="l" defTabSz="889000">
            <a:lnSpc>
              <a:spcPct val="100000"/>
            </a:lnSpc>
            <a:spcBef>
              <a:spcPct val="0"/>
            </a:spcBef>
            <a:spcAft>
              <a:spcPct val="35000"/>
            </a:spcAft>
            <a:buNone/>
          </a:pPr>
          <a:r>
            <a:rPr lang="en-US" sz="1800" kern="1200" dirty="0"/>
            <a:t>Constant adjustments are made to prevent power overloads or shortages</a:t>
          </a:r>
          <a:r>
            <a:rPr lang="en-US" sz="1900" kern="1200" dirty="0"/>
            <a:t>.</a:t>
          </a:r>
        </a:p>
      </dsp:txBody>
      <dsp:txXfrm>
        <a:off x="7204406"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13527-F69B-4589-90B3-13972DC8EA3C}"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183C7-720A-4B85-AAD7-1BA02F701884}" type="slidenum">
              <a:rPr lang="en-US" smtClean="0"/>
              <a:t>‹#›</a:t>
            </a:fld>
            <a:endParaRPr lang="en-US"/>
          </a:p>
        </p:txBody>
      </p:sp>
    </p:spTree>
    <p:extLst>
      <p:ext uri="{BB962C8B-B14F-4D97-AF65-F5344CB8AC3E}">
        <p14:creationId xmlns:p14="http://schemas.microsoft.com/office/powerpoint/2010/main" val="258482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ergyeducation.ca/wiki/index.php?title=Electrical_load&amp;oldid=608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Teaching point: Grids must always match energy supply with demand in real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Load fluctuates: Determined by several factors, such as, weather, time of day, and what loads need serviced.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Generation = load: Someone has to predict the amount of energy that will be needed to service these loads, so both energy and money isn’t wasted. </a:t>
            </a:r>
          </a:p>
          <a:p>
            <a:endParaRPr lang="en-US" dirty="0"/>
          </a:p>
        </p:txBody>
      </p:sp>
      <p:sp>
        <p:nvSpPr>
          <p:cNvPr id="4" name="Slide Number Placeholder 3"/>
          <p:cNvSpPr>
            <a:spLocks noGrp="1"/>
          </p:cNvSpPr>
          <p:nvPr>
            <p:ph type="sldNum" sz="quarter" idx="5"/>
          </p:nvPr>
        </p:nvSpPr>
        <p:spPr/>
        <p:txBody>
          <a:bodyPr/>
          <a:lstStyle/>
          <a:p>
            <a:fld id="{88B183C7-720A-4B85-AAD7-1BA02F701884}" type="slidenum">
              <a:rPr lang="en-US" smtClean="0"/>
              <a:t>2</a:t>
            </a:fld>
            <a:endParaRPr lang="en-US"/>
          </a:p>
        </p:txBody>
      </p:sp>
    </p:spTree>
    <p:extLst>
      <p:ext uri="{BB962C8B-B14F-4D97-AF65-F5344CB8AC3E}">
        <p14:creationId xmlns:p14="http://schemas.microsoft.com/office/powerpoint/2010/main" val="945981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Electrical load. (2018, May 11). </a:t>
            </a:r>
            <a:r>
              <a:rPr lang="en-US" sz="1200" b="0" i="1" kern="1200" dirty="0">
                <a:solidFill>
                  <a:schemeClr val="tx1"/>
                </a:solidFill>
                <a:effectLst/>
                <a:latin typeface="+mn-lt"/>
                <a:ea typeface="+mn-ea"/>
                <a:cs typeface="+mn-cs"/>
              </a:rPr>
              <a:t>Energy Education</a:t>
            </a:r>
            <a:r>
              <a:rPr lang="en-US" sz="1200" b="0" i="0" kern="1200" dirty="0">
                <a:solidFill>
                  <a:schemeClr val="tx1"/>
                </a:solidFill>
                <a:effectLst/>
                <a:latin typeface="+mn-lt"/>
                <a:ea typeface="+mn-ea"/>
                <a:cs typeface="+mn-cs"/>
              </a:rPr>
              <a:t>. Retrieved 16:09, August 1, 2025 from </a:t>
            </a:r>
            <a:r>
              <a:rPr lang="en-US" sz="1200" b="0" i="0" kern="1200" dirty="0">
                <a:solidFill>
                  <a:schemeClr val="tx1"/>
                </a:solidFill>
                <a:effectLst/>
                <a:latin typeface="+mn-lt"/>
                <a:ea typeface="+mn-ea"/>
                <a:cs typeface="+mn-cs"/>
                <a:hlinkClick r:id="rId3"/>
              </a:rPr>
              <a:t>https://energyeducation.ca/wiki/index.php?title=Electrical_load&amp;oldid=6089</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Electric Grids</a:t>
            </a:r>
            <a:r>
              <a:rPr lang="en-US" sz="1200" kern="1200" dirty="0">
                <a:solidFill>
                  <a:schemeClr val="tx1"/>
                </a:solidFill>
                <a:effectLst/>
                <a:latin typeface="+mn-lt"/>
                <a:ea typeface="+mn-ea"/>
                <a:cs typeface="+mn-cs"/>
              </a:rPr>
              <a:t>. (2024, July 8). Energy.gov. https://www.energy.gov/topics/electric-grids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Power System Resilience | NREL</a:t>
            </a:r>
            <a:r>
              <a:rPr lang="en-US" sz="1200" kern="1200" dirty="0">
                <a:solidFill>
                  <a:schemeClr val="tx1"/>
                </a:solidFill>
                <a:effectLst/>
                <a:latin typeface="+mn-lt"/>
                <a:ea typeface="+mn-ea"/>
                <a:cs typeface="+mn-cs"/>
              </a:rPr>
              <a:t>. (2024). Nrel.gov. https://www.nrel.gov/research/power-system-resilience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8B183C7-720A-4B85-AAD7-1BA02F701884}" type="slidenum">
              <a:rPr lang="en-US" smtClean="0"/>
              <a:t>15</a:t>
            </a:fld>
            <a:endParaRPr lang="en-US"/>
          </a:p>
        </p:txBody>
      </p:sp>
    </p:spTree>
    <p:extLst>
      <p:ext uri="{BB962C8B-B14F-4D97-AF65-F5344CB8AC3E}">
        <p14:creationId xmlns:p14="http://schemas.microsoft.com/office/powerpoint/2010/main" val="215681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sz="1200" dirty="0"/>
              <a:t>It steps down voltage from transmission to distribution so it can be used in homes.</a:t>
            </a:r>
          </a:p>
          <a:p>
            <a:pPr>
              <a:buFont typeface="Arial"/>
              <a:buChar char="•"/>
            </a:pPr>
            <a:r>
              <a:rPr lang="en-US" sz="1200" dirty="0">
                <a:ea typeface="+mn-lt"/>
                <a:cs typeface="+mn-lt"/>
              </a:rPr>
              <a:t>Helps route power locally and protects the grid from excessive stress by using transformers to step down the voltage further, ensuring electricity enters at a safe level without overloading the system.</a:t>
            </a:r>
          </a:p>
          <a:p>
            <a:endParaRPr lang="en-US" dirty="0"/>
          </a:p>
        </p:txBody>
      </p:sp>
      <p:sp>
        <p:nvSpPr>
          <p:cNvPr id="4" name="Slide Number Placeholder 3"/>
          <p:cNvSpPr>
            <a:spLocks noGrp="1"/>
          </p:cNvSpPr>
          <p:nvPr>
            <p:ph type="sldNum" sz="quarter" idx="5"/>
          </p:nvPr>
        </p:nvSpPr>
        <p:spPr/>
        <p:txBody>
          <a:bodyPr/>
          <a:lstStyle/>
          <a:p>
            <a:fld id="{88B183C7-720A-4B85-AAD7-1BA02F701884}" type="slidenum">
              <a:rPr lang="en-US" smtClean="0"/>
              <a:t>4</a:t>
            </a:fld>
            <a:endParaRPr lang="en-US"/>
          </a:p>
        </p:txBody>
      </p:sp>
    </p:spTree>
    <p:extLst>
      <p:ext uri="{BB962C8B-B14F-4D97-AF65-F5344CB8AC3E}">
        <p14:creationId xmlns:p14="http://schemas.microsoft.com/office/powerpoint/2010/main" val="230076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Represent real energy generation facilities (solar farms, hydro dams, nuclear, coal, etc.)</a:t>
            </a:r>
          </a:p>
          <a:p>
            <a:r>
              <a:rPr lang="en-US" sz="1200" dirty="0"/>
              <a:t>Placed on nature tiles to mirror where those resources exist in real life.</a:t>
            </a:r>
          </a:p>
          <a:p>
            <a:r>
              <a:rPr lang="en-US" sz="1200" dirty="0"/>
              <a:t>These also show that what it takes having multiple different types of energy to be able to have a smooth-running grid, grids cannot just be run off of renewables or non-renewables it takes both.</a:t>
            </a:r>
          </a:p>
          <a:p>
            <a:r>
              <a:rPr lang="en-US" sz="1200" dirty="0"/>
              <a:t>The generation capacities on the power plants also help to show how some plants can generate more electricity than others because a number of factors like plant size and the material that is being used like nuclear can generate a lot in real life</a:t>
            </a:r>
          </a:p>
          <a:p>
            <a:endParaRPr lang="en-US" dirty="0"/>
          </a:p>
        </p:txBody>
      </p:sp>
      <p:sp>
        <p:nvSpPr>
          <p:cNvPr id="4" name="Slide Number Placeholder 3"/>
          <p:cNvSpPr>
            <a:spLocks noGrp="1"/>
          </p:cNvSpPr>
          <p:nvPr>
            <p:ph type="sldNum" sz="quarter" idx="5"/>
          </p:nvPr>
        </p:nvSpPr>
        <p:spPr/>
        <p:txBody>
          <a:bodyPr/>
          <a:lstStyle/>
          <a:p>
            <a:fld id="{88B183C7-720A-4B85-AAD7-1BA02F701884}" type="slidenum">
              <a:rPr lang="en-US" smtClean="0"/>
              <a:t>5</a:t>
            </a:fld>
            <a:endParaRPr lang="en-US"/>
          </a:p>
        </p:txBody>
      </p:sp>
    </p:spTree>
    <p:extLst>
      <p:ext uri="{BB962C8B-B14F-4D97-AF65-F5344CB8AC3E}">
        <p14:creationId xmlns:p14="http://schemas.microsoft.com/office/powerpoint/2010/main" val="982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sz="1200" dirty="0">
                <a:ea typeface="+mn-lt"/>
                <a:cs typeface="+mn-lt"/>
              </a:rPr>
              <a:t>Enables players to store surplus electricity from any powerplant during times when generation exceeds the city's needs</a:t>
            </a:r>
            <a:r>
              <a:rPr lang="en-US" sz="1200" dirty="0"/>
              <a:t>. </a:t>
            </a:r>
          </a:p>
          <a:p>
            <a:pPr>
              <a:buFont typeface="Arial,Sans-Serif"/>
              <a:buChar char="•"/>
            </a:pPr>
            <a:r>
              <a:rPr lang="en-US" sz="1200" dirty="0"/>
              <a:t>The stored energy can be used in later rounds to prevent blackouts or handle sudden spikes in the demand during game play. </a:t>
            </a:r>
          </a:p>
          <a:p>
            <a:pPr>
              <a:buFont typeface="Arial,Sans-Serif"/>
              <a:buChar char="•"/>
            </a:pPr>
            <a:r>
              <a:rPr lang="en-US" sz="1200" dirty="0"/>
              <a:t>Demonstrates how real-world energy grids use battery storage systems (like lithium-ion batteries) to maintain a stable and flexible power supply by saving energy during surplus and using it during shortages.</a:t>
            </a:r>
          </a:p>
          <a:p>
            <a:pPr>
              <a:buFont typeface="Arial"/>
              <a:buChar char="•"/>
            </a:pPr>
            <a:r>
              <a:rPr lang="en-US" sz="1200" dirty="0">
                <a:ea typeface="+mn-lt"/>
                <a:cs typeface="+mn-lt"/>
              </a:rPr>
              <a:t>Battery storage units in real life have limited capacity, and the same applies in the game. This helps illustrate that players can only store a set amount of energy, not an unlimited supply.</a:t>
            </a:r>
          </a:p>
          <a:p>
            <a:endParaRPr lang="en-US" dirty="0"/>
          </a:p>
        </p:txBody>
      </p:sp>
      <p:sp>
        <p:nvSpPr>
          <p:cNvPr id="4" name="Slide Number Placeholder 3"/>
          <p:cNvSpPr>
            <a:spLocks noGrp="1"/>
          </p:cNvSpPr>
          <p:nvPr>
            <p:ph type="sldNum" sz="quarter" idx="5"/>
          </p:nvPr>
        </p:nvSpPr>
        <p:spPr/>
        <p:txBody>
          <a:bodyPr/>
          <a:lstStyle/>
          <a:p>
            <a:fld id="{88B183C7-720A-4B85-AAD7-1BA02F701884}" type="slidenum">
              <a:rPr lang="en-US" smtClean="0"/>
              <a:t>7</a:t>
            </a:fld>
            <a:endParaRPr lang="en-US"/>
          </a:p>
        </p:txBody>
      </p:sp>
    </p:spTree>
    <p:extLst>
      <p:ext uri="{BB962C8B-B14F-4D97-AF65-F5344CB8AC3E}">
        <p14:creationId xmlns:p14="http://schemas.microsoft.com/office/powerpoint/2010/main" val="2787910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Reflects real-life events such as extreme weather, equipment failures, policy changes, natural damage to infrastructure, or community-driven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Event outcomes can be positive (e.g., receiving grants), neutral (e.g., hosting community fairs), or negative (e.g., equipment failures or damage).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Helps players learn to respond to unexpected grid issues, similar to how real-world energy operators adapt in dynamic situations.</a:t>
            </a:r>
          </a:p>
          <a:p>
            <a:endParaRPr lang="en-US" dirty="0"/>
          </a:p>
        </p:txBody>
      </p:sp>
      <p:sp>
        <p:nvSpPr>
          <p:cNvPr id="4" name="Slide Number Placeholder 3"/>
          <p:cNvSpPr>
            <a:spLocks noGrp="1"/>
          </p:cNvSpPr>
          <p:nvPr>
            <p:ph type="sldNum" sz="quarter" idx="5"/>
          </p:nvPr>
        </p:nvSpPr>
        <p:spPr/>
        <p:txBody>
          <a:bodyPr/>
          <a:lstStyle/>
          <a:p>
            <a:fld id="{88B183C7-720A-4B85-AAD7-1BA02F701884}" type="slidenum">
              <a:rPr lang="en-US" smtClean="0"/>
              <a:t>8</a:t>
            </a:fld>
            <a:endParaRPr lang="en-US"/>
          </a:p>
        </p:txBody>
      </p:sp>
    </p:spTree>
    <p:extLst>
      <p:ext uri="{BB962C8B-B14F-4D97-AF65-F5344CB8AC3E}">
        <p14:creationId xmlns:p14="http://schemas.microsoft.com/office/powerpoint/2010/main" val="2640721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sz="1200" dirty="0"/>
              <a:t>Represent real-world risks that are among the leading causes of power outages.</a:t>
            </a:r>
          </a:p>
          <a:p>
            <a:pPr>
              <a:buFont typeface="Arial"/>
              <a:buChar char="•"/>
            </a:pPr>
            <a:r>
              <a:rPr lang="en-US" sz="1200" dirty="0">
                <a:ea typeface="+mn-lt"/>
                <a:cs typeface="+mn-lt"/>
              </a:rPr>
              <a:t>Trees grow branches and roots that can interfere with overhead power lines. During storms or high winds, they may fall and damage the power grid or infrastructure, leading to electricity outages.</a:t>
            </a:r>
          </a:p>
          <a:p>
            <a:pPr>
              <a:buFont typeface="Arial"/>
              <a:buChar char="•"/>
            </a:pPr>
            <a:r>
              <a:rPr lang="en-US" sz="1200" dirty="0">
                <a:ea typeface="+mn-lt"/>
                <a:cs typeface="+mn-lt"/>
              </a:rPr>
              <a:t>Squirrels often cause power outages because their teeth grow continuously, requiring them to gnaw on hard objects to keep them filed down. They're also attracted to materials used in power lines, which can lead to equipment damage or destruction, ultimately requiring repairs or replacements.</a:t>
            </a:r>
          </a:p>
          <a:p>
            <a:pPr>
              <a:buFont typeface="Arial"/>
              <a:buChar char="•"/>
            </a:pPr>
            <a:r>
              <a:rPr lang="en-US" sz="1200" dirty="0"/>
              <a:t>This mechanic helps students understand how nature and wildlife can affect grid reliability, and why engineers must design systems that are resilient and redundant against environmental factors.</a:t>
            </a:r>
          </a:p>
          <a:p>
            <a:endParaRPr lang="en-US" dirty="0"/>
          </a:p>
        </p:txBody>
      </p:sp>
      <p:sp>
        <p:nvSpPr>
          <p:cNvPr id="4" name="Slide Number Placeholder 3"/>
          <p:cNvSpPr>
            <a:spLocks noGrp="1"/>
          </p:cNvSpPr>
          <p:nvPr>
            <p:ph type="sldNum" sz="quarter" idx="5"/>
          </p:nvPr>
        </p:nvSpPr>
        <p:spPr/>
        <p:txBody>
          <a:bodyPr/>
          <a:lstStyle/>
          <a:p>
            <a:fld id="{88B183C7-720A-4B85-AAD7-1BA02F701884}" type="slidenum">
              <a:rPr lang="en-US" smtClean="0"/>
              <a:t>9</a:t>
            </a:fld>
            <a:endParaRPr lang="en-US"/>
          </a:p>
        </p:txBody>
      </p:sp>
    </p:spTree>
    <p:extLst>
      <p:ext uri="{BB962C8B-B14F-4D97-AF65-F5344CB8AC3E}">
        <p14:creationId xmlns:p14="http://schemas.microsoft.com/office/powerpoint/2010/main" val="41512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Predicted cards represent how energy planners forecast the next day’s energy demand and generation.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  Critical especially for renewable sources, whose generation output is dependent on natural events such as weather and geography.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a typeface="+mn-lt"/>
                <a:cs typeface="+mn-lt"/>
              </a:rPr>
              <a:t>Accurate forecasting is essential underpredicting can lead to expensive last-minute energy purchases, while overpredicting results in wasted energy and money.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a typeface="+mn-lt"/>
                <a:cs typeface="+mn-lt"/>
              </a:rPr>
              <a:t>Planners rely on historical data, weather forecasts, special events (like holidays), large customer demands, and mathematical models to make informed estimates.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The actual cards represent real-world scenarios that can occur even after highly accurate predictions.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a typeface="+mn-lt"/>
                <a:cs typeface="+mn-lt"/>
              </a:rPr>
              <a:t>They highlight that even the best forecasts can still be wrong due to unexpected factors like sudden weather changes (e.g., thunderstorms or severe conditions) or spikes in energy consumption.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a typeface="+mn-lt"/>
                <a:cs typeface="+mn-lt"/>
              </a:rPr>
              <a:t>When reality doesn’t match the prediction, grid operators must quickly adapt to ensure all customers continue to receive the energy they need.</a:t>
            </a:r>
          </a:p>
          <a:p>
            <a:endParaRPr lang="en-US" dirty="0"/>
          </a:p>
        </p:txBody>
      </p:sp>
      <p:sp>
        <p:nvSpPr>
          <p:cNvPr id="4" name="Slide Number Placeholder 3"/>
          <p:cNvSpPr>
            <a:spLocks noGrp="1"/>
          </p:cNvSpPr>
          <p:nvPr>
            <p:ph type="sldNum" sz="quarter" idx="5"/>
          </p:nvPr>
        </p:nvSpPr>
        <p:spPr/>
        <p:txBody>
          <a:bodyPr/>
          <a:lstStyle/>
          <a:p>
            <a:fld id="{88B183C7-720A-4B85-AAD7-1BA02F701884}" type="slidenum">
              <a:rPr lang="en-US" smtClean="0"/>
              <a:t>10</a:t>
            </a:fld>
            <a:endParaRPr lang="en-US"/>
          </a:p>
        </p:txBody>
      </p:sp>
    </p:spTree>
    <p:extLst>
      <p:ext uri="{BB962C8B-B14F-4D97-AF65-F5344CB8AC3E}">
        <p14:creationId xmlns:p14="http://schemas.microsoft.com/office/powerpoint/2010/main" val="2438447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Resiliency = redundancy </a:t>
            </a:r>
          </a:p>
          <a:p>
            <a:r>
              <a:rPr lang="en-US" dirty="0"/>
              <a:t>Having multiple routes for power to reach the same destination, help when there is outages due to disruptions in the grid such as storms, repairs, etc. </a:t>
            </a:r>
          </a:p>
        </p:txBody>
      </p:sp>
      <p:sp>
        <p:nvSpPr>
          <p:cNvPr id="4" name="Slide Number Placeholder 3"/>
          <p:cNvSpPr>
            <a:spLocks noGrp="1"/>
          </p:cNvSpPr>
          <p:nvPr>
            <p:ph type="sldNum" sz="quarter" idx="5"/>
          </p:nvPr>
        </p:nvSpPr>
        <p:spPr/>
        <p:txBody>
          <a:bodyPr/>
          <a:lstStyle/>
          <a:p>
            <a:fld id="{88B183C7-720A-4B85-AAD7-1BA02F701884}" type="slidenum">
              <a:rPr lang="en-US" smtClean="0"/>
              <a:t>12</a:t>
            </a:fld>
            <a:endParaRPr lang="en-US"/>
          </a:p>
        </p:txBody>
      </p:sp>
    </p:spTree>
    <p:extLst>
      <p:ext uri="{BB962C8B-B14F-4D97-AF65-F5344CB8AC3E}">
        <p14:creationId xmlns:p14="http://schemas.microsoft.com/office/powerpoint/2010/main" val="383344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Chief Operations Officer &amp; Grid Operations Manager = oversee large parts of grid management</a:t>
            </a:r>
          </a:p>
          <a:p>
            <a:r>
              <a:rPr lang="en-US" dirty="0"/>
              <a:t>Load Legend &amp; Energy Analysist of Power Systems Analyst = use data and models to predict when and where electricity will be needed</a:t>
            </a:r>
          </a:p>
          <a:p>
            <a:r>
              <a:rPr lang="en-US" dirty="0"/>
              <a:t>Volt Architect &amp; Power Systems Engineers or Developers = plan, design, and oversee construction of power generation facilities, and other related infrastructure</a:t>
            </a:r>
          </a:p>
          <a:p>
            <a:r>
              <a:rPr lang="en-US" dirty="0"/>
              <a:t>Line Specialist &amp; Line-Workers/Linemen = on the ground workers, building and fixing power lines and other critical infrastructure </a:t>
            </a:r>
          </a:p>
          <a:p>
            <a:r>
              <a:rPr lang="en-US" dirty="0"/>
              <a:t>Dispatch Officer &amp; System/Grid Dispatcher = react to outages, directing repair crews, and ensuring safety and efficiency</a:t>
            </a:r>
          </a:p>
          <a:p>
            <a:r>
              <a:rPr lang="en-US" dirty="0"/>
              <a:t>Energy Resource Manager &amp; Integrated Resource Planner = Make long-term decisions about energy sources, manage fuel, as well as cost efficiency, and sustainability of the grid. </a:t>
            </a:r>
          </a:p>
        </p:txBody>
      </p:sp>
      <p:sp>
        <p:nvSpPr>
          <p:cNvPr id="4" name="Slide Number Placeholder 3"/>
          <p:cNvSpPr>
            <a:spLocks noGrp="1"/>
          </p:cNvSpPr>
          <p:nvPr>
            <p:ph type="sldNum" sz="quarter" idx="5"/>
          </p:nvPr>
        </p:nvSpPr>
        <p:spPr/>
        <p:txBody>
          <a:bodyPr/>
          <a:lstStyle/>
          <a:p>
            <a:fld id="{88B183C7-720A-4B85-AAD7-1BA02F701884}" type="slidenum">
              <a:rPr lang="en-US" smtClean="0"/>
              <a:t>14</a:t>
            </a:fld>
            <a:endParaRPr lang="en-US"/>
          </a:p>
        </p:txBody>
      </p:sp>
    </p:spTree>
    <p:extLst>
      <p:ext uri="{BB962C8B-B14F-4D97-AF65-F5344CB8AC3E}">
        <p14:creationId xmlns:p14="http://schemas.microsoft.com/office/powerpoint/2010/main" val="3580835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42775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03239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086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3523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1181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87861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0384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1386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105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5051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832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8/13/2025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07173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20Vb6hlLQSg" TargetMode="External"/><Relationship Id="rId3" Type="http://schemas.openxmlformats.org/officeDocument/2006/relationships/hyperlink" Target="https://energyeducation.ca/wiki/index.php?title=Electrical_load&amp;oldid=6089." TargetMode="External"/><Relationship Id="rId7" Type="http://schemas.openxmlformats.org/officeDocument/2006/relationships/hyperlink" Target="https://www.energy4me.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science.howstuffworks.com/environmental/energy/power.htm" TargetMode="External"/><Relationship Id="rId5" Type="http://schemas.openxmlformats.org/officeDocument/2006/relationships/hyperlink" Target="https://www.nrel.gov/research/power-system-resilience" TargetMode="External"/><Relationship Id="rId10" Type="http://schemas.openxmlformats.org/officeDocument/2006/relationships/image" Target="../media/image57.png"/><Relationship Id="rId4" Type="http://schemas.openxmlformats.org/officeDocument/2006/relationships/hyperlink" Target="https://www.energy.gov/topics/electric-grids" TargetMode="External"/><Relationship Id="rId9" Type="http://schemas.openxmlformats.org/officeDocument/2006/relationships/hyperlink" Target="https://www.eia.gov/energyexplain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97762" y="640080"/>
            <a:ext cx="6251110" cy="3566160"/>
          </a:xfrm>
        </p:spPr>
        <p:txBody>
          <a:bodyPr anchor="b">
            <a:normAutofit/>
          </a:bodyPr>
          <a:lstStyle/>
          <a:p>
            <a:pPr algn="l"/>
            <a:r>
              <a:rPr lang="en-US" sz="5400" b="1" dirty="0">
                <a:ea typeface="Calibri"/>
                <a:cs typeface="Calibri"/>
              </a:rPr>
              <a:t>An Educational Guide to Microgrid Mastermind</a:t>
            </a:r>
            <a:endParaRPr lang="en-US" sz="5400" dirty="0">
              <a:ea typeface="Calibri"/>
              <a:cs typeface="Calibri"/>
            </a:endParaRPr>
          </a:p>
        </p:txBody>
      </p:sp>
      <p:sp>
        <p:nvSpPr>
          <p:cNvPr id="3" name="Subtitle 2"/>
          <p:cNvSpPr>
            <a:spLocks noGrp="1"/>
          </p:cNvSpPr>
          <p:nvPr>
            <p:ph type="subTitle" idx="1"/>
          </p:nvPr>
        </p:nvSpPr>
        <p:spPr>
          <a:xfrm>
            <a:off x="5297760" y="4636008"/>
            <a:ext cx="6251111" cy="1572768"/>
          </a:xfrm>
        </p:spPr>
        <p:txBody>
          <a:bodyPr vert="horz" lIns="91440" tIns="45720" rIns="91440" bIns="45720" rtlCol="0">
            <a:normAutofit/>
          </a:bodyPr>
          <a:lstStyle/>
          <a:p>
            <a:pPr algn="l"/>
            <a:r>
              <a:rPr lang="en-US"/>
              <a:t>By: The Game Design Team</a:t>
            </a:r>
          </a:p>
        </p:txBody>
      </p:sp>
      <p:pic>
        <p:nvPicPr>
          <p:cNvPr id="6" name="Picture 5" descr="Uploaded image">
            <a:extLst>
              <a:ext uri="{FF2B5EF4-FFF2-40B4-BE49-F238E27FC236}">
                <a16:creationId xmlns:a16="http://schemas.microsoft.com/office/drawing/2014/main" id="{B8911219-4E7B-93C4-BDAB-67EF0EFEA6AB}"/>
              </a:ext>
            </a:extLst>
          </p:cNvPr>
          <p:cNvPicPr>
            <a:picLocks noChangeAspect="1"/>
          </p:cNvPicPr>
          <p:nvPr/>
        </p:nvPicPr>
        <p:blipFill>
          <a:blip r:embed="rId2"/>
          <a:srcRect l="16734" r="15355"/>
          <a:stretch>
            <a:fillRect/>
          </a:stretch>
        </p:blipFill>
        <p:spPr>
          <a:xfrm>
            <a:off x="1" y="10"/>
            <a:ext cx="465767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EDF93C7-1EA3-E517-073D-4689EE941497}"/>
              </a:ext>
            </a:extLst>
          </p:cNvPr>
          <p:cNvSpPr>
            <a:spLocks noGrp="1"/>
          </p:cNvSpPr>
          <p:nvPr>
            <p:ph type="title"/>
          </p:nvPr>
        </p:nvSpPr>
        <p:spPr>
          <a:xfrm>
            <a:off x="640080" y="329184"/>
            <a:ext cx="6894576" cy="1783080"/>
          </a:xfrm>
        </p:spPr>
        <p:txBody>
          <a:bodyPr anchor="b">
            <a:normAutofit/>
          </a:bodyPr>
          <a:lstStyle/>
          <a:p>
            <a:r>
              <a:rPr lang="en-US" sz="5400" b="1"/>
              <a:t>Predicted / Actual Load &amp; Generation</a:t>
            </a:r>
          </a:p>
        </p:txBody>
      </p:sp>
      <p:sp>
        <p:nvSpPr>
          <p:cNvPr id="3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DFC433-ED59-B94A-9E2F-988664B11EAF}"/>
              </a:ext>
            </a:extLst>
          </p:cNvPr>
          <p:cNvSpPr>
            <a:spLocks noGrp="1"/>
          </p:cNvSpPr>
          <p:nvPr>
            <p:ph idx="1"/>
          </p:nvPr>
        </p:nvSpPr>
        <p:spPr>
          <a:xfrm>
            <a:off x="640079" y="2706624"/>
            <a:ext cx="7883435" cy="3803904"/>
          </a:xfrm>
        </p:spPr>
        <p:txBody>
          <a:bodyPr vert="horz" lIns="91440" tIns="45720" rIns="91440" bIns="45720" rtlCol="0">
            <a:normAutofit fontScale="92500" lnSpcReduction="20000"/>
          </a:bodyPr>
          <a:lstStyle/>
          <a:p>
            <a:pPr marL="0" indent="0">
              <a:buNone/>
            </a:pPr>
            <a:r>
              <a:rPr lang="en-US" sz="2200" dirty="0"/>
              <a:t>Predicted Load &amp; Generation Cards</a:t>
            </a:r>
          </a:p>
          <a:p>
            <a:r>
              <a:rPr lang="en-US" sz="1900" dirty="0"/>
              <a:t>Represent how energy planners forecast energy demand and generation</a:t>
            </a:r>
          </a:p>
          <a:p>
            <a:r>
              <a:rPr lang="en-US" sz="1900" dirty="0"/>
              <a:t>Accurate forecasting is essential not only to save money, but also for managing power plant generation. </a:t>
            </a:r>
          </a:p>
          <a:p>
            <a:r>
              <a:rPr lang="en-US" sz="1900" dirty="0"/>
              <a:t>Forecasts are based on several factors </a:t>
            </a:r>
          </a:p>
          <a:p>
            <a:pPr lvl="1"/>
            <a:r>
              <a:rPr lang="en-US" sz="1700" dirty="0"/>
              <a:t>Historical data, weather forecasts, holidays, large customer demands, mathematical models, and more.</a:t>
            </a:r>
          </a:p>
          <a:p>
            <a:pPr marL="0" indent="0">
              <a:buNone/>
            </a:pPr>
            <a:r>
              <a:rPr lang="en-US" sz="2200" dirty="0"/>
              <a:t>Actual Load &amp; Generation Cards</a:t>
            </a:r>
          </a:p>
          <a:p>
            <a:r>
              <a:rPr lang="en-US" sz="1900" dirty="0"/>
              <a:t>Represent what really happens day-to-day, even after all that planning.</a:t>
            </a:r>
          </a:p>
          <a:p>
            <a:r>
              <a:rPr lang="en-US" sz="1900" dirty="0"/>
              <a:t>The best forecasts can still be wrong, due to unexpected factors like sudden weather changes or spikes in energy consumption</a:t>
            </a:r>
          </a:p>
          <a:p>
            <a:r>
              <a:rPr lang="en-US" sz="1900" dirty="0"/>
              <a:t>Operators must quickly adapt to ensure all customers continue to receive the energy they need. </a:t>
            </a:r>
          </a:p>
          <a:p>
            <a:endParaRPr lang="en-US" sz="1800" dirty="0"/>
          </a:p>
        </p:txBody>
      </p:sp>
      <p:pic>
        <p:nvPicPr>
          <p:cNvPr id="4" name="Picture 3">
            <a:extLst>
              <a:ext uri="{FF2B5EF4-FFF2-40B4-BE49-F238E27FC236}">
                <a16:creationId xmlns:a16="http://schemas.microsoft.com/office/drawing/2014/main" id="{922F0C6A-36E0-1471-B4EB-865532DF0243}"/>
              </a:ext>
            </a:extLst>
          </p:cNvPr>
          <p:cNvPicPr>
            <a:picLocks noChangeAspect="1"/>
          </p:cNvPicPr>
          <p:nvPr/>
        </p:nvPicPr>
        <p:blipFill>
          <a:blip r:embed="rId3">
            <a:extLst>
              <a:ext uri="{28A0092B-C50C-407E-A947-70E740481C1C}">
                <a14:useLocalDpi xmlns:a14="http://schemas.microsoft.com/office/drawing/2010/main" val="0"/>
              </a:ext>
            </a:extLst>
          </a:blip>
          <a:srcRect t="1329" b="1329"/>
          <a:stretch/>
        </p:blipFill>
        <p:spPr>
          <a:xfrm>
            <a:off x="9168660" y="324239"/>
            <a:ext cx="2238230" cy="2971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7D1993B-FA12-E9DD-4038-4BB2EB382420}"/>
              </a:ext>
            </a:extLst>
          </p:cNvPr>
          <p:cNvPicPr>
            <a:picLocks noChangeAspect="1"/>
          </p:cNvPicPr>
          <p:nvPr/>
        </p:nvPicPr>
        <p:blipFill>
          <a:blip r:embed="rId4">
            <a:extLst>
              <a:ext uri="{28A0092B-C50C-407E-A947-70E740481C1C}">
                <a14:useLocalDpi xmlns:a14="http://schemas.microsoft.com/office/drawing/2010/main" val="0"/>
              </a:ext>
            </a:extLst>
          </a:blip>
          <a:srcRect t="1361" b="1361"/>
          <a:stretch/>
        </p:blipFill>
        <p:spPr>
          <a:xfrm>
            <a:off x="9168660" y="3577738"/>
            <a:ext cx="2238230" cy="2969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5976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621AC-3007-B0F8-94CC-0AC203FB66FC}"/>
              </a:ext>
            </a:extLst>
          </p:cNvPr>
          <p:cNvSpPr>
            <a:spLocks noGrp="1"/>
          </p:cNvSpPr>
          <p:nvPr>
            <p:ph type="title"/>
          </p:nvPr>
        </p:nvSpPr>
        <p:spPr>
          <a:xfrm>
            <a:off x="841248" y="256032"/>
            <a:ext cx="10506456" cy="1014984"/>
          </a:xfrm>
        </p:spPr>
        <p:txBody>
          <a:bodyPr anchor="b">
            <a:normAutofit/>
          </a:bodyPr>
          <a:lstStyle/>
          <a:p>
            <a:r>
              <a:rPr lang="en-US" b="1">
                <a:latin typeface="Aptos"/>
              </a:rPr>
              <a:t>Energy Grids &amp; Strategic Planning</a:t>
            </a:r>
            <a:endParaRPr lang="en-US"/>
          </a:p>
        </p:txBody>
      </p:sp>
      <p:sp>
        <p:nvSpPr>
          <p:cNvPr id="36" name="Rectangle 3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7" name="Content Placeholder 2">
            <a:extLst>
              <a:ext uri="{FF2B5EF4-FFF2-40B4-BE49-F238E27FC236}">
                <a16:creationId xmlns:a16="http://schemas.microsoft.com/office/drawing/2014/main" id="{64FD9AF4-980F-EFF5-948E-FB94DC8C548C}"/>
              </a:ext>
            </a:extLst>
          </p:cNvPr>
          <p:cNvGraphicFramePr>
            <a:graphicFrameLocks noGrp="1"/>
          </p:cNvGraphicFramePr>
          <p:nvPr>
            <p:ph idx="1"/>
            <p:extLst>
              <p:ext uri="{D42A27DB-BD31-4B8C-83A1-F6EECF244321}">
                <p14:modId xmlns:p14="http://schemas.microsoft.com/office/powerpoint/2010/main" val="269257472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34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1AEBB-3617-3A53-D228-6A536D97CF88}"/>
              </a:ext>
            </a:extLst>
          </p:cNvPr>
          <p:cNvSpPr>
            <a:spLocks noGrp="1"/>
          </p:cNvSpPr>
          <p:nvPr>
            <p:ph type="title"/>
          </p:nvPr>
        </p:nvSpPr>
        <p:spPr>
          <a:xfrm>
            <a:off x="836675" y="345966"/>
            <a:ext cx="10515600" cy="1133693"/>
          </a:xfrm>
        </p:spPr>
        <p:txBody>
          <a:bodyPr>
            <a:noAutofit/>
          </a:bodyPr>
          <a:lstStyle/>
          <a:p>
            <a:r>
              <a:rPr lang="en-US" b="1" dirty="0">
                <a:latin typeface="Aptos"/>
              </a:rPr>
              <a:t>Resilient Infrastructure is Essential</a:t>
            </a:r>
            <a:endParaRPr lang="en-US" dirty="0">
              <a:latin typeface="Aptos"/>
            </a:endParaRPr>
          </a:p>
        </p:txBody>
      </p:sp>
      <p:graphicFrame>
        <p:nvGraphicFramePr>
          <p:cNvPr id="5" name="Content Placeholder 2">
            <a:extLst>
              <a:ext uri="{FF2B5EF4-FFF2-40B4-BE49-F238E27FC236}">
                <a16:creationId xmlns:a16="http://schemas.microsoft.com/office/drawing/2014/main" id="{2B08A6C7-D2A2-D09C-9BDC-54BE965DE8E3}"/>
              </a:ext>
            </a:extLst>
          </p:cNvPr>
          <p:cNvGraphicFramePr>
            <a:graphicFrameLocks noGrp="1"/>
          </p:cNvGraphicFramePr>
          <p:nvPr>
            <p:ph idx="1"/>
            <p:extLst>
              <p:ext uri="{D42A27DB-BD31-4B8C-83A1-F6EECF244321}">
                <p14:modId xmlns:p14="http://schemas.microsoft.com/office/powerpoint/2010/main" val="5973169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9166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16A884-D9ED-A961-41DC-8E7658750015}"/>
              </a:ext>
            </a:extLst>
          </p:cNvPr>
          <p:cNvSpPr>
            <a:spLocks noGrp="1"/>
          </p:cNvSpPr>
          <p:nvPr>
            <p:ph type="title"/>
          </p:nvPr>
        </p:nvSpPr>
        <p:spPr>
          <a:xfrm>
            <a:off x="838200" y="556995"/>
            <a:ext cx="10515600" cy="1133693"/>
          </a:xfrm>
        </p:spPr>
        <p:txBody>
          <a:bodyPr>
            <a:normAutofit/>
          </a:bodyPr>
          <a:lstStyle/>
          <a:p>
            <a:r>
              <a:rPr lang="en-US" sz="5200" b="1">
                <a:latin typeface="Aptos"/>
              </a:rPr>
              <a:t>Balancing Supply and Demand</a:t>
            </a:r>
            <a:endParaRPr lang="en-US" sz="5200">
              <a:latin typeface="Aptos"/>
            </a:endParaRPr>
          </a:p>
        </p:txBody>
      </p:sp>
      <p:graphicFrame>
        <p:nvGraphicFramePr>
          <p:cNvPr id="42" name="Content Placeholder 2">
            <a:extLst>
              <a:ext uri="{FF2B5EF4-FFF2-40B4-BE49-F238E27FC236}">
                <a16:creationId xmlns:a16="http://schemas.microsoft.com/office/drawing/2014/main" id="{9BAAB80F-4543-BED6-2C03-4DF950521273}"/>
              </a:ext>
            </a:extLst>
          </p:cNvPr>
          <p:cNvGraphicFramePr>
            <a:graphicFrameLocks noGrp="1"/>
          </p:cNvGraphicFramePr>
          <p:nvPr>
            <p:ph idx="1"/>
            <p:extLst>
              <p:ext uri="{D42A27DB-BD31-4B8C-83A1-F6EECF244321}">
                <p14:modId xmlns:p14="http://schemas.microsoft.com/office/powerpoint/2010/main" val="30036769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6909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21FC84-023A-F9C1-9F3B-3509CD295EC0}"/>
              </a:ext>
            </a:extLst>
          </p:cNvPr>
          <p:cNvSpPr>
            <a:spLocks noGrp="1"/>
          </p:cNvSpPr>
          <p:nvPr>
            <p:ph type="title"/>
          </p:nvPr>
        </p:nvSpPr>
        <p:spPr>
          <a:xfrm>
            <a:off x="1085958" y="349112"/>
            <a:ext cx="10044023" cy="877729"/>
          </a:xfrm>
        </p:spPr>
        <p:txBody>
          <a:bodyPr anchor="ctr">
            <a:normAutofit/>
          </a:bodyPr>
          <a:lstStyle/>
          <a:p>
            <a:pPr algn="ctr"/>
            <a:r>
              <a:rPr lang="en-US" b="1" dirty="0">
                <a:solidFill>
                  <a:srgbClr val="FFFFFF"/>
                </a:solidFill>
                <a:latin typeface="Aptos"/>
              </a:rPr>
              <a:t>Roles Reflect Real Careers in Energy</a:t>
            </a:r>
            <a:endParaRPr lang="en-US" dirty="0">
              <a:solidFill>
                <a:srgbClr val="FFFFFF"/>
              </a:solidFill>
              <a:latin typeface="Aptos"/>
            </a:endParaRPr>
          </a:p>
        </p:txBody>
      </p:sp>
      <p:sp>
        <p:nvSpPr>
          <p:cNvPr id="4" name="Content Placeholder 3">
            <a:extLst>
              <a:ext uri="{FF2B5EF4-FFF2-40B4-BE49-F238E27FC236}">
                <a16:creationId xmlns:a16="http://schemas.microsoft.com/office/drawing/2014/main" id="{A5D13BAF-5FF3-BBBE-AC06-8FA64DC74A01}"/>
              </a:ext>
            </a:extLst>
          </p:cNvPr>
          <p:cNvSpPr>
            <a:spLocks noGrp="1"/>
          </p:cNvSpPr>
          <p:nvPr>
            <p:ph idx="1"/>
          </p:nvPr>
        </p:nvSpPr>
        <p:spPr>
          <a:xfrm>
            <a:off x="838200" y="1925067"/>
            <a:ext cx="10515600" cy="4351338"/>
          </a:xfrm>
        </p:spPr>
        <p:txBody>
          <a:bodyPr>
            <a:normAutofit/>
          </a:bodyPr>
          <a:lstStyle/>
          <a:p>
            <a:pPr marL="0" indent="0" algn="ctr">
              <a:buNone/>
            </a:pPr>
            <a:r>
              <a:rPr lang="en-US" sz="2400" b="1" dirty="0"/>
              <a:t>Game Role </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corresponding real-world career</a:t>
            </a:r>
          </a:p>
          <a:p>
            <a:pPr marL="0" indent="0" algn="ctr">
              <a:buNone/>
            </a:pPr>
            <a:endParaRPr lang="en-US" sz="2400" dirty="0"/>
          </a:p>
          <a:p>
            <a:pPr marL="0" indent="0" algn="ctr">
              <a:buNone/>
            </a:pPr>
            <a:r>
              <a:rPr lang="en-US" b="1" dirty="0"/>
              <a:t>Chief Operations Officer </a:t>
            </a:r>
            <a:r>
              <a:rPr lang="en-US" b="1" dirty="0">
                <a:latin typeface="Calibri" panose="020F0502020204030204" pitchFamily="34" charset="0"/>
                <a:ea typeface="Calibri" panose="020F0502020204030204" pitchFamily="34" charset="0"/>
                <a:cs typeface="Calibri" panose="020F0502020204030204" pitchFamily="34" charset="0"/>
              </a:rPr>
              <a:t>→</a:t>
            </a:r>
            <a:r>
              <a:rPr lang="en-US" b="1" dirty="0"/>
              <a:t> </a:t>
            </a:r>
            <a:r>
              <a:rPr lang="en-US" dirty="0"/>
              <a:t>Grid Operations Manager</a:t>
            </a:r>
          </a:p>
          <a:p>
            <a:pPr marL="0" indent="0" algn="ctr">
              <a:buNone/>
            </a:pPr>
            <a:r>
              <a:rPr lang="en-US" b="1" dirty="0"/>
              <a:t>Load Legend </a:t>
            </a:r>
            <a:r>
              <a:rPr lang="en-US" b="1" dirty="0">
                <a:latin typeface="Calibri" panose="020F0502020204030204" pitchFamily="34" charset="0"/>
                <a:ea typeface="Calibri" panose="020F0502020204030204" pitchFamily="34" charset="0"/>
                <a:cs typeface="Calibri" panose="020F0502020204030204" pitchFamily="34" charset="0"/>
              </a:rPr>
              <a:t>→</a:t>
            </a:r>
            <a:r>
              <a:rPr lang="en-US" b="1" dirty="0"/>
              <a:t> </a:t>
            </a:r>
            <a:r>
              <a:rPr lang="en-US" dirty="0"/>
              <a:t>Energy Analysist or Power Systems Analyst</a:t>
            </a:r>
          </a:p>
          <a:p>
            <a:pPr marL="0" indent="0" algn="ctr">
              <a:buNone/>
            </a:pPr>
            <a:r>
              <a:rPr lang="en-US" b="1" dirty="0"/>
              <a:t>Volt Architect </a:t>
            </a:r>
            <a:r>
              <a:rPr lang="en-US" b="1" dirty="0">
                <a:latin typeface="Calibri" panose="020F0502020204030204" pitchFamily="34" charset="0"/>
                <a:ea typeface="Calibri" panose="020F0502020204030204" pitchFamily="34" charset="0"/>
                <a:cs typeface="Calibri" panose="020F0502020204030204" pitchFamily="34" charset="0"/>
              </a:rPr>
              <a:t>→</a:t>
            </a:r>
            <a:r>
              <a:rPr lang="en-US" b="1" dirty="0"/>
              <a:t> </a:t>
            </a:r>
            <a:r>
              <a:rPr lang="en-US" dirty="0"/>
              <a:t>Power Systems Engineer or Developer</a:t>
            </a:r>
          </a:p>
          <a:p>
            <a:pPr marL="0" indent="0" algn="ctr">
              <a:buNone/>
            </a:pPr>
            <a:r>
              <a:rPr lang="en-US" b="1" dirty="0"/>
              <a:t>Line Specialist </a:t>
            </a:r>
            <a:r>
              <a:rPr lang="en-US" b="1" dirty="0">
                <a:latin typeface="Calibri" panose="020F0502020204030204" pitchFamily="34" charset="0"/>
                <a:ea typeface="Calibri" panose="020F0502020204030204" pitchFamily="34" charset="0"/>
                <a:cs typeface="Calibri" panose="020F0502020204030204" pitchFamily="34" charset="0"/>
              </a:rPr>
              <a:t>→</a:t>
            </a:r>
            <a:r>
              <a:rPr lang="en-US" b="1" dirty="0"/>
              <a:t> </a:t>
            </a:r>
            <a:r>
              <a:rPr lang="en-US" dirty="0"/>
              <a:t>Line-worker/Lineman</a:t>
            </a:r>
          </a:p>
          <a:p>
            <a:pPr marL="0" indent="0" algn="ctr">
              <a:buNone/>
            </a:pPr>
            <a:r>
              <a:rPr lang="en-US" b="1" dirty="0"/>
              <a:t>Dispatch Officer </a:t>
            </a:r>
            <a:r>
              <a:rPr lang="en-US" b="1" dirty="0">
                <a:latin typeface="Calibri" panose="020F0502020204030204" pitchFamily="34" charset="0"/>
                <a:ea typeface="Calibri" panose="020F0502020204030204" pitchFamily="34" charset="0"/>
                <a:cs typeface="Calibri" panose="020F0502020204030204" pitchFamily="34" charset="0"/>
              </a:rPr>
              <a:t>→</a:t>
            </a:r>
            <a:r>
              <a:rPr lang="en-US" b="1" dirty="0"/>
              <a:t> </a:t>
            </a:r>
            <a:r>
              <a:rPr lang="en-US" dirty="0"/>
              <a:t>System / Grid Dispatcher</a:t>
            </a:r>
          </a:p>
          <a:p>
            <a:pPr marL="0" indent="0" algn="ctr">
              <a:buNone/>
            </a:pPr>
            <a:r>
              <a:rPr lang="en-US" b="1" dirty="0"/>
              <a:t>Energy Resource Manager </a:t>
            </a:r>
            <a:r>
              <a:rPr lang="en-US" b="1" dirty="0">
                <a:latin typeface="Calibri" panose="020F0502020204030204" pitchFamily="34" charset="0"/>
                <a:ea typeface="Calibri" panose="020F0502020204030204" pitchFamily="34" charset="0"/>
                <a:cs typeface="Calibri" panose="020F0502020204030204" pitchFamily="34" charset="0"/>
              </a:rPr>
              <a:t>→</a:t>
            </a:r>
            <a:r>
              <a:rPr lang="en-US" b="1" dirty="0"/>
              <a:t> </a:t>
            </a:r>
            <a:r>
              <a:rPr lang="en-US" dirty="0"/>
              <a:t>Integrated Resource Planner</a:t>
            </a:r>
          </a:p>
          <a:p>
            <a:pPr marL="0" indent="0">
              <a:buNone/>
            </a:pPr>
            <a:endParaRPr lang="en-US" dirty="0"/>
          </a:p>
        </p:txBody>
      </p:sp>
    </p:spTree>
    <p:extLst>
      <p:ext uri="{BB962C8B-B14F-4D97-AF65-F5344CB8AC3E}">
        <p14:creationId xmlns:p14="http://schemas.microsoft.com/office/powerpoint/2010/main" val="373346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0FB2AC5-96DF-16CD-AE33-AEE9D44A9E59}"/>
              </a:ext>
            </a:extLst>
          </p:cNvPr>
          <p:cNvSpPr>
            <a:spLocks noGrp="1"/>
          </p:cNvSpPr>
          <p:nvPr>
            <p:ph type="title"/>
          </p:nvPr>
        </p:nvSpPr>
        <p:spPr>
          <a:xfrm>
            <a:off x="706120" y="365125"/>
            <a:ext cx="5393361" cy="1325563"/>
          </a:xfrm>
        </p:spPr>
        <p:txBody>
          <a:bodyPr>
            <a:normAutofit/>
          </a:bodyPr>
          <a:lstStyle/>
          <a:p>
            <a:r>
              <a:rPr lang="en-US" sz="3700" b="1">
                <a:latin typeface="Aptos"/>
              </a:rPr>
              <a:t>Resources/Reference:</a:t>
            </a:r>
          </a:p>
        </p:txBody>
      </p:sp>
      <p:sp>
        <p:nvSpPr>
          <p:cNvPr id="24" name="Freeform: Shape 2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EAADEBB-CE8F-B7D5-DE29-23F8908B08C2}"/>
              </a:ext>
            </a:extLst>
          </p:cNvPr>
          <p:cNvSpPr>
            <a:spLocks noGrp="1"/>
          </p:cNvSpPr>
          <p:nvPr>
            <p:ph idx="1"/>
          </p:nvPr>
        </p:nvSpPr>
        <p:spPr>
          <a:xfrm>
            <a:off x="695960" y="1622425"/>
            <a:ext cx="5708321" cy="4351338"/>
          </a:xfrm>
        </p:spPr>
        <p:txBody>
          <a:bodyPr vert="horz" lIns="91440" tIns="45720" rIns="91440" bIns="45720" rtlCol="0" anchor="t">
            <a:normAutofit/>
          </a:bodyPr>
          <a:lstStyle/>
          <a:p>
            <a:r>
              <a:rPr lang="en-US" sz="2000" dirty="0">
                <a:hlinkClick r:id="rId3"/>
              </a:rPr>
              <a:t>Electrical Load </a:t>
            </a:r>
            <a:r>
              <a:rPr lang="en-US" sz="2000" dirty="0"/>
              <a:t>– Energy Education [1]</a:t>
            </a:r>
          </a:p>
          <a:p>
            <a:r>
              <a:rPr lang="en-US" sz="2000" dirty="0">
                <a:hlinkClick r:id="rId4"/>
              </a:rPr>
              <a:t>Electric Grids </a:t>
            </a:r>
            <a:r>
              <a:rPr lang="en-US" sz="2000" dirty="0"/>
              <a:t>– U.S. Department of Energy [2]</a:t>
            </a:r>
          </a:p>
          <a:p>
            <a:r>
              <a:rPr lang="en-US" sz="2000" dirty="0">
                <a:hlinkClick r:id="rId5"/>
              </a:rPr>
              <a:t>Power System Resilience </a:t>
            </a:r>
            <a:r>
              <a:rPr lang="en-US" sz="2000" dirty="0"/>
              <a:t>– National Renewable Energy Laboratory [3]</a:t>
            </a:r>
            <a:endParaRPr lang="en-US" sz="2000" dirty="0">
              <a:hlinkClick r:id="rId6"/>
            </a:endParaRPr>
          </a:p>
          <a:p>
            <a:r>
              <a:rPr lang="en-US" sz="2000" dirty="0">
                <a:hlinkClick r:id="rId6"/>
              </a:rPr>
              <a:t>How Power Grids Work</a:t>
            </a:r>
            <a:r>
              <a:rPr lang="en-US" sz="2000" dirty="0"/>
              <a:t> – HowStuffWorks</a:t>
            </a:r>
          </a:p>
          <a:p>
            <a:r>
              <a:rPr lang="en-US" sz="2000" dirty="0">
                <a:hlinkClick r:id="rId7"/>
              </a:rPr>
              <a:t>Energy4me</a:t>
            </a:r>
            <a:r>
              <a:rPr lang="en-US" sz="2000" dirty="0"/>
              <a:t> – Essential Energy Education</a:t>
            </a:r>
          </a:p>
          <a:p>
            <a:r>
              <a:rPr lang="en-US" sz="2000" dirty="0">
                <a:hlinkClick r:id="rId8"/>
              </a:rPr>
              <a:t>Energy 101: Electricity Generation</a:t>
            </a:r>
            <a:r>
              <a:rPr lang="en-US" sz="2000" dirty="0"/>
              <a:t> – Energy Now News</a:t>
            </a:r>
          </a:p>
          <a:p>
            <a:r>
              <a:rPr lang="en-US" sz="2000" dirty="0">
                <a:ea typeface="+mn-lt"/>
                <a:cs typeface="+mn-lt"/>
                <a:hlinkClick r:id="rId9"/>
              </a:rPr>
              <a:t>Energy Explained</a:t>
            </a:r>
            <a:r>
              <a:rPr lang="en-US" sz="2000" dirty="0">
                <a:ea typeface="+mn-lt"/>
                <a:cs typeface="+mn-lt"/>
              </a:rPr>
              <a:t> – U.S. Energy Information Administration (EIA)</a:t>
            </a:r>
          </a:p>
          <a:p>
            <a:endParaRPr lang="en-US" sz="2000" dirty="0"/>
          </a:p>
          <a:p>
            <a:endParaRPr lang="en-US" sz="2000" dirty="0"/>
          </a:p>
          <a:p>
            <a:pPr marL="0" indent="0">
              <a:buNone/>
            </a:pPr>
            <a:endParaRPr lang="en-US" u="sng" dirty="0"/>
          </a:p>
          <a:p>
            <a:pPr marL="0" indent="0">
              <a:buNone/>
            </a:pPr>
            <a:endParaRPr lang="en-US" dirty="0"/>
          </a:p>
        </p:txBody>
      </p:sp>
      <p:sp>
        <p:nvSpPr>
          <p:cNvPr id="25" name="Oval 2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qr code on a white background&#10;&#10;AI-generated content may be incorrect.">
            <a:extLst>
              <a:ext uri="{FF2B5EF4-FFF2-40B4-BE49-F238E27FC236}">
                <a16:creationId xmlns:a16="http://schemas.microsoft.com/office/drawing/2014/main" id="{D48546CA-F18B-1F69-F14C-7B6B474699C1}"/>
              </a:ext>
            </a:extLst>
          </p:cNvPr>
          <p:cNvPicPr>
            <a:picLocks noChangeAspect="1"/>
          </p:cNvPicPr>
          <p:nvPr/>
        </p:nvPicPr>
        <p:blipFill>
          <a:blip r:embed="rId10"/>
          <a:srcRect l="3641" t="4211" r="-819" b="2200"/>
          <a:stretch>
            <a:fillRect/>
          </a:stretch>
        </p:blipFill>
        <p:spPr>
          <a:xfrm>
            <a:off x="7922192" y="1583797"/>
            <a:ext cx="3601856" cy="361339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5" name="Freeform: Shape 1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541ED843-B5D5-BCBE-DB07-D700366BEBF6}"/>
              </a:ext>
            </a:extLst>
          </p:cNvPr>
          <p:cNvSpPr txBox="1"/>
          <p:nvPr/>
        </p:nvSpPr>
        <p:spPr>
          <a:xfrm>
            <a:off x="7349007" y="947030"/>
            <a:ext cx="47142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Grid Status </a:t>
            </a:r>
          </a:p>
          <a:p>
            <a:pPr algn="ctr"/>
            <a:r>
              <a:rPr lang="en-US" dirty="0"/>
              <a:t>real time energy usage &amp; prices </a:t>
            </a:r>
          </a:p>
        </p:txBody>
      </p:sp>
    </p:spTree>
    <p:extLst>
      <p:ext uri="{BB962C8B-B14F-4D97-AF65-F5344CB8AC3E}">
        <p14:creationId xmlns:p14="http://schemas.microsoft.com/office/powerpoint/2010/main" val="97314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D7FF7984-8F76-E907-9785-67C58581DDC1}"/>
              </a:ext>
            </a:extLst>
          </p:cNvPr>
          <p:cNvSpPr>
            <a:spLocks noGrp="1"/>
          </p:cNvSpPr>
          <p:nvPr>
            <p:ph type="ctrTitle"/>
          </p:nvPr>
        </p:nvSpPr>
        <p:spPr>
          <a:xfrm>
            <a:off x="2558716" y="955309"/>
            <a:ext cx="7074568" cy="2898975"/>
          </a:xfrm>
        </p:spPr>
        <p:txBody>
          <a:bodyPr>
            <a:normAutofit/>
          </a:bodyPr>
          <a:lstStyle/>
          <a:p>
            <a:r>
              <a:rPr lang="en-US" sz="6600">
                <a:solidFill>
                  <a:srgbClr val="FFFFFF"/>
                </a:solidFill>
              </a:rPr>
              <a:t>Teacher Resources</a:t>
            </a:r>
          </a:p>
        </p:txBody>
      </p:sp>
      <p:sp>
        <p:nvSpPr>
          <p:cNvPr id="5" name="Subtitle 4">
            <a:extLst>
              <a:ext uri="{FF2B5EF4-FFF2-40B4-BE49-F238E27FC236}">
                <a16:creationId xmlns:a16="http://schemas.microsoft.com/office/drawing/2014/main" id="{08A7FD3E-47D2-EBCF-6F6A-653A4B0E3F64}"/>
              </a:ext>
            </a:extLst>
          </p:cNvPr>
          <p:cNvSpPr>
            <a:spLocks noGrp="1"/>
          </p:cNvSpPr>
          <p:nvPr>
            <p:ph type="subTitle" idx="1"/>
          </p:nvPr>
        </p:nvSpPr>
        <p:spPr>
          <a:xfrm>
            <a:off x="2634916" y="4533813"/>
            <a:ext cx="6930189" cy="938463"/>
          </a:xfrm>
        </p:spPr>
        <p:txBody>
          <a:bodyPr>
            <a:normAutofit/>
          </a:bodyPr>
          <a:lstStyle/>
          <a:p>
            <a:endParaRPr lang="en-US">
              <a:solidFill>
                <a:srgbClr val="FFFFFF"/>
              </a:solidFill>
            </a:endParaRPr>
          </a:p>
        </p:txBody>
      </p:sp>
      <p:sp>
        <p:nvSpPr>
          <p:cNvPr id="14"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944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A5D9FB-F7F7-54CA-18F0-3E397C904950}"/>
              </a:ext>
            </a:extLst>
          </p:cNvPr>
          <p:cNvSpPr>
            <a:spLocks noGrp="1"/>
          </p:cNvSpPr>
          <p:nvPr>
            <p:ph type="title"/>
          </p:nvPr>
        </p:nvSpPr>
        <p:spPr>
          <a:xfrm>
            <a:off x="838200" y="365125"/>
            <a:ext cx="10515600" cy="1325563"/>
          </a:xfrm>
        </p:spPr>
        <p:txBody>
          <a:bodyPr>
            <a:normAutofit/>
          </a:bodyPr>
          <a:lstStyle/>
          <a:p>
            <a:r>
              <a:rPr lang="en-US" b="1" dirty="0"/>
              <a:t>Learning Objectives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3C8BCC-9E0A-B943-5A4A-DE1BA3C1978A}"/>
              </a:ext>
            </a:extLst>
          </p:cNvPr>
          <p:cNvSpPr>
            <a:spLocks noGrp="1"/>
          </p:cNvSpPr>
          <p:nvPr>
            <p:ph idx="1"/>
          </p:nvPr>
        </p:nvSpPr>
        <p:spPr>
          <a:xfrm>
            <a:off x="838200" y="1929384"/>
            <a:ext cx="10515600" cy="4251960"/>
          </a:xfrm>
        </p:spPr>
        <p:txBody>
          <a:bodyPr>
            <a:normAutofit/>
          </a:bodyPr>
          <a:lstStyle/>
          <a:p>
            <a:pPr marL="514350" indent="-514350">
              <a:buFont typeface="+mj-lt"/>
              <a:buAutoNum type="arabicPeriod"/>
            </a:pPr>
            <a:r>
              <a:rPr lang="en-US" sz="2000"/>
              <a:t>Students will be able to explain in simple terms </a:t>
            </a:r>
            <a:r>
              <a:rPr lang="en-US" sz="2000" b="1"/>
              <a:t>why generation needs to match load</a:t>
            </a:r>
            <a:r>
              <a:rPr lang="en-US" sz="2000"/>
              <a:t>. </a:t>
            </a:r>
          </a:p>
          <a:p>
            <a:pPr marL="514350" indent="-514350">
              <a:buFont typeface="+mj-lt"/>
              <a:buAutoNum type="arabicPeriod"/>
            </a:pPr>
            <a:r>
              <a:rPr lang="en-US" sz="2000"/>
              <a:t>Students will be able to </a:t>
            </a:r>
            <a:r>
              <a:rPr lang="en-US" sz="2000" b="1"/>
              <a:t>compare different generation methods &amp; explain the strengths &amp; weaknesses of these methods</a:t>
            </a:r>
            <a:r>
              <a:rPr lang="en-US" sz="2000"/>
              <a:t>.</a:t>
            </a:r>
          </a:p>
          <a:p>
            <a:pPr marL="514350" indent="-514350">
              <a:buFont typeface="+mj-lt"/>
              <a:buAutoNum type="arabicPeriod"/>
            </a:pPr>
            <a:r>
              <a:rPr lang="en-US" sz="2000"/>
              <a:t>Students will be able to </a:t>
            </a:r>
            <a:r>
              <a:rPr lang="en-US" sz="2000" b="1"/>
              <a:t>describe how events in one area of the electrical grid affect other areas</a:t>
            </a:r>
            <a:r>
              <a:rPr lang="en-US" sz="2000"/>
              <a:t>. </a:t>
            </a:r>
          </a:p>
          <a:p>
            <a:pPr marL="514350" indent="-514350">
              <a:buFont typeface="+mj-lt"/>
              <a:buAutoNum type="arabicPeriod"/>
            </a:pPr>
            <a:r>
              <a:rPr lang="en-US" sz="2000"/>
              <a:t>Students will be able to </a:t>
            </a:r>
            <a:r>
              <a:rPr lang="en-US" sz="2000" b="1"/>
              <a:t>list sources of distribution &amp; transmission instability &amp; vulnerability</a:t>
            </a:r>
            <a:r>
              <a:rPr lang="en-US" sz="2000"/>
              <a:t>.</a:t>
            </a:r>
          </a:p>
          <a:p>
            <a:pPr marL="514350" indent="-514350">
              <a:buFont typeface="+mj-lt"/>
              <a:buAutoNum type="arabicPeriod"/>
            </a:pPr>
            <a:r>
              <a:rPr lang="en-US" sz="2000"/>
              <a:t>Students will be able to </a:t>
            </a:r>
            <a:r>
              <a:rPr lang="en-US" sz="2000" b="1"/>
              <a:t>demonstrate how a diverse mix of generation resources as well as redundant connections help mitigate and prevent outages</a:t>
            </a:r>
            <a:r>
              <a:rPr lang="en-US" sz="2000"/>
              <a:t>. </a:t>
            </a:r>
          </a:p>
          <a:p>
            <a:pPr marL="514350" indent="-514350">
              <a:buFont typeface="+mj-lt"/>
              <a:buAutoNum type="arabicPeriod"/>
            </a:pPr>
            <a:r>
              <a:rPr lang="en-US" sz="2000"/>
              <a:t>Students will be able to </a:t>
            </a:r>
            <a:r>
              <a:rPr lang="en-US" sz="2000" b="1"/>
              <a:t>identify different energy storage methods</a:t>
            </a:r>
            <a:r>
              <a:rPr lang="en-US" sz="2000"/>
              <a:t> </a:t>
            </a:r>
            <a:r>
              <a:rPr lang="en-US" sz="2000" b="1"/>
              <a:t>and explain why these energy storage methods would be used </a:t>
            </a:r>
            <a:r>
              <a:rPr lang="en-US" sz="2000"/>
              <a:t>in the power grid. </a:t>
            </a:r>
          </a:p>
        </p:txBody>
      </p:sp>
    </p:spTree>
    <p:extLst>
      <p:ext uri="{BB962C8B-B14F-4D97-AF65-F5344CB8AC3E}">
        <p14:creationId xmlns:p14="http://schemas.microsoft.com/office/powerpoint/2010/main" val="2573532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027">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B5A62D8-699D-0D42-BA40-7EC9259C209F}"/>
              </a:ext>
            </a:extLst>
          </p:cNvPr>
          <p:cNvSpPr>
            <a:spLocks noGrp="1"/>
          </p:cNvSpPr>
          <p:nvPr>
            <p:ph type="title"/>
          </p:nvPr>
        </p:nvSpPr>
        <p:spPr>
          <a:xfrm>
            <a:off x="838200" y="427959"/>
            <a:ext cx="3999971" cy="1690798"/>
          </a:xfrm>
        </p:spPr>
        <p:txBody>
          <a:bodyPr>
            <a:normAutofit/>
          </a:bodyPr>
          <a:lstStyle/>
          <a:p>
            <a:r>
              <a:rPr lang="en-US" b="1" dirty="0"/>
              <a:t>Loads</a:t>
            </a:r>
          </a:p>
        </p:txBody>
      </p:sp>
      <p:sp>
        <p:nvSpPr>
          <p:cNvPr id="32" name="Content Placeholder 2">
            <a:extLst>
              <a:ext uri="{FF2B5EF4-FFF2-40B4-BE49-F238E27FC236}">
                <a16:creationId xmlns:a16="http://schemas.microsoft.com/office/drawing/2014/main" id="{11B69036-A806-9CC2-4715-57937CB6D664}"/>
              </a:ext>
            </a:extLst>
          </p:cNvPr>
          <p:cNvSpPr>
            <a:spLocks noGrp="1"/>
          </p:cNvSpPr>
          <p:nvPr>
            <p:ph idx="1"/>
          </p:nvPr>
        </p:nvSpPr>
        <p:spPr>
          <a:xfrm>
            <a:off x="838200" y="1859999"/>
            <a:ext cx="4996543" cy="4301315"/>
          </a:xfrm>
        </p:spPr>
        <p:txBody>
          <a:bodyPr vert="horz" lIns="91440" tIns="45720" rIns="91440" bIns="45720" rtlCol="0">
            <a:noAutofit/>
          </a:bodyPr>
          <a:lstStyle/>
          <a:p>
            <a:r>
              <a:rPr lang="en-US" sz="1800" dirty="0"/>
              <a:t>Real-world name = electrical loads</a:t>
            </a:r>
          </a:p>
          <a:p>
            <a:r>
              <a:rPr lang="en-US" sz="1800" dirty="0"/>
              <a:t>Load – “any component of a circuit that consumes power or energy” [1]</a:t>
            </a:r>
          </a:p>
          <a:p>
            <a:r>
              <a:rPr lang="en-US" sz="1800" dirty="0"/>
              <a:t>In context of a power grid</a:t>
            </a:r>
          </a:p>
          <a:p>
            <a:pPr lvl="1"/>
            <a:r>
              <a:rPr lang="en-US" sz="1800" dirty="0"/>
              <a:t>Electrical Load: total amount of power being consumed by all devices connected to the grid at any given time. </a:t>
            </a:r>
          </a:p>
          <a:p>
            <a:r>
              <a:rPr lang="en-US" sz="1800" dirty="0"/>
              <a:t>Examples of electrical loads </a:t>
            </a:r>
          </a:p>
          <a:p>
            <a:pPr lvl="1"/>
            <a:r>
              <a:rPr lang="en-US" sz="1800" dirty="0"/>
              <a:t>Homes, businesses, industrial sites, etc. </a:t>
            </a:r>
          </a:p>
          <a:p>
            <a:r>
              <a:rPr lang="en-US" sz="1800" dirty="0"/>
              <a:t>Load fluctuates throughout the day.</a:t>
            </a:r>
          </a:p>
          <a:p>
            <a:r>
              <a:rPr lang="en-US" sz="1800" dirty="0"/>
              <a:t>Generation = load demand at any given time </a:t>
            </a:r>
          </a:p>
        </p:txBody>
      </p:sp>
      <p:grpSp>
        <p:nvGrpSpPr>
          <p:cNvPr id="35" name="Group 34">
            <a:extLst>
              <a:ext uri="{FF2B5EF4-FFF2-40B4-BE49-F238E27FC236}">
                <a16:creationId xmlns:a16="http://schemas.microsoft.com/office/drawing/2014/main" id="{6995EB92-5303-17DB-61F0-AE9DE72D2CEB}"/>
              </a:ext>
            </a:extLst>
          </p:cNvPr>
          <p:cNvGrpSpPr/>
          <p:nvPr/>
        </p:nvGrpSpPr>
        <p:grpSpPr>
          <a:xfrm>
            <a:off x="6373195" y="203989"/>
            <a:ext cx="5277303" cy="6276256"/>
            <a:chOff x="6478205" y="269303"/>
            <a:chExt cx="5277303" cy="6276256"/>
          </a:xfrm>
        </p:grpSpPr>
        <p:grpSp>
          <p:nvGrpSpPr>
            <p:cNvPr id="30" name="Group 29">
              <a:extLst>
                <a:ext uri="{FF2B5EF4-FFF2-40B4-BE49-F238E27FC236}">
                  <a16:creationId xmlns:a16="http://schemas.microsoft.com/office/drawing/2014/main" id="{4CCF6FAD-D0AB-5967-22CA-CE7886DEF93E}"/>
                </a:ext>
              </a:extLst>
            </p:cNvPr>
            <p:cNvGrpSpPr/>
            <p:nvPr/>
          </p:nvGrpSpPr>
          <p:grpSpPr>
            <a:xfrm>
              <a:off x="6478205" y="2306830"/>
              <a:ext cx="5277303" cy="4238729"/>
              <a:chOff x="6478205" y="2306830"/>
              <a:chExt cx="5277303" cy="4238729"/>
            </a:xfrm>
          </p:grpSpPr>
          <p:pic>
            <p:nvPicPr>
              <p:cNvPr id="13" name="Picture 12" descr="A group of icons of buildings&#10;&#10;AI-generated content may be incorrect.">
                <a:extLst>
                  <a:ext uri="{FF2B5EF4-FFF2-40B4-BE49-F238E27FC236}">
                    <a16:creationId xmlns:a16="http://schemas.microsoft.com/office/drawing/2014/main" id="{36A78B17-7849-01BF-C519-E4F44AC7EAFA}"/>
                  </a:ext>
                </a:extLst>
              </p:cNvPr>
              <p:cNvPicPr>
                <a:picLocks noChangeAspect="1"/>
              </p:cNvPicPr>
              <p:nvPr/>
            </p:nvPicPr>
            <p:blipFill>
              <a:blip r:embed="rId3">
                <a:extLst>
                  <a:ext uri="{28A0092B-C50C-407E-A947-70E740481C1C}">
                    <a14:useLocalDpi xmlns:a14="http://schemas.microsoft.com/office/drawing/2010/main" val="0"/>
                  </a:ext>
                </a:extLst>
              </a:blip>
              <a:srcRect l="55507" t="56811" r="11397" b="14856"/>
              <a:stretch>
                <a:fillRect/>
              </a:stretch>
            </p:blipFill>
            <p:spPr>
              <a:xfrm>
                <a:off x="9320152" y="4460683"/>
                <a:ext cx="2435356" cy="2084876"/>
              </a:xfrm>
              <a:prstGeom prst="rect">
                <a:avLst/>
              </a:prstGeom>
            </p:spPr>
          </p:pic>
          <p:pic>
            <p:nvPicPr>
              <p:cNvPr id="14" name="Picture 13" descr="A group of icons of buildings&#10;&#10;AI-generated content may be incorrect.">
                <a:extLst>
                  <a:ext uri="{FF2B5EF4-FFF2-40B4-BE49-F238E27FC236}">
                    <a16:creationId xmlns:a16="http://schemas.microsoft.com/office/drawing/2014/main" id="{655D7D4E-50DC-B994-944B-C9EA8D4FBA58}"/>
                  </a:ext>
                </a:extLst>
              </p:cNvPr>
              <p:cNvPicPr>
                <a:picLocks noChangeAspect="1"/>
              </p:cNvPicPr>
              <p:nvPr/>
            </p:nvPicPr>
            <p:blipFill>
              <a:blip r:embed="rId3">
                <a:extLst>
                  <a:ext uri="{28A0092B-C50C-407E-A947-70E740481C1C}">
                    <a14:useLocalDpi xmlns:a14="http://schemas.microsoft.com/office/drawing/2010/main" val="0"/>
                  </a:ext>
                </a:extLst>
              </a:blip>
              <a:srcRect l="60389" t="12128" r="11758" b="58879"/>
              <a:stretch>
                <a:fillRect/>
              </a:stretch>
            </p:blipFill>
            <p:spPr>
              <a:xfrm>
                <a:off x="9542350" y="2306830"/>
                <a:ext cx="1990960" cy="2072450"/>
              </a:xfrm>
              <a:prstGeom prst="rect">
                <a:avLst/>
              </a:prstGeom>
            </p:spPr>
          </p:pic>
          <p:pic>
            <p:nvPicPr>
              <p:cNvPr id="11" name="Picture 10" descr="A group of icons of buildings&#10;&#10;AI-generated content may be incorrect.">
                <a:extLst>
                  <a:ext uri="{FF2B5EF4-FFF2-40B4-BE49-F238E27FC236}">
                    <a16:creationId xmlns:a16="http://schemas.microsoft.com/office/drawing/2014/main" id="{C0B6DCB1-6D04-3035-2ABB-712F1C88ED3D}"/>
                  </a:ext>
                </a:extLst>
              </p:cNvPr>
              <p:cNvPicPr>
                <a:picLocks noChangeAspect="1"/>
              </p:cNvPicPr>
              <p:nvPr/>
            </p:nvPicPr>
            <p:blipFill>
              <a:blip r:embed="rId3">
                <a:extLst>
                  <a:ext uri="{28A0092B-C50C-407E-A947-70E740481C1C}">
                    <a14:useLocalDpi xmlns:a14="http://schemas.microsoft.com/office/drawing/2010/main" val="0"/>
                  </a:ext>
                </a:extLst>
              </a:blip>
              <a:srcRect l="10171" t="12122" r="58658" b="61211"/>
              <a:stretch>
                <a:fillRect/>
              </a:stretch>
            </p:blipFill>
            <p:spPr>
              <a:xfrm>
                <a:off x="6672944" y="2306830"/>
                <a:ext cx="2152419" cy="1841413"/>
              </a:xfrm>
              <a:prstGeom prst="rect">
                <a:avLst/>
              </a:prstGeom>
            </p:spPr>
          </p:pic>
          <p:pic>
            <p:nvPicPr>
              <p:cNvPr id="12" name="Picture 11" descr="A group of icons of buildings&#10;&#10;AI-generated content may be incorrect.">
                <a:extLst>
                  <a:ext uri="{FF2B5EF4-FFF2-40B4-BE49-F238E27FC236}">
                    <a16:creationId xmlns:a16="http://schemas.microsoft.com/office/drawing/2014/main" id="{5C26CA0A-856C-E657-CAD4-BD41E88B908A}"/>
                  </a:ext>
                </a:extLst>
              </p:cNvPr>
              <p:cNvPicPr>
                <a:picLocks noChangeAspect="1"/>
              </p:cNvPicPr>
              <p:nvPr/>
            </p:nvPicPr>
            <p:blipFill>
              <a:blip r:embed="rId3">
                <a:extLst>
                  <a:ext uri="{28A0092B-C50C-407E-A947-70E740481C1C}">
                    <a14:useLocalDpi xmlns:a14="http://schemas.microsoft.com/office/drawing/2010/main" val="0"/>
                  </a:ext>
                </a:extLst>
              </a:blip>
              <a:srcRect l="11037" t="57135" r="58917" b="17056"/>
              <a:stretch>
                <a:fillRect/>
              </a:stretch>
            </p:blipFill>
            <p:spPr>
              <a:xfrm>
                <a:off x="6478205" y="4379280"/>
                <a:ext cx="2408504" cy="2068860"/>
              </a:xfrm>
              <a:prstGeom prst="rect">
                <a:avLst/>
              </a:prstGeom>
            </p:spPr>
          </p:pic>
        </p:grpSp>
        <p:grpSp>
          <p:nvGrpSpPr>
            <p:cNvPr id="29" name="Group 28">
              <a:extLst>
                <a:ext uri="{FF2B5EF4-FFF2-40B4-BE49-F238E27FC236}">
                  <a16:creationId xmlns:a16="http://schemas.microsoft.com/office/drawing/2014/main" id="{AE881DD5-2ACB-053B-78E2-3A807F4648AE}"/>
                </a:ext>
              </a:extLst>
            </p:cNvPr>
            <p:cNvGrpSpPr/>
            <p:nvPr/>
          </p:nvGrpSpPr>
          <p:grpSpPr>
            <a:xfrm>
              <a:off x="6870824" y="269303"/>
              <a:ext cx="4492064" cy="1660054"/>
              <a:chOff x="6861736" y="254361"/>
              <a:chExt cx="4492064" cy="1660054"/>
            </a:xfrm>
          </p:grpSpPr>
          <p:grpSp>
            <p:nvGrpSpPr>
              <p:cNvPr id="28" name="Group 27">
                <a:extLst>
                  <a:ext uri="{FF2B5EF4-FFF2-40B4-BE49-F238E27FC236}">
                    <a16:creationId xmlns:a16="http://schemas.microsoft.com/office/drawing/2014/main" id="{00DFEC9B-33B1-737E-D3E1-C23387FE9DCB}"/>
                  </a:ext>
                </a:extLst>
              </p:cNvPr>
              <p:cNvGrpSpPr/>
              <p:nvPr/>
            </p:nvGrpSpPr>
            <p:grpSpPr>
              <a:xfrm>
                <a:off x="6861736" y="272187"/>
                <a:ext cx="920317" cy="1624403"/>
                <a:chOff x="6605819" y="251789"/>
                <a:chExt cx="920317" cy="1624403"/>
              </a:xfrm>
            </p:grpSpPr>
            <p:pic>
              <p:nvPicPr>
                <p:cNvPr id="1026" name="Picture 2" descr="Stacker, Yellow Thumbnail">
                  <a:extLst>
                    <a:ext uri="{FF2B5EF4-FFF2-40B4-BE49-F238E27FC236}">
                      <a16:creationId xmlns:a16="http://schemas.microsoft.com/office/drawing/2014/main" id="{FEA93EFA-D84F-695D-4A38-06B62B9C22F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08777" y="961791"/>
                  <a:ext cx="914401" cy="9144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C6A0F49-7FDA-EB16-EFA4-EDF7AEFA4523}"/>
                    </a:ext>
                  </a:extLst>
                </p:cNvPr>
                <p:cNvSpPr txBox="1"/>
                <p:nvPr/>
              </p:nvSpPr>
              <p:spPr>
                <a:xfrm>
                  <a:off x="6605819" y="251789"/>
                  <a:ext cx="920317" cy="646331"/>
                </a:xfrm>
                <a:prstGeom prst="rect">
                  <a:avLst/>
                </a:prstGeom>
                <a:noFill/>
              </p:spPr>
              <p:txBody>
                <a:bodyPr wrap="none" rtlCol="0">
                  <a:spAutoFit/>
                </a:bodyPr>
                <a:lstStyle/>
                <a:p>
                  <a:pPr algn="ctr"/>
                  <a:r>
                    <a:rPr lang="en-US" b="1" i="1" dirty="0"/>
                    <a:t>Load</a:t>
                  </a:r>
                </a:p>
                <a:p>
                  <a:pPr algn="ctr"/>
                  <a:r>
                    <a:rPr lang="en-US" b="1" i="1" dirty="0"/>
                    <a:t>Marker</a:t>
                  </a:r>
                </a:p>
              </p:txBody>
            </p:sp>
          </p:grpSp>
          <p:grpSp>
            <p:nvGrpSpPr>
              <p:cNvPr id="27" name="Group 26">
                <a:extLst>
                  <a:ext uri="{FF2B5EF4-FFF2-40B4-BE49-F238E27FC236}">
                    <a16:creationId xmlns:a16="http://schemas.microsoft.com/office/drawing/2014/main" id="{A1B8D242-34B3-05AD-5BAE-B201C25DA16B}"/>
                  </a:ext>
                </a:extLst>
              </p:cNvPr>
              <p:cNvGrpSpPr/>
              <p:nvPr/>
            </p:nvGrpSpPr>
            <p:grpSpPr>
              <a:xfrm>
                <a:off x="8487627" y="254361"/>
                <a:ext cx="992900" cy="1660054"/>
                <a:chOff x="8496584" y="245448"/>
                <a:chExt cx="992900" cy="1660054"/>
              </a:xfrm>
            </p:grpSpPr>
            <p:pic>
              <p:nvPicPr>
                <p:cNvPr id="18" name="Picture 4" descr="Stacker, Red Thumbnail">
                  <a:extLst>
                    <a:ext uri="{FF2B5EF4-FFF2-40B4-BE49-F238E27FC236}">
                      <a16:creationId xmlns:a16="http://schemas.microsoft.com/office/drawing/2014/main" id="{671F7397-219E-B331-D166-8AE453D90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6524" y="932482"/>
                  <a:ext cx="973020" cy="9730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7C1D3A3-FD97-8B8E-0C1A-3D0FC70454D8}"/>
                    </a:ext>
                  </a:extLst>
                </p:cNvPr>
                <p:cNvSpPr txBox="1"/>
                <p:nvPr/>
              </p:nvSpPr>
              <p:spPr>
                <a:xfrm>
                  <a:off x="8496584" y="245448"/>
                  <a:ext cx="992900" cy="646331"/>
                </a:xfrm>
                <a:prstGeom prst="rect">
                  <a:avLst/>
                </a:prstGeom>
                <a:noFill/>
              </p:spPr>
              <p:txBody>
                <a:bodyPr wrap="none" rtlCol="0">
                  <a:spAutoFit/>
                </a:bodyPr>
                <a:lstStyle/>
                <a:p>
                  <a:pPr algn="ctr"/>
                  <a:r>
                    <a:rPr lang="en-US" b="1" i="1" dirty="0"/>
                    <a:t>Load </a:t>
                  </a:r>
                </a:p>
                <a:p>
                  <a:pPr algn="ctr"/>
                  <a:r>
                    <a:rPr lang="en-US" b="1" i="1" dirty="0"/>
                    <a:t>Stacker</a:t>
                  </a:r>
                </a:p>
              </p:txBody>
            </p:sp>
          </p:grpSp>
          <p:grpSp>
            <p:nvGrpSpPr>
              <p:cNvPr id="26" name="Group 25">
                <a:extLst>
                  <a:ext uri="{FF2B5EF4-FFF2-40B4-BE49-F238E27FC236}">
                    <a16:creationId xmlns:a16="http://schemas.microsoft.com/office/drawing/2014/main" id="{9D16D5FA-1C79-D68F-4B3F-561E0A52AABE}"/>
                  </a:ext>
                </a:extLst>
              </p:cNvPr>
              <p:cNvGrpSpPr/>
              <p:nvPr/>
            </p:nvGrpSpPr>
            <p:grpSpPr>
              <a:xfrm>
                <a:off x="9997338" y="254361"/>
                <a:ext cx="1356462" cy="1660054"/>
                <a:chOff x="10322794" y="245449"/>
                <a:chExt cx="1356462" cy="1660054"/>
              </a:xfrm>
            </p:grpSpPr>
            <p:pic>
              <p:nvPicPr>
                <p:cNvPr id="1030" name="Picture 6" descr="Stacker, Green Thumbnail">
                  <a:extLst>
                    <a:ext uri="{FF2B5EF4-FFF2-40B4-BE49-F238E27FC236}">
                      <a16:creationId xmlns:a16="http://schemas.microsoft.com/office/drawing/2014/main" id="{133795D6-57B0-08BF-D54A-4EBE4D472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4515" y="932482"/>
                  <a:ext cx="973021" cy="97302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4C12134-F8A4-CA4F-E0F7-430D80FF111C}"/>
                    </a:ext>
                  </a:extLst>
                </p:cNvPr>
                <p:cNvSpPr txBox="1"/>
                <p:nvPr/>
              </p:nvSpPr>
              <p:spPr>
                <a:xfrm>
                  <a:off x="10322794" y="245449"/>
                  <a:ext cx="1356462" cy="646331"/>
                </a:xfrm>
                <a:prstGeom prst="rect">
                  <a:avLst/>
                </a:prstGeom>
                <a:noFill/>
              </p:spPr>
              <p:txBody>
                <a:bodyPr wrap="none" rtlCol="0">
                  <a:spAutoFit/>
                </a:bodyPr>
                <a:lstStyle/>
                <a:p>
                  <a:pPr algn="ctr"/>
                  <a:r>
                    <a:rPr lang="en-US" b="1" i="1" dirty="0"/>
                    <a:t>Generation</a:t>
                  </a:r>
                </a:p>
                <a:p>
                  <a:pPr algn="ctr"/>
                  <a:r>
                    <a:rPr lang="en-US" b="1" i="1" dirty="0"/>
                    <a:t>Stacker</a:t>
                  </a:r>
                </a:p>
              </p:txBody>
            </p:sp>
          </p:grpSp>
        </p:grpSp>
      </p:grpSp>
    </p:spTree>
    <p:extLst>
      <p:ext uri="{BB962C8B-B14F-4D97-AF65-F5344CB8AC3E}">
        <p14:creationId xmlns:p14="http://schemas.microsoft.com/office/powerpoint/2010/main" val="685749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716D72B-0D25-43A5-8554-C535E5118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B3A05AF-3518-E696-E211-C38163FB5D71}"/>
              </a:ext>
            </a:extLst>
          </p:cNvPr>
          <p:cNvSpPr>
            <a:spLocks noGrp="1"/>
          </p:cNvSpPr>
          <p:nvPr>
            <p:ph type="title"/>
          </p:nvPr>
        </p:nvSpPr>
        <p:spPr>
          <a:xfrm>
            <a:off x="7543801" y="432877"/>
            <a:ext cx="3988536" cy="1642533"/>
          </a:xfrm>
        </p:spPr>
        <p:txBody>
          <a:bodyPr anchor="b">
            <a:normAutofit/>
          </a:bodyPr>
          <a:lstStyle/>
          <a:p>
            <a:r>
              <a:rPr lang="en-US" b="1" dirty="0"/>
              <a:t>Power Lines</a:t>
            </a:r>
          </a:p>
        </p:txBody>
      </p:sp>
      <p:pic>
        <p:nvPicPr>
          <p:cNvPr id="7" name="Picture 6" descr="A line of power lines on a hill&#10;&#10;AI-generated content may be incorrect.">
            <a:extLst>
              <a:ext uri="{FF2B5EF4-FFF2-40B4-BE49-F238E27FC236}">
                <a16:creationId xmlns:a16="http://schemas.microsoft.com/office/drawing/2014/main" id="{7C15EA5C-67BA-F444-507A-71336D63F715}"/>
              </a:ext>
            </a:extLst>
          </p:cNvPr>
          <p:cNvPicPr>
            <a:picLocks noChangeAspect="1"/>
          </p:cNvPicPr>
          <p:nvPr/>
        </p:nvPicPr>
        <p:blipFill>
          <a:blip r:embed="rId2"/>
          <a:srcRect r="29057" b="2"/>
          <a:stretch>
            <a:fillRect/>
          </a:stretch>
        </p:blipFill>
        <p:spPr>
          <a:xfrm>
            <a:off x="-7" y="10"/>
            <a:ext cx="3919476" cy="4143497"/>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6" name="Picture 5" descr="A row of power lines&#10;&#10;AI-generated content may be incorrect.">
            <a:extLst>
              <a:ext uri="{FF2B5EF4-FFF2-40B4-BE49-F238E27FC236}">
                <a16:creationId xmlns:a16="http://schemas.microsoft.com/office/drawing/2014/main" id="{F5C65E0F-3B0B-6431-AE6C-7D32FF262355}"/>
              </a:ext>
            </a:extLst>
          </p:cNvPr>
          <p:cNvPicPr>
            <a:picLocks noChangeAspect="1"/>
          </p:cNvPicPr>
          <p:nvPr/>
        </p:nvPicPr>
        <p:blipFill>
          <a:blip r:embed="rId3"/>
          <a:srcRect t="2704" r="-3" b="18785"/>
          <a:stretch>
            <a:fillRect/>
          </a:stretch>
        </p:blipFill>
        <p:spPr>
          <a:xfrm>
            <a:off x="4115400" y="10"/>
            <a:ext cx="3058323" cy="3597029"/>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sp>
        <p:nvSpPr>
          <p:cNvPr id="3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6484" y="2424319"/>
            <a:ext cx="3851563" cy="18288"/>
          </a:xfrm>
          <a:custGeom>
            <a:avLst/>
            <a:gdLst>
              <a:gd name="connsiteX0" fmla="*/ 0 w 3851563"/>
              <a:gd name="connsiteY0" fmla="*/ 0 h 18288"/>
              <a:gd name="connsiteX1" fmla="*/ 718958 w 3851563"/>
              <a:gd name="connsiteY1" fmla="*/ 0 h 18288"/>
              <a:gd name="connsiteX2" fmla="*/ 1437917 w 3851563"/>
              <a:gd name="connsiteY2" fmla="*/ 0 h 18288"/>
              <a:gd name="connsiteX3" fmla="*/ 1964297 w 3851563"/>
              <a:gd name="connsiteY3" fmla="*/ 0 h 18288"/>
              <a:gd name="connsiteX4" fmla="*/ 2606224 w 3851563"/>
              <a:gd name="connsiteY4" fmla="*/ 0 h 18288"/>
              <a:gd name="connsiteX5" fmla="*/ 3171120 w 3851563"/>
              <a:gd name="connsiteY5" fmla="*/ 0 h 18288"/>
              <a:gd name="connsiteX6" fmla="*/ 3851563 w 3851563"/>
              <a:gd name="connsiteY6" fmla="*/ 0 h 18288"/>
              <a:gd name="connsiteX7" fmla="*/ 3851563 w 3851563"/>
              <a:gd name="connsiteY7" fmla="*/ 18288 h 18288"/>
              <a:gd name="connsiteX8" fmla="*/ 3209636 w 3851563"/>
              <a:gd name="connsiteY8" fmla="*/ 18288 h 18288"/>
              <a:gd name="connsiteX9" fmla="*/ 2644740 w 3851563"/>
              <a:gd name="connsiteY9" fmla="*/ 18288 h 18288"/>
              <a:gd name="connsiteX10" fmla="*/ 2002813 w 3851563"/>
              <a:gd name="connsiteY10" fmla="*/ 18288 h 18288"/>
              <a:gd name="connsiteX11" fmla="*/ 1399401 w 3851563"/>
              <a:gd name="connsiteY11" fmla="*/ 18288 h 18288"/>
              <a:gd name="connsiteX12" fmla="*/ 834505 w 3851563"/>
              <a:gd name="connsiteY12" fmla="*/ 18288 h 18288"/>
              <a:gd name="connsiteX13" fmla="*/ 0 w 3851563"/>
              <a:gd name="connsiteY13" fmla="*/ 18288 h 18288"/>
              <a:gd name="connsiteX14" fmla="*/ 0 w 3851563"/>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1563" h="18288" fill="none" extrusionOk="0">
                <a:moveTo>
                  <a:pt x="0" y="0"/>
                </a:moveTo>
                <a:cubicBezTo>
                  <a:pt x="195934" y="10403"/>
                  <a:pt x="550513" y="-3379"/>
                  <a:pt x="718958" y="0"/>
                </a:cubicBezTo>
                <a:cubicBezTo>
                  <a:pt x="887403" y="3379"/>
                  <a:pt x="1238155" y="34184"/>
                  <a:pt x="1437917" y="0"/>
                </a:cubicBezTo>
                <a:cubicBezTo>
                  <a:pt x="1637679" y="-34184"/>
                  <a:pt x="1735575" y="21633"/>
                  <a:pt x="1964297" y="0"/>
                </a:cubicBezTo>
                <a:cubicBezTo>
                  <a:pt x="2193019" y="-21633"/>
                  <a:pt x="2398398" y="-18127"/>
                  <a:pt x="2606224" y="0"/>
                </a:cubicBezTo>
                <a:cubicBezTo>
                  <a:pt x="2814050" y="18127"/>
                  <a:pt x="3010763" y="-3923"/>
                  <a:pt x="3171120" y="0"/>
                </a:cubicBezTo>
                <a:cubicBezTo>
                  <a:pt x="3331477" y="3923"/>
                  <a:pt x="3662318" y="22618"/>
                  <a:pt x="3851563" y="0"/>
                </a:cubicBezTo>
                <a:cubicBezTo>
                  <a:pt x="3851602" y="7328"/>
                  <a:pt x="3852182" y="9982"/>
                  <a:pt x="3851563" y="18288"/>
                </a:cubicBezTo>
                <a:cubicBezTo>
                  <a:pt x="3539697" y="8623"/>
                  <a:pt x="3360357" y="-7186"/>
                  <a:pt x="3209636" y="18288"/>
                </a:cubicBezTo>
                <a:cubicBezTo>
                  <a:pt x="3058915" y="43762"/>
                  <a:pt x="2810322" y="8087"/>
                  <a:pt x="2644740" y="18288"/>
                </a:cubicBezTo>
                <a:cubicBezTo>
                  <a:pt x="2479158" y="28489"/>
                  <a:pt x="2131941" y="44882"/>
                  <a:pt x="2002813" y="18288"/>
                </a:cubicBezTo>
                <a:cubicBezTo>
                  <a:pt x="1873685" y="-8306"/>
                  <a:pt x="1675560" y="30966"/>
                  <a:pt x="1399401" y="18288"/>
                </a:cubicBezTo>
                <a:cubicBezTo>
                  <a:pt x="1123242" y="5610"/>
                  <a:pt x="1065368" y="33824"/>
                  <a:pt x="834505" y="18288"/>
                </a:cubicBezTo>
                <a:cubicBezTo>
                  <a:pt x="603642" y="2752"/>
                  <a:pt x="191505" y="58863"/>
                  <a:pt x="0" y="18288"/>
                </a:cubicBezTo>
                <a:cubicBezTo>
                  <a:pt x="-593" y="9736"/>
                  <a:pt x="244" y="6610"/>
                  <a:pt x="0" y="0"/>
                </a:cubicBezTo>
                <a:close/>
              </a:path>
              <a:path w="3851563" h="18288" stroke="0" extrusionOk="0">
                <a:moveTo>
                  <a:pt x="0" y="0"/>
                </a:moveTo>
                <a:cubicBezTo>
                  <a:pt x="289752" y="13020"/>
                  <a:pt x="480313" y="17689"/>
                  <a:pt x="641927" y="0"/>
                </a:cubicBezTo>
                <a:cubicBezTo>
                  <a:pt x="803541" y="-17689"/>
                  <a:pt x="1025789" y="14289"/>
                  <a:pt x="1322370" y="0"/>
                </a:cubicBezTo>
                <a:cubicBezTo>
                  <a:pt x="1618951" y="-14289"/>
                  <a:pt x="1675364" y="4422"/>
                  <a:pt x="1925782" y="0"/>
                </a:cubicBezTo>
                <a:cubicBezTo>
                  <a:pt x="2176200" y="-4422"/>
                  <a:pt x="2354648" y="21578"/>
                  <a:pt x="2644740" y="0"/>
                </a:cubicBezTo>
                <a:cubicBezTo>
                  <a:pt x="2934832" y="-21578"/>
                  <a:pt x="2992732" y="-4264"/>
                  <a:pt x="3286667" y="0"/>
                </a:cubicBezTo>
                <a:cubicBezTo>
                  <a:pt x="3580602" y="4264"/>
                  <a:pt x="3638704" y="20914"/>
                  <a:pt x="3851563" y="0"/>
                </a:cubicBezTo>
                <a:cubicBezTo>
                  <a:pt x="3851890" y="8595"/>
                  <a:pt x="3851491" y="13110"/>
                  <a:pt x="3851563" y="18288"/>
                </a:cubicBezTo>
                <a:cubicBezTo>
                  <a:pt x="3681588" y="-9641"/>
                  <a:pt x="3414286" y="12858"/>
                  <a:pt x="3209636" y="18288"/>
                </a:cubicBezTo>
                <a:cubicBezTo>
                  <a:pt x="3004986" y="23718"/>
                  <a:pt x="2777102" y="31540"/>
                  <a:pt x="2490677" y="18288"/>
                </a:cubicBezTo>
                <a:cubicBezTo>
                  <a:pt x="2204252" y="5036"/>
                  <a:pt x="2142029" y="45834"/>
                  <a:pt x="1810235" y="18288"/>
                </a:cubicBezTo>
                <a:cubicBezTo>
                  <a:pt x="1478441" y="-9258"/>
                  <a:pt x="1432135" y="21272"/>
                  <a:pt x="1245339" y="18288"/>
                </a:cubicBezTo>
                <a:cubicBezTo>
                  <a:pt x="1058543" y="15304"/>
                  <a:pt x="886298" y="9998"/>
                  <a:pt x="718958" y="18288"/>
                </a:cubicBezTo>
                <a:cubicBezTo>
                  <a:pt x="551618" y="26578"/>
                  <a:pt x="308263" y="-12886"/>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cture 641969019, Picture, Picture">
            <a:extLst>
              <a:ext uri="{FF2B5EF4-FFF2-40B4-BE49-F238E27FC236}">
                <a16:creationId xmlns:a16="http://schemas.microsoft.com/office/drawing/2014/main" id="{5C932EC3-6FC6-B84C-6312-D3DF260077AF}"/>
              </a:ext>
            </a:extLst>
          </p:cNvPr>
          <p:cNvPicPr>
            <a:picLocks noChangeAspect="1"/>
          </p:cNvPicPr>
          <p:nvPr/>
        </p:nvPicPr>
        <p:blipFill>
          <a:blip r:embed="rId4"/>
          <a:srcRect t="4225" r="-4" b="-4"/>
          <a:stretch>
            <a:fillRect/>
          </a:stretch>
        </p:blipFill>
        <p:spPr>
          <a:xfrm>
            <a:off x="4" y="4328340"/>
            <a:ext cx="3912953"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5" name="Picture 4" descr="Inserting image..., Picture, Picture">
            <a:extLst>
              <a:ext uri="{FF2B5EF4-FFF2-40B4-BE49-F238E27FC236}">
                <a16:creationId xmlns:a16="http://schemas.microsoft.com/office/drawing/2014/main" id="{09DC99C4-2A84-9FCD-591D-7BF5FE6C4EE9}"/>
              </a:ext>
            </a:extLst>
          </p:cNvPr>
          <p:cNvPicPr>
            <a:picLocks noChangeAspect="1"/>
          </p:cNvPicPr>
          <p:nvPr/>
        </p:nvPicPr>
        <p:blipFill>
          <a:blip r:embed="rId5"/>
          <a:srcRect l="13645" r="13296"/>
          <a:stretch>
            <a:fillRect/>
          </a:stretch>
        </p:blipFill>
        <p:spPr>
          <a:xfrm>
            <a:off x="4110923" y="3791169"/>
            <a:ext cx="3058821" cy="3066831"/>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3" name="Content Placeholder 2">
            <a:extLst>
              <a:ext uri="{FF2B5EF4-FFF2-40B4-BE49-F238E27FC236}">
                <a16:creationId xmlns:a16="http://schemas.microsoft.com/office/drawing/2014/main" id="{AC2EABA1-FAEA-624B-C6AE-F2426F4860A2}"/>
              </a:ext>
            </a:extLst>
          </p:cNvPr>
          <p:cNvSpPr>
            <a:spLocks noGrp="1"/>
          </p:cNvSpPr>
          <p:nvPr>
            <p:ph idx="1"/>
          </p:nvPr>
        </p:nvSpPr>
        <p:spPr>
          <a:xfrm>
            <a:off x="7543618" y="2704407"/>
            <a:ext cx="3997805" cy="3489159"/>
          </a:xfrm>
        </p:spPr>
        <p:txBody>
          <a:bodyPr vert="horz" lIns="91440" tIns="45720" rIns="91440" bIns="45720" rtlCol="0">
            <a:normAutofit/>
          </a:bodyPr>
          <a:lstStyle/>
          <a:p>
            <a:pPr>
              <a:buFont typeface="Arial"/>
              <a:buChar char="•"/>
            </a:pPr>
            <a:r>
              <a:rPr lang="en-US" sz="2000" dirty="0"/>
              <a:t>Transmission Lines (orange):</a:t>
            </a:r>
          </a:p>
          <a:p>
            <a:pPr lvl="1">
              <a:buFont typeface="Arial"/>
              <a:buChar char="•"/>
            </a:pPr>
            <a:r>
              <a:rPr lang="en-US" sz="1800" dirty="0"/>
              <a:t>Transmit high-voltage electricity over long distances like power plants to edge of cities.</a:t>
            </a:r>
          </a:p>
          <a:p>
            <a:pPr>
              <a:buFont typeface="Arial"/>
              <a:buChar char="•"/>
            </a:pPr>
            <a:r>
              <a:rPr lang="en-US" sz="2000" dirty="0"/>
              <a:t>Distribution Line (blue):</a:t>
            </a:r>
          </a:p>
          <a:p>
            <a:pPr lvl="1">
              <a:buFont typeface="Arial"/>
              <a:buChar char="•"/>
            </a:pPr>
            <a:r>
              <a:rPr lang="en-US" sz="1800" dirty="0"/>
              <a:t>Lower-voltage power delivered to homes and cities.</a:t>
            </a:r>
          </a:p>
          <a:p>
            <a:pPr marL="0" indent="0">
              <a:buNone/>
            </a:pPr>
            <a:endParaRPr lang="en-US" sz="2200" dirty="0"/>
          </a:p>
        </p:txBody>
      </p:sp>
    </p:spTree>
    <p:extLst>
      <p:ext uri="{BB962C8B-B14F-4D97-AF65-F5344CB8AC3E}">
        <p14:creationId xmlns:p14="http://schemas.microsoft.com/office/powerpoint/2010/main" val="2655081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742D26-C27A-8849-3B8E-ED839237E8A8}"/>
              </a:ext>
            </a:extLst>
          </p:cNvPr>
          <p:cNvSpPr>
            <a:spLocks noGrp="1"/>
          </p:cNvSpPr>
          <p:nvPr>
            <p:ph idx="1"/>
          </p:nvPr>
        </p:nvSpPr>
        <p:spPr>
          <a:xfrm>
            <a:off x="664029" y="1825625"/>
            <a:ext cx="5344886" cy="4351338"/>
          </a:xfrm>
        </p:spPr>
        <p:txBody>
          <a:bodyPr vert="horz" lIns="91440" tIns="45720" rIns="91440" bIns="45720" rtlCol="0">
            <a:normAutofit fontScale="92500" lnSpcReduction="20000"/>
          </a:bodyPr>
          <a:lstStyle/>
          <a:p>
            <a:pPr marL="0" indent="0">
              <a:buNone/>
            </a:pPr>
            <a:r>
              <a:rPr lang="en-US" sz="2200" dirty="0">
                <a:ea typeface="+mn-lt"/>
                <a:cs typeface="+mn-lt"/>
              </a:rPr>
              <a:t>Substations are vital to the electrical grid, and the ability to use power in our homes and businesses. </a:t>
            </a:r>
          </a:p>
          <a:p>
            <a:pPr marL="0" indent="0">
              <a:buNone/>
            </a:pPr>
            <a:r>
              <a:rPr lang="en-US" sz="2200" dirty="0">
                <a:ea typeface="+mn-lt"/>
                <a:cs typeface="+mn-lt"/>
              </a:rPr>
              <a:t>Role:</a:t>
            </a:r>
          </a:p>
          <a:p>
            <a:r>
              <a:rPr lang="en-US" sz="1900" dirty="0"/>
              <a:t>Step Up Voltage </a:t>
            </a:r>
          </a:p>
          <a:p>
            <a:pPr lvl="1"/>
            <a:r>
              <a:rPr lang="en-US" sz="1900" dirty="0"/>
              <a:t>To transmit the electricity from the power plant into a city or to another state </a:t>
            </a:r>
          </a:p>
          <a:p>
            <a:pPr lvl="1"/>
            <a:r>
              <a:rPr lang="en-US" sz="1900" dirty="0"/>
              <a:t>Higher voltage can travel farther distances</a:t>
            </a:r>
          </a:p>
          <a:p>
            <a:pPr lvl="1"/>
            <a:r>
              <a:rPr lang="en-US" sz="1900" dirty="0"/>
              <a:t>Helps minimize power loss during transmission over long distances</a:t>
            </a:r>
          </a:p>
          <a:p>
            <a:r>
              <a:rPr lang="en-US" sz="1900" dirty="0"/>
              <a:t>Step Down Voltage</a:t>
            </a:r>
          </a:p>
          <a:p>
            <a:pPr lvl="1"/>
            <a:r>
              <a:rPr lang="en-US" sz="1900" dirty="0"/>
              <a:t>For distribution within cities and neighborhoods. </a:t>
            </a:r>
          </a:p>
          <a:p>
            <a:pPr lvl="1"/>
            <a:r>
              <a:rPr lang="en-US" sz="1900" dirty="0"/>
              <a:t>Ensures safety, and protects grid from excessive stress</a:t>
            </a:r>
          </a:p>
          <a:p>
            <a:pPr lvl="1"/>
            <a:r>
              <a:rPr lang="en-US" sz="1900" dirty="0"/>
              <a:t>Makes electricity useable for homes and businesses</a:t>
            </a:r>
          </a:p>
        </p:txBody>
      </p:sp>
      <p:sp>
        <p:nvSpPr>
          <p:cNvPr id="33" name="Oval 3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E52EAE8-CD41-A409-1037-C5F495E1A255}"/>
              </a:ext>
            </a:extLst>
          </p:cNvPr>
          <p:cNvPicPr>
            <a:picLocks noChangeAspect="1"/>
          </p:cNvPicPr>
          <p:nvPr/>
        </p:nvPicPr>
        <p:blipFill>
          <a:blip r:embed="rId3"/>
          <a:srcRect l="12857" r="17799" b="-1"/>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itle 6">
            <a:extLst>
              <a:ext uri="{FF2B5EF4-FFF2-40B4-BE49-F238E27FC236}">
                <a16:creationId xmlns:a16="http://schemas.microsoft.com/office/drawing/2014/main" id="{C12C9F88-04D5-C961-6C3E-ACBD2A1B0AFE}"/>
              </a:ext>
            </a:extLst>
          </p:cNvPr>
          <p:cNvSpPr>
            <a:spLocks noGrp="1"/>
          </p:cNvSpPr>
          <p:nvPr>
            <p:ph type="title"/>
          </p:nvPr>
        </p:nvSpPr>
        <p:spPr/>
        <p:txBody>
          <a:bodyPr/>
          <a:lstStyle/>
          <a:p>
            <a:r>
              <a:rPr lang="en-US" b="1" dirty="0"/>
              <a:t>Substations</a:t>
            </a:r>
          </a:p>
        </p:txBody>
      </p:sp>
      <p:pic>
        <p:nvPicPr>
          <p:cNvPr id="2052" name="Picture 4" descr="Disc, 25mm x 3mm, Transparent Grey Thumbnail">
            <a:extLst>
              <a:ext uri="{FF2B5EF4-FFF2-40B4-BE49-F238E27FC236}">
                <a16:creationId xmlns:a16="http://schemas.microsoft.com/office/drawing/2014/main" id="{C6909465-8DEA-85F5-4489-30E8A874D3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144440" y="393914"/>
            <a:ext cx="2113209" cy="2113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C5DD2756-9B9A-15A3-7135-95F4983B8105}"/>
              </a:ext>
            </a:extLst>
          </p:cNvPr>
          <p:cNvSpPr>
            <a:spLocks noGrp="1"/>
          </p:cNvSpPr>
          <p:nvPr>
            <p:ph type="title"/>
          </p:nvPr>
        </p:nvSpPr>
        <p:spPr>
          <a:xfrm>
            <a:off x="576942" y="619278"/>
            <a:ext cx="3608896" cy="810277"/>
          </a:xfrm>
        </p:spPr>
        <p:txBody>
          <a:bodyPr anchor="b">
            <a:normAutofit/>
          </a:bodyPr>
          <a:lstStyle/>
          <a:p>
            <a:r>
              <a:rPr lang="en-US" b="1" dirty="0">
                <a:solidFill>
                  <a:srgbClr val="FFFFFF"/>
                </a:solidFill>
              </a:rPr>
              <a:t>Power Plants</a:t>
            </a:r>
          </a:p>
        </p:txBody>
      </p:sp>
      <p:pic>
        <p:nvPicPr>
          <p:cNvPr id="15" name="Graphic 14">
            <a:extLst>
              <a:ext uri="{FF2B5EF4-FFF2-40B4-BE49-F238E27FC236}">
                <a16:creationId xmlns:a16="http://schemas.microsoft.com/office/drawing/2014/main" id="{8868A26F-5047-8E05-F352-3A09119822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93324" y="485347"/>
            <a:ext cx="1974254" cy="1853873"/>
          </a:xfrm>
          <a:prstGeom prst="rect">
            <a:avLst/>
          </a:prstGeom>
        </p:spPr>
      </p:pic>
      <p:pic>
        <p:nvPicPr>
          <p:cNvPr id="8" name="Graphic 7">
            <a:extLst>
              <a:ext uri="{FF2B5EF4-FFF2-40B4-BE49-F238E27FC236}">
                <a16:creationId xmlns:a16="http://schemas.microsoft.com/office/drawing/2014/main" id="{EC062707-C573-CEC2-F76A-7F32BB3E2C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1780" y="2376970"/>
            <a:ext cx="2097343" cy="2126173"/>
          </a:xfrm>
          <a:prstGeom prst="rect">
            <a:avLst/>
          </a:prstGeom>
        </p:spPr>
      </p:pic>
      <p:sp>
        <p:nvSpPr>
          <p:cNvPr id="3" name="Content Placeholder 2">
            <a:extLst>
              <a:ext uri="{FF2B5EF4-FFF2-40B4-BE49-F238E27FC236}">
                <a16:creationId xmlns:a16="http://schemas.microsoft.com/office/drawing/2014/main" id="{B25DD329-F50F-6E35-2017-0BAAB44E4437}"/>
              </a:ext>
            </a:extLst>
          </p:cNvPr>
          <p:cNvSpPr>
            <a:spLocks noGrp="1"/>
          </p:cNvSpPr>
          <p:nvPr>
            <p:ph idx="1"/>
          </p:nvPr>
        </p:nvSpPr>
        <p:spPr>
          <a:xfrm>
            <a:off x="576942" y="1590421"/>
            <a:ext cx="3966719" cy="4527350"/>
          </a:xfrm>
        </p:spPr>
        <p:txBody>
          <a:bodyPr vert="horz" lIns="91440" tIns="45720" rIns="91440" bIns="45720" rtlCol="0" anchor="t">
            <a:normAutofit fontScale="92500" lnSpcReduction="10000"/>
          </a:bodyPr>
          <a:lstStyle/>
          <a:p>
            <a:pPr marL="0" indent="0">
              <a:buNone/>
            </a:pPr>
            <a:r>
              <a:rPr lang="en-US" sz="1800" dirty="0">
                <a:solidFill>
                  <a:srgbClr val="FFFFFF"/>
                </a:solidFill>
              </a:rPr>
              <a:t>Power plants produce the electricity you use everyday. </a:t>
            </a:r>
          </a:p>
          <a:p>
            <a:pPr marL="0" indent="0">
              <a:buNone/>
            </a:pPr>
            <a:r>
              <a:rPr lang="en-US" sz="1800" dirty="0">
                <a:solidFill>
                  <a:srgbClr val="FFFFFF"/>
                </a:solidFill>
              </a:rPr>
              <a:t>Location Matters</a:t>
            </a:r>
          </a:p>
          <a:p>
            <a:r>
              <a:rPr lang="en-US" sz="1800" dirty="0">
                <a:solidFill>
                  <a:srgbClr val="FFFFFF"/>
                </a:solidFill>
              </a:rPr>
              <a:t>Placement is defined by what resources are needed by certain power plants and where those resources exist. </a:t>
            </a:r>
          </a:p>
          <a:p>
            <a:pPr marL="0" indent="0">
              <a:buNone/>
            </a:pPr>
            <a:r>
              <a:rPr lang="en-US" sz="1800" dirty="0">
                <a:solidFill>
                  <a:srgbClr val="FFFFFF"/>
                </a:solidFill>
              </a:rPr>
              <a:t>Our grid must be diverse in types of power plants</a:t>
            </a:r>
          </a:p>
          <a:p>
            <a:r>
              <a:rPr lang="en-US" sz="1800" dirty="0">
                <a:solidFill>
                  <a:srgbClr val="FFFFFF"/>
                </a:solidFill>
              </a:rPr>
              <a:t>There must be a balance of non-renewable and renewable. </a:t>
            </a:r>
          </a:p>
          <a:p>
            <a:pPr marL="0" indent="0">
              <a:buNone/>
            </a:pPr>
            <a:r>
              <a:rPr lang="en-US" sz="1800" dirty="0">
                <a:solidFill>
                  <a:srgbClr val="FFFFFF"/>
                </a:solidFill>
              </a:rPr>
              <a:t>Generation Capacities</a:t>
            </a:r>
          </a:p>
          <a:p>
            <a:r>
              <a:rPr lang="en-US" sz="1800" dirty="0">
                <a:solidFill>
                  <a:srgbClr val="FFFFFF"/>
                </a:solidFill>
              </a:rPr>
              <a:t>Different power plants can produce more or less power than other power plants</a:t>
            </a:r>
          </a:p>
          <a:p>
            <a:r>
              <a:rPr lang="en-US" sz="1800" dirty="0">
                <a:solidFill>
                  <a:srgbClr val="FFFFFF"/>
                </a:solidFill>
              </a:rPr>
              <a:t>Differs by type &amp; size (</a:t>
            </a:r>
            <a:r>
              <a:rPr lang="en-US" sz="1800" i="1" dirty="0">
                <a:solidFill>
                  <a:srgbClr val="FFFFFF"/>
                </a:solidFill>
              </a:rPr>
              <a:t>game is based on type</a:t>
            </a:r>
            <a:r>
              <a:rPr lang="en-US" sz="1800" dirty="0">
                <a:solidFill>
                  <a:srgbClr val="FFFFFF"/>
                </a:solidFill>
              </a:rPr>
              <a:t>)</a:t>
            </a:r>
          </a:p>
          <a:p>
            <a:pPr marL="457200" lvl="1" indent="0">
              <a:buNone/>
            </a:pPr>
            <a:endParaRPr lang="en-US" sz="1300" dirty="0">
              <a:solidFill>
                <a:srgbClr val="FFFFFF"/>
              </a:solidFill>
            </a:endParaRPr>
          </a:p>
        </p:txBody>
      </p:sp>
      <p:pic>
        <p:nvPicPr>
          <p:cNvPr id="4" name="Graphic 3">
            <a:extLst>
              <a:ext uri="{FF2B5EF4-FFF2-40B4-BE49-F238E27FC236}">
                <a16:creationId xmlns:a16="http://schemas.microsoft.com/office/drawing/2014/main" id="{D0D3BC43-27F8-137D-FF11-315C0EB9DA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3764" y="4826134"/>
            <a:ext cx="2128726" cy="1850097"/>
          </a:xfrm>
          <a:prstGeom prst="rect">
            <a:avLst/>
          </a:prstGeom>
        </p:spPr>
      </p:pic>
      <p:pic>
        <p:nvPicPr>
          <p:cNvPr id="6" name="Graphic 5">
            <a:extLst>
              <a:ext uri="{FF2B5EF4-FFF2-40B4-BE49-F238E27FC236}">
                <a16:creationId xmlns:a16="http://schemas.microsoft.com/office/drawing/2014/main" id="{B0F7FB2E-106A-49D5-3290-2679F3444A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31780" y="4540893"/>
            <a:ext cx="2097343" cy="2135338"/>
          </a:xfrm>
          <a:prstGeom prst="rect">
            <a:avLst/>
          </a:prstGeom>
        </p:spPr>
      </p:pic>
      <p:pic>
        <p:nvPicPr>
          <p:cNvPr id="16" name="Graphic 15">
            <a:extLst>
              <a:ext uri="{FF2B5EF4-FFF2-40B4-BE49-F238E27FC236}">
                <a16:creationId xmlns:a16="http://schemas.microsoft.com/office/drawing/2014/main" id="{36AED4B7-BCAB-2BD9-E2EE-45BAB9CEC3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23759" y="154498"/>
            <a:ext cx="1828736" cy="2279197"/>
          </a:xfrm>
          <a:prstGeom prst="rect">
            <a:avLst/>
          </a:prstGeom>
        </p:spPr>
      </p:pic>
      <p:pic>
        <p:nvPicPr>
          <p:cNvPr id="17" name="Graphic 16">
            <a:extLst>
              <a:ext uri="{FF2B5EF4-FFF2-40B4-BE49-F238E27FC236}">
                <a16:creationId xmlns:a16="http://schemas.microsoft.com/office/drawing/2014/main" id="{BB1329E1-22E9-BC63-28AF-6FCAA370E17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45807" y="2626650"/>
            <a:ext cx="1984640" cy="2006529"/>
          </a:xfrm>
          <a:prstGeom prst="rect">
            <a:avLst/>
          </a:prstGeom>
        </p:spPr>
      </p:pic>
    </p:spTree>
    <p:extLst>
      <p:ext uri="{BB962C8B-B14F-4D97-AF65-F5344CB8AC3E}">
        <p14:creationId xmlns:p14="http://schemas.microsoft.com/office/powerpoint/2010/main" val="2394579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C4AA7-B04B-B379-E80F-DC5484616D37}"/>
              </a:ext>
            </a:extLst>
          </p:cNvPr>
          <p:cNvSpPr>
            <a:spLocks noGrp="1"/>
          </p:cNvSpPr>
          <p:nvPr>
            <p:ph type="title"/>
          </p:nvPr>
        </p:nvSpPr>
        <p:spPr>
          <a:xfrm>
            <a:off x="838200" y="365125"/>
            <a:ext cx="10515600" cy="1325563"/>
          </a:xfrm>
        </p:spPr>
        <p:txBody>
          <a:bodyPr>
            <a:normAutofit/>
          </a:bodyPr>
          <a:lstStyle/>
          <a:p>
            <a:r>
              <a:rPr lang="en-US" b="1" dirty="0">
                <a:latin typeface="Aptos"/>
              </a:rPr>
              <a:t>Power Plant Location Matters</a:t>
            </a:r>
            <a:endParaRPr lang="en-US" dirty="0">
              <a:latin typeface="Aptos"/>
            </a:endParaRPr>
          </a:p>
        </p:txBody>
      </p:sp>
      <p:sp>
        <p:nvSpPr>
          <p:cNvPr id="2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C0F5E4EA-C40A-1342-35D0-972E45D6AC79}"/>
              </a:ext>
            </a:extLst>
          </p:cNvPr>
          <p:cNvGraphicFramePr>
            <a:graphicFrameLocks noGrp="1"/>
          </p:cNvGraphicFramePr>
          <p:nvPr>
            <p:ph idx="1"/>
            <p:extLst>
              <p:ext uri="{D42A27DB-BD31-4B8C-83A1-F6EECF244321}">
                <p14:modId xmlns:p14="http://schemas.microsoft.com/office/powerpoint/2010/main" val="4128919974"/>
              </p:ext>
            </p:extLst>
          </p:nvPr>
        </p:nvGraphicFramePr>
        <p:xfrm>
          <a:off x="892628" y="2124220"/>
          <a:ext cx="10315303" cy="4368655"/>
        </p:xfrm>
        <a:graphic>
          <a:graphicData uri="http://schemas.openxmlformats.org/drawingml/2006/table">
            <a:tbl>
              <a:tblPr firstRow="1" bandRow="1">
                <a:tableStyleId>{21E4AEA4-8DFA-4A89-87EB-49C32662AFE0}</a:tableStyleId>
              </a:tblPr>
              <a:tblGrid>
                <a:gridCol w="1849593">
                  <a:extLst>
                    <a:ext uri="{9D8B030D-6E8A-4147-A177-3AD203B41FA5}">
                      <a16:colId xmlns:a16="http://schemas.microsoft.com/office/drawing/2014/main" val="221308285"/>
                    </a:ext>
                  </a:extLst>
                </a:gridCol>
                <a:gridCol w="3436663">
                  <a:extLst>
                    <a:ext uri="{9D8B030D-6E8A-4147-A177-3AD203B41FA5}">
                      <a16:colId xmlns:a16="http://schemas.microsoft.com/office/drawing/2014/main" val="3560367641"/>
                    </a:ext>
                  </a:extLst>
                </a:gridCol>
                <a:gridCol w="5029047">
                  <a:extLst>
                    <a:ext uri="{9D8B030D-6E8A-4147-A177-3AD203B41FA5}">
                      <a16:colId xmlns:a16="http://schemas.microsoft.com/office/drawing/2014/main" val="2647388744"/>
                    </a:ext>
                  </a:extLst>
                </a:gridCol>
              </a:tblGrid>
              <a:tr h="389060">
                <a:tc>
                  <a:txBody>
                    <a:bodyPr/>
                    <a:lstStyle/>
                    <a:p>
                      <a:pPr algn="ctr" fontAlgn="base">
                        <a:lnSpc>
                          <a:spcPts val="1425"/>
                        </a:lnSpc>
                        <a:buNone/>
                      </a:pPr>
                      <a:r>
                        <a:rPr lang="en-US" sz="1400" b="0" cap="none" spc="0" dirty="0">
                          <a:solidFill>
                            <a:schemeClr val="bg1"/>
                          </a:solidFill>
                          <a:effectLst/>
                        </a:rPr>
                        <a:t>Power Plant: </a:t>
                      </a:r>
                      <a:endParaRPr lang="en-US" sz="1400" b="0" cap="none" spc="0" dirty="0">
                        <a:solidFill>
                          <a:schemeClr val="bg1"/>
                        </a:solidFill>
                        <a:effectLst/>
                        <a:latin typeface="Aptos"/>
                      </a:endParaRPr>
                    </a:p>
                  </a:txBody>
                  <a:tcPr marL="68037" marR="68037" marT="93307" marB="46654" anchor="ctr"/>
                </a:tc>
                <a:tc>
                  <a:txBody>
                    <a:bodyPr/>
                    <a:lstStyle/>
                    <a:p>
                      <a:pPr algn="ctr" fontAlgn="base">
                        <a:lnSpc>
                          <a:spcPts val="1425"/>
                        </a:lnSpc>
                        <a:buNone/>
                      </a:pPr>
                      <a:r>
                        <a:rPr lang="en-US" sz="1400" b="0" cap="none" spc="0" dirty="0">
                          <a:solidFill>
                            <a:schemeClr val="bg1"/>
                          </a:solidFill>
                          <a:effectLst/>
                        </a:rPr>
                        <a:t>Must Be Placed in Area(s) With: </a:t>
                      </a:r>
                      <a:endParaRPr lang="en-US" sz="1400" b="0" cap="none" spc="0" dirty="0">
                        <a:solidFill>
                          <a:schemeClr val="bg1"/>
                        </a:solidFill>
                        <a:effectLst/>
                        <a:latin typeface="Aptos"/>
                      </a:endParaRPr>
                    </a:p>
                  </a:txBody>
                  <a:tcPr marL="68037" marR="68037" marT="93307" marB="46654" anchor="ctr"/>
                </a:tc>
                <a:tc>
                  <a:txBody>
                    <a:bodyPr/>
                    <a:lstStyle/>
                    <a:p>
                      <a:pPr algn="ctr" fontAlgn="base">
                        <a:lnSpc>
                          <a:spcPts val="1425"/>
                        </a:lnSpc>
                        <a:buNone/>
                      </a:pPr>
                      <a:r>
                        <a:rPr lang="en-US" sz="1400" b="0" cap="none" spc="0">
                          <a:solidFill>
                            <a:schemeClr val="bg1"/>
                          </a:solidFill>
                          <a:effectLst/>
                        </a:rPr>
                        <a:t>Why (Real-World Explanation): </a:t>
                      </a:r>
                      <a:endParaRPr lang="en-US" sz="1400" b="0" cap="none" spc="0">
                        <a:solidFill>
                          <a:schemeClr val="bg1"/>
                        </a:solidFill>
                        <a:effectLst/>
                        <a:latin typeface="Aptos"/>
                      </a:endParaRPr>
                    </a:p>
                  </a:txBody>
                  <a:tcPr marL="68037" marR="68037" marT="93307" marB="46654" anchor="ctr"/>
                </a:tc>
                <a:extLst>
                  <a:ext uri="{0D108BD9-81ED-4DB2-BD59-A6C34878D82A}">
                    <a16:rowId xmlns:a16="http://schemas.microsoft.com/office/drawing/2014/main" val="2881366894"/>
                  </a:ext>
                </a:extLst>
              </a:tr>
              <a:tr h="568714">
                <a:tc>
                  <a:txBody>
                    <a:bodyPr/>
                    <a:lstStyle/>
                    <a:p>
                      <a:pPr algn="ctr" fontAlgn="base">
                        <a:lnSpc>
                          <a:spcPts val="1425"/>
                        </a:lnSpc>
                        <a:buNone/>
                      </a:pPr>
                      <a:r>
                        <a:rPr lang="en-US" sz="1600" b="1" cap="none" spc="0" dirty="0">
                          <a:solidFill>
                            <a:schemeClr val="tx1"/>
                          </a:solidFill>
                          <a:effectLst/>
                        </a:rPr>
                        <a:t>Nuclear </a:t>
                      </a:r>
                      <a:endParaRPr lang="en-US" sz="1600" b="1" cap="none" spc="0" dirty="0">
                        <a:solidFill>
                          <a:schemeClr val="tx1"/>
                        </a:solidFill>
                        <a:effectLst/>
                        <a:latin typeface="Aptos"/>
                      </a:endParaRPr>
                    </a:p>
                  </a:txBody>
                  <a:tcPr marL="68037" marR="68037" marT="93307" marB="46654" anchor="ctr"/>
                </a:tc>
                <a:tc>
                  <a:txBody>
                    <a:bodyPr/>
                    <a:lstStyle/>
                    <a:p>
                      <a:pPr algn="ctr" fontAlgn="base">
                        <a:lnSpc>
                          <a:spcPts val="1425"/>
                        </a:lnSpc>
                        <a:buNone/>
                      </a:pPr>
                      <a:r>
                        <a:rPr lang="en-US" sz="1600" cap="none" spc="0" dirty="0">
                          <a:solidFill>
                            <a:schemeClr val="tx1"/>
                          </a:solidFill>
                          <a:effectLst/>
                        </a:rPr>
                        <a:t>Water</a:t>
                      </a:r>
                    </a:p>
                  </a:txBody>
                  <a:tcPr marL="68037" marR="68037" marT="93307" marB="46654" anchor="ctr"/>
                </a:tc>
                <a:tc>
                  <a:txBody>
                    <a:bodyPr/>
                    <a:lstStyle/>
                    <a:p>
                      <a:pPr fontAlgn="base">
                        <a:lnSpc>
                          <a:spcPts val="1425"/>
                        </a:lnSpc>
                        <a:buNone/>
                      </a:pPr>
                      <a:r>
                        <a:rPr lang="en-US" sz="1600" cap="none" spc="0" dirty="0">
                          <a:solidFill>
                            <a:schemeClr val="tx1"/>
                          </a:solidFill>
                          <a:effectLst/>
                        </a:rPr>
                        <a:t>Nuclear reactors produce heat and must be cooled continuously. </a:t>
                      </a:r>
                      <a:endParaRPr lang="en-US" sz="1600" cap="none" spc="0" dirty="0">
                        <a:solidFill>
                          <a:schemeClr val="tx1"/>
                        </a:solidFill>
                        <a:effectLst/>
                        <a:latin typeface="Aptos"/>
                      </a:endParaRPr>
                    </a:p>
                  </a:txBody>
                  <a:tcPr marL="68037" marR="68037" marT="93307" marB="46654" anchor="ctr"/>
                </a:tc>
                <a:extLst>
                  <a:ext uri="{0D108BD9-81ED-4DB2-BD59-A6C34878D82A}">
                    <a16:rowId xmlns:a16="http://schemas.microsoft.com/office/drawing/2014/main" val="2888217313"/>
                  </a:ext>
                </a:extLst>
              </a:tr>
              <a:tr h="568714">
                <a:tc>
                  <a:txBody>
                    <a:bodyPr/>
                    <a:lstStyle/>
                    <a:p>
                      <a:pPr algn="ctr" fontAlgn="base">
                        <a:lnSpc>
                          <a:spcPts val="1425"/>
                        </a:lnSpc>
                        <a:buNone/>
                      </a:pPr>
                      <a:r>
                        <a:rPr lang="en-US" sz="1600" b="1" cap="none" spc="0" dirty="0">
                          <a:solidFill>
                            <a:schemeClr val="tx1"/>
                          </a:solidFill>
                          <a:effectLst/>
                        </a:rPr>
                        <a:t>Coal </a:t>
                      </a:r>
                      <a:endParaRPr lang="en-US" sz="1600" b="1" cap="none" spc="0" dirty="0">
                        <a:solidFill>
                          <a:schemeClr val="tx1"/>
                        </a:solidFill>
                        <a:effectLst/>
                        <a:latin typeface="Aptos"/>
                      </a:endParaRPr>
                    </a:p>
                  </a:txBody>
                  <a:tcPr marL="68037" marR="68037" marT="93307" marB="46654" anchor="ctr"/>
                </a:tc>
                <a:tc>
                  <a:txBody>
                    <a:bodyPr/>
                    <a:lstStyle/>
                    <a:p>
                      <a:pPr algn="ctr" fontAlgn="base">
                        <a:lnSpc>
                          <a:spcPts val="1425"/>
                        </a:lnSpc>
                        <a:buNone/>
                      </a:pPr>
                      <a:r>
                        <a:rPr lang="en-US" sz="1600" cap="none" spc="0" dirty="0">
                          <a:solidFill>
                            <a:schemeClr val="tx1"/>
                          </a:solidFill>
                          <a:effectLst/>
                        </a:rPr>
                        <a:t>Water </a:t>
                      </a:r>
                      <a:endParaRPr lang="en-US" sz="1600" cap="none" spc="0" dirty="0">
                        <a:solidFill>
                          <a:schemeClr val="tx1"/>
                        </a:solidFill>
                        <a:effectLst/>
                        <a:latin typeface="Aptos"/>
                      </a:endParaRPr>
                    </a:p>
                  </a:txBody>
                  <a:tcPr marL="68037" marR="68037" marT="93307" marB="46654" anchor="ctr"/>
                </a:tc>
                <a:tc>
                  <a:txBody>
                    <a:bodyPr/>
                    <a:lstStyle/>
                    <a:p>
                      <a:pPr fontAlgn="base">
                        <a:lnSpc>
                          <a:spcPts val="1425"/>
                        </a:lnSpc>
                        <a:buNone/>
                      </a:pPr>
                      <a:r>
                        <a:rPr lang="en-US" sz="1600" cap="none" spc="0">
                          <a:solidFill>
                            <a:schemeClr val="tx1"/>
                          </a:solidFill>
                          <a:effectLst/>
                        </a:rPr>
                        <a:t>Requires water for cooling steam turbines and scrubbing emissions. </a:t>
                      </a:r>
                      <a:endParaRPr lang="en-US" sz="1600" cap="none" spc="0">
                        <a:solidFill>
                          <a:schemeClr val="tx1"/>
                        </a:solidFill>
                        <a:effectLst/>
                        <a:latin typeface="Aptos"/>
                      </a:endParaRPr>
                    </a:p>
                  </a:txBody>
                  <a:tcPr marL="68037" marR="68037" marT="93307" marB="46654" anchor="ctr"/>
                </a:tc>
                <a:extLst>
                  <a:ext uri="{0D108BD9-81ED-4DB2-BD59-A6C34878D82A}">
                    <a16:rowId xmlns:a16="http://schemas.microsoft.com/office/drawing/2014/main" val="1082782224"/>
                  </a:ext>
                </a:extLst>
              </a:tr>
              <a:tr h="381713">
                <a:tc>
                  <a:txBody>
                    <a:bodyPr/>
                    <a:lstStyle/>
                    <a:p>
                      <a:pPr algn="ctr" fontAlgn="base">
                        <a:lnSpc>
                          <a:spcPts val="1425"/>
                        </a:lnSpc>
                        <a:buNone/>
                      </a:pPr>
                      <a:r>
                        <a:rPr lang="en-US" sz="1600" b="1" cap="none" spc="0" dirty="0">
                          <a:solidFill>
                            <a:schemeClr val="tx1"/>
                          </a:solidFill>
                          <a:effectLst/>
                        </a:rPr>
                        <a:t>Natural Gas </a:t>
                      </a:r>
                      <a:endParaRPr lang="en-US" sz="1600" b="1" cap="none" spc="0" dirty="0">
                        <a:solidFill>
                          <a:schemeClr val="tx1"/>
                        </a:solidFill>
                        <a:effectLst/>
                        <a:latin typeface="Aptos"/>
                      </a:endParaRPr>
                    </a:p>
                  </a:txBody>
                  <a:tcPr marL="68037" marR="68037" marT="93307" marB="46654" anchor="ctr"/>
                </a:tc>
                <a:tc>
                  <a:txBody>
                    <a:bodyPr/>
                    <a:lstStyle/>
                    <a:p>
                      <a:pPr algn="ctr" fontAlgn="base">
                        <a:lnSpc>
                          <a:spcPts val="1425"/>
                        </a:lnSpc>
                        <a:buNone/>
                      </a:pPr>
                      <a:r>
                        <a:rPr lang="en-US" sz="1600" cap="none" spc="0" dirty="0">
                          <a:solidFill>
                            <a:schemeClr val="tx1"/>
                          </a:solidFill>
                          <a:effectLst/>
                        </a:rPr>
                        <a:t>Water</a:t>
                      </a:r>
                    </a:p>
                  </a:txBody>
                  <a:tcPr marL="68037" marR="68037" marT="93307" marB="46654" anchor="ctr"/>
                </a:tc>
                <a:tc>
                  <a:txBody>
                    <a:bodyPr/>
                    <a:lstStyle/>
                    <a:p>
                      <a:pPr fontAlgn="base">
                        <a:lnSpc>
                          <a:spcPts val="1425"/>
                        </a:lnSpc>
                        <a:buNone/>
                      </a:pPr>
                      <a:r>
                        <a:rPr lang="en-US" sz="1600" cap="none" spc="0" dirty="0">
                          <a:solidFill>
                            <a:schemeClr val="tx1"/>
                          </a:solidFill>
                          <a:effectLst/>
                          <a:latin typeface="Aptos"/>
                        </a:rPr>
                        <a:t>Need water to keep turbines &amp; generators cool</a:t>
                      </a:r>
                    </a:p>
                  </a:txBody>
                  <a:tcPr marL="68037" marR="68037" marT="93307" marB="46654" anchor="ctr"/>
                </a:tc>
                <a:extLst>
                  <a:ext uri="{0D108BD9-81ED-4DB2-BD59-A6C34878D82A}">
                    <a16:rowId xmlns:a16="http://schemas.microsoft.com/office/drawing/2014/main" val="229146902"/>
                  </a:ext>
                </a:extLst>
              </a:tr>
              <a:tr h="568714">
                <a:tc>
                  <a:txBody>
                    <a:bodyPr/>
                    <a:lstStyle/>
                    <a:p>
                      <a:pPr algn="ctr" fontAlgn="base">
                        <a:lnSpc>
                          <a:spcPts val="1425"/>
                        </a:lnSpc>
                        <a:buNone/>
                      </a:pPr>
                      <a:r>
                        <a:rPr lang="en-US" sz="1600" b="1" cap="none" spc="0" dirty="0">
                          <a:solidFill>
                            <a:schemeClr val="tx1"/>
                          </a:solidFill>
                          <a:effectLst/>
                        </a:rPr>
                        <a:t>Hydro  </a:t>
                      </a:r>
                      <a:endParaRPr lang="en-US" sz="1600" b="1" cap="none" spc="0" dirty="0">
                        <a:solidFill>
                          <a:schemeClr val="tx1"/>
                        </a:solidFill>
                        <a:effectLst/>
                        <a:latin typeface="Aptos"/>
                      </a:endParaRPr>
                    </a:p>
                  </a:txBody>
                  <a:tcPr marL="68037" marR="68037" marT="93307" marB="46654" anchor="ctr"/>
                </a:tc>
                <a:tc>
                  <a:txBody>
                    <a:bodyPr/>
                    <a:lstStyle/>
                    <a:p>
                      <a:pPr algn="ctr" fontAlgn="base">
                        <a:lnSpc>
                          <a:spcPts val="1425"/>
                        </a:lnSpc>
                        <a:buNone/>
                      </a:pPr>
                      <a:r>
                        <a:rPr lang="en-US" sz="1600" cap="none" spc="0" dirty="0">
                          <a:solidFill>
                            <a:schemeClr val="tx1"/>
                          </a:solidFill>
                          <a:effectLst/>
                        </a:rPr>
                        <a:t>Mountains with water </a:t>
                      </a:r>
                      <a:endParaRPr lang="en-US" sz="1600" cap="none" spc="0" dirty="0">
                        <a:solidFill>
                          <a:schemeClr val="tx1"/>
                        </a:solidFill>
                        <a:effectLst/>
                        <a:latin typeface="Aptos"/>
                      </a:endParaRPr>
                    </a:p>
                  </a:txBody>
                  <a:tcPr marL="68037" marR="68037" marT="93307" marB="46654" anchor="ctr"/>
                </a:tc>
                <a:tc>
                  <a:txBody>
                    <a:bodyPr/>
                    <a:lstStyle/>
                    <a:p>
                      <a:pPr marL="0" marR="0" lvl="0" indent="0" algn="l" defTabSz="914400" rtl="0" eaLnBrk="1" fontAlgn="base" latinLnBrk="0" hangingPunct="1">
                        <a:lnSpc>
                          <a:spcPts val="1425"/>
                        </a:lnSpc>
                        <a:spcBef>
                          <a:spcPts val="0"/>
                        </a:spcBef>
                        <a:spcAft>
                          <a:spcPts val="0"/>
                        </a:spcAft>
                        <a:buClrTx/>
                        <a:buSzTx/>
                        <a:buFontTx/>
                        <a:buNone/>
                        <a:tabLst/>
                        <a:defRPr/>
                      </a:pPr>
                      <a:r>
                        <a:rPr lang="en-US" sz="1600" cap="none" spc="0" dirty="0">
                          <a:solidFill>
                            <a:schemeClr val="tx1"/>
                          </a:solidFill>
                          <a:effectLst/>
                        </a:rPr>
                        <a:t>Need elevation change for gravitational force. </a:t>
                      </a:r>
                      <a:endParaRPr lang="en-US" sz="1600" cap="none" spc="0" dirty="0">
                        <a:solidFill>
                          <a:schemeClr val="tx1"/>
                        </a:solidFill>
                        <a:effectLst/>
                        <a:latin typeface="+mn-lt"/>
                      </a:endParaRPr>
                    </a:p>
                    <a:p>
                      <a:pPr fontAlgn="base">
                        <a:lnSpc>
                          <a:spcPts val="1425"/>
                        </a:lnSpc>
                        <a:buNone/>
                      </a:pPr>
                      <a:r>
                        <a:rPr lang="en-US" sz="1600" cap="none" spc="0" dirty="0">
                          <a:solidFill>
                            <a:schemeClr val="tx1"/>
                          </a:solidFill>
                          <a:effectLst/>
                        </a:rPr>
                        <a:t>The flowing or falling water spin the turbines.</a:t>
                      </a:r>
                    </a:p>
                  </a:txBody>
                  <a:tcPr marL="68037" marR="68037" marT="93307" marB="46654" anchor="ctr"/>
                </a:tc>
                <a:extLst>
                  <a:ext uri="{0D108BD9-81ED-4DB2-BD59-A6C34878D82A}">
                    <a16:rowId xmlns:a16="http://schemas.microsoft.com/office/drawing/2014/main" val="2424629957"/>
                  </a:ext>
                </a:extLst>
              </a:tr>
              <a:tr h="568714">
                <a:tc>
                  <a:txBody>
                    <a:bodyPr/>
                    <a:lstStyle/>
                    <a:p>
                      <a:pPr algn="ctr" fontAlgn="base">
                        <a:lnSpc>
                          <a:spcPts val="1425"/>
                        </a:lnSpc>
                        <a:buNone/>
                      </a:pPr>
                      <a:r>
                        <a:rPr lang="en-US" sz="1600" b="1" cap="none" spc="0" dirty="0">
                          <a:solidFill>
                            <a:schemeClr val="tx1"/>
                          </a:solidFill>
                          <a:effectLst/>
                        </a:rPr>
                        <a:t>Solar  </a:t>
                      </a:r>
                      <a:endParaRPr lang="en-US" sz="1600" b="1" cap="none" spc="0" dirty="0">
                        <a:solidFill>
                          <a:schemeClr val="tx1"/>
                        </a:solidFill>
                        <a:effectLst/>
                        <a:latin typeface="Aptos"/>
                      </a:endParaRPr>
                    </a:p>
                  </a:txBody>
                  <a:tcPr marL="68037" marR="68037" marT="93307" marB="46654" anchor="ctr"/>
                </a:tc>
                <a:tc>
                  <a:txBody>
                    <a:bodyPr/>
                    <a:lstStyle/>
                    <a:p>
                      <a:pPr algn="ctr" fontAlgn="base">
                        <a:lnSpc>
                          <a:spcPts val="1425"/>
                        </a:lnSpc>
                        <a:buNone/>
                      </a:pPr>
                      <a:r>
                        <a:rPr lang="en-US" sz="1600" cap="none" spc="0" dirty="0">
                          <a:solidFill>
                            <a:schemeClr val="tx1"/>
                          </a:solidFill>
                          <a:effectLst/>
                        </a:rPr>
                        <a:t>Plains, desert, or mountains </a:t>
                      </a:r>
                      <a:endParaRPr lang="en-US" sz="1600" cap="none" spc="0" dirty="0">
                        <a:solidFill>
                          <a:schemeClr val="tx1"/>
                        </a:solidFill>
                        <a:effectLst/>
                        <a:latin typeface="Aptos"/>
                      </a:endParaRPr>
                    </a:p>
                  </a:txBody>
                  <a:tcPr marL="68037" marR="68037" marT="93307" marB="46654" anchor="ctr"/>
                </a:tc>
                <a:tc>
                  <a:txBody>
                    <a:bodyPr/>
                    <a:lstStyle/>
                    <a:p>
                      <a:pPr fontAlgn="base">
                        <a:lnSpc>
                          <a:spcPts val="1425"/>
                        </a:lnSpc>
                        <a:buNone/>
                      </a:pPr>
                      <a:r>
                        <a:rPr lang="en-US" sz="1600" cap="none" spc="0" dirty="0">
                          <a:solidFill>
                            <a:schemeClr val="tx1"/>
                          </a:solidFill>
                          <a:effectLst/>
                        </a:rPr>
                        <a:t>Sunlight-rich areas provide maximum solar energy. </a:t>
                      </a:r>
                    </a:p>
                    <a:p>
                      <a:pPr fontAlgn="base">
                        <a:lnSpc>
                          <a:spcPts val="1425"/>
                        </a:lnSpc>
                        <a:buNone/>
                      </a:pPr>
                      <a:r>
                        <a:rPr lang="en-US" sz="1600" cap="none" spc="0" dirty="0">
                          <a:solidFill>
                            <a:schemeClr val="tx1"/>
                          </a:solidFill>
                          <a:effectLst/>
                        </a:rPr>
                        <a:t>Open land improves panel efficiency. </a:t>
                      </a:r>
                      <a:endParaRPr lang="en-US" sz="1600" cap="none" spc="0" dirty="0">
                        <a:solidFill>
                          <a:schemeClr val="tx1"/>
                        </a:solidFill>
                        <a:effectLst/>
                        <a:latin typeface="Aptos"/>
                      </a:endParaRPr>
                    </a:p>
                  </a:txBody>
                  <a:tcPr marL="68037" marR="68037" marT="93307" marB="46654" anchor="ctr"/>
                </a:tc>
                <a:extLst>
                  <a:ext uri="{0D108BD9-81ED-4DB2-BD59-A6C34878D82A}">
                    <a16:rowId xmlns:a16="http://schemas.microsoft.com/office/drawing/2014/main" val="3961153386"/>
                  </a:ext>
                </a:extLst>
              </a:tr>
              <a:tr h="568714">
                <a:tc>
                  <a:txBody>
                    <a:bodyPr/>
                    <a:lstStyle/>
                    <a:p>
                      <a:pPr algn="ctr" fontAlgn="base">
                        <a:lnSpc>
                          <a:spcPts val="1425"/>
                        </a:lnSpc>
                        <a:buNone/>
                      </a:pPr>
                      <a:r>
                        <a:rPr lang="en-US" sz="1600" b="1" cap="none" spc="0" dirty="0">
                          <a:solidFill>
                            <a:schemeClr val="tx1"/>
                          </a:solidFill>
                          <a:effectLst/>
                        </a:rPr>
                        <a:t>Wind </a:t>
                      </a:r>
                      <a:endParaRPr lang="en-US" sz="1600" b="1" cap="none" spc="0" dirty="0">
                        <a:solidFill>
                          <a:schemeClr val="tx1"/>
                        </a:solidFill>
                        <a:effectLst/>
                        <a:latin typeface="Aptos"/>
                      </a:endParaRPr>
                    </a:p>
                  </a:txBody>
                  <a:tcPr marL="68037" marR="68037" marT="93307" marB="46654" anchor="ctr"/>
                </a:tc>
                <a:tc>
                  <a:txBody>
                    <a:bodyPr/>
                    <a:lstStyle/>
                    <a:p>
                      <a:pPr algn="ctr" fontAlgn="base">
                        <a:lnSpc>
                          <a:spcPts val="1425"/>
                        </a:lnSpc>
                        <a:buNone/>
                      </a:pPr>
                      <a:r>
                        <a:rPr lang="en-US" sz="1600" cap="none" spc="0" dirty="0">
                          <a:solidFill>
                            <a:schemeClr val="tx1"/>
                          </a:solidFill>
                          <a:effectLst/>
                        </a:rPr>
                        <a:t>Plains, deserts, or lakes </a:t>
                      </a:r>
                      <a:endParaRPr lang="en-US" sz="1600" cap="none" spc="0" dirty="0">
                        <a:solidFill>
                          <a:schemeClr val="tx1"/>
                        </a:solidFill>
                        <a:effectLst/>
                        <a:latin typeface="Aptos"/>
                      </a:endParaRPr>
                    </a:p>
                  </a:txBody>
                  <a:tcPr marL="68037" marR="68037" marT="93307" marB="46654" anchor="ctr"/>
                </a:tc>
                <a:tc>
                  <a:txBody>
                    <a:bodyPr/>
                    <a:lstStyle/>
                    <a:p>
                      <a:pPr fontAlgn="base">
                        <a:lnSpc>
                          <a:spcPts val="1425"/>
                        </a:lnSpc>
                        <a:buNone/>
                      </a:pPr>
                      <a:r>
                        <a:rPr lang="en-US" sz="1600" cap="none" spc="0">
                          <a:solidFill>
                            <a:schemeClr val="tx1"/>
                          </a:solidFill>
                          <a:effectLst/>
                        </a:rPr>
                        <a:t>Open, windy areas generate the most consistent wind energy. </a:t>
                      </a:r>
                      <a:endParaRPr lang="en-US" sz="1600" cap="none" spc="0">
                        <a:solidFill>
                          <a:schemeClr val="tx1"/>
                        </a:solidFill>
                        <a:effectLst/>
                        <a:latin typeface="Aptos"/>
                      </a:endParaRPr>
                    </a:p>
                  </a:txBody>
                  <a:tcPr marL="68037" marR="68037" marT="93307" marB="46654" anchor="ctr"/>
                </a:tc>
                <a:extLst>
                  <a:ext uri="{0D108BD9-81ED-4DB2-BD59-A6C34878D82A}">
                    <a16:rowId xmlns:a16="http://schemas.microsoft.com/office/drawing/2014/main" val="1981329984"/>
                  </a:ext>
                </a:extLst>
              </a:tr>
              <a:tr h="754312">
                <a:tc>
                  <a:txBody>
                    <a:bodyPr/>
                    <a:lstStyle/>
                    <a:p>
                      <a:pPr algn="ctr" fontAlgn="base">
                        <a:lnSpc>
                          <a:spcPts val="1425"/>
                        </a:lnSpc>
                        <a:buNone/>
                      </a:pPr>
                      <a:r>
                        <a:rPr lang="en-US" sz="1600" b="1" cap="none" spc="0" dirty="0">
                          <a:solidFill>
                            <a:schemeClr val="tx1"/>
                          </a:solidFill>
                          <a:effectLst/>
                        </a:rPr>
                        <a:t>Battery </a:t>
                      </a:r>
                      <a:endParaRPr lang="en-US" sz="1600" b="1" cap="none" spc="0" dirty="0">
                        <a:solidFill>
                          <a:schemeClr val="tx1"/>
                        </a:solidFill>
                        <a:effectLst/>
                        <a:latin typeface="Aptos"/>
                      </a:endParaRPr>
                    </a:p>
                  </a:txBody>
                  <a:tcPr marL="68037" marR="68037" marT="93307" marB="46654" anchor="ctr"/>
                </a:tc>
                <a:tc>
                  <a:txBody>
                    <a:bodyPr/>
                    <a:lstStyle/>
                    <a:p>
                      <a:pPr algn="ctr" fontAlgn="base">
                        <a:lnSpc>
                          <a:spcPts val="1425"/>
                        </a:lnSpc>
                        <a:buNone/>
                      </a:pPr>
                      <a:r>
                        <a:rPr lang="en-US" sz="1600" cap="none" spc="0" dirty="0">
                          <a:solidFill>
                            <a:schemeClr val="tx1"/>
                          </a:solidFill>
                          <a:effectLst/>
                        </a:rPr>
                        <a:t>Anywhere (except in a city) </a:t>
                      </a:r>
                      <a:endParaRPr lang="en-US" sz="1600" cap="none" spc="0" dirty="0">
                        <a:solidFill>
                          <a:schemeClr val="tx1"/>
                        </a:solidFill>
                        <a:effectLst/>
                        <a:latin typeface="Aptos"/>
                      </a:endParaRPr>
                    </a:p>
                  </a:txBody>
                  <a:tcPr marL="68037" marR="68037" marT="93307" marB="46654" anchor="ctr"/>
                </a:tc>
                <a:tc>
                  <a:txBody>
                    <a:bodyPr/>
                    <a:lstStyle/>
                    <a:p>
                      <a:pPr lvl="0">
                        <a:lnSpc>
                          <a:spcPts val="1425"/>
                        </a:lnSpc>
                        <a:buNone/>
                      </a:pPr>
                      <a:r>
                        <a:rPr lang="en-US" sz="1600" b="0" u="none" strike="noStrike" cap="none" spc="0" noProof="0" dirty="0">
                          <a:solidFill>
                            <a:schemeClr val="tx1"/>
                          </a:solidFill>
                          <a:effectLst/>
                        </a:rPr>
                        <a:t>Offers flexible placement near substations or areas with high demand, but not without a high implementation cost.</a:t>
                      </a:r>
                      <a:endParaRPr lang="en-US" sz="1600" b="0" i="0" u="none" strike="noStrike" cap="none" spc="0" noProof="0" dirty="0">
                        <a:solidFill>
                          <a:schemeClr val="tx1"/>
                        </a:solidFill>
                        <a:effectLst/>
                      </a:endParaRPr>
                    </a:p>
                  </a:txBody>
                  <a:tcPr marL="68037" marR="68037" marT="93307" marB="46654" anchor="ctr"/>
                </a:tc>
                <a:extLst>
                  <a:ext uri="{0D108BD9-81ED-4DB2-BD59-A6C34878D82A}">
                    <a16:rowId xmlns:a16="http://schemas.microsoft.com/office/drawing/2014/main" val="1849660143"/>
                  </a:ext>
                </a:extLst>
              </a:tr>
            </a:tbl>
          </a:graphicData>
        </a:graphic>
      </p:graphicFrame>
    </p:spTree>
    <p:extLst>
      <p:ext uri="{BB962C8B-B14F-4D97-AF65-F5344CB8AC3E}">
        <p14:creationId xmlns:p14="http://schemas.microsoft.com/office/powerpoint/2010/main" val="385368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D4614A3-2848-B04B-FFF2-71E21B207BF0}"/>
              </a:ext>
            </a:extLst>
          </p:cNvPr>
          <p:cNvSpPr>
            <a:spLocks noGrp="1"/>
          </p:cNvSpPr>
          <p:nvPr>
            <p:ph type="title"/>
          </p:nvPr>
        </p:nvSpPr>
        <p:spPr>
          <a:xfrm>
            <a:off x="5894962" y="479493"/>
            <a:ext cx="5458838" cy="1325563"/>
          </a:xfrm>
        </p:spPr>
        <p:txBody>
          <a:bodyPr>
            <a:normAutofit/>
          </a:bodyPr>
          <a:lstStyle/>
          <a:p>
            <a:r>
              <a:rPr lang="en-US" b="1" dirty="0"/>
              <a:t>Battery </a:t>
            </a:r>
            <a:endParaRPr lang="en-US" b="1" dirty="0">
              <a:latin typeface="+mn-lt"/>
            </a:endParaRPr>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C2DBB00-1E50-F72C-C170-E5B86444D0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66903" y="894189"/>
            <a:ext cx="2449939" cy="489987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C7101726-EFEA-2747-8029-05C5F30F294E}"/>
              </a:ext>
            </a:extLst>
          </p:cNvPr>
          <p:cNvSpPr>
            <a:spLocks noGrp="1"/>
          </p:cNvSpPr>
          <p:nvPr>
            <p:ph idx="1"/>
          </p:nvPr>
        </p:nvSpPr>
        <p:spPr>
          <a:xfrm>
            <a:off x="5894962" y="1984443"/>
            <a:ext cx="5458838" cy="4192520"/>
          </a:xfrm>
        </p:spPr>
        <p:txBody>
          <a:bodyPr vert="horz" lIns="91440" tIns="45720" rIns="91440" bIns="45720" rtlCol="0">
            <a:normAutofit/>
          </a:bodyPr>
          <a:lstStyle/>
          <a:p>
            <a:pPr indent="0">
              <a:buNone/>
            </a:pPr>
            <a:r>
              <a:rPr lang="en-US" sz="2000" dirty="0"/>
              <a:t>Imagine a really big rechargeable battery. </a:t>
            </a:r>
          </a:p>
          <a:p>
            <a:pPr indent="0">
              <a:buNone/>
            </a:pPr>
            <a:r>
              <a:rPr lang="en-US" sz="2000" dirty="0"/>
              <a:t>Battery Storage systems are used to maintain a stable and flexible power supply by…</a:t>
            </a:r>
          </a:p>
          <a:p>
            <a:pPr marL="685800" indent="-457200">
              <a:buFont typeface="+mj-lt"/>
              <a:buAutoNum type="arabicPeriod"/>
            </a:pPr>
            <a:r>
              <a:rPr lang="en-US" sz="2000" dirty="0"/>
              <a:t>Storing energy when there is a surplus</a:t>
            </a:r>
          </a:p>
          <a:p>
            <a:pPr marL="685800" indent="-457200">
              <a:buFont typeface="+mj-lt"/>
              <a:buAutoNum type="arabicPeriod"/>
            </a:pPr>
            <a:r>
              <a:rPr lang="en-US" sz="2000" dirty="0"/>
              <a:t>Distributing it during shortages</a:t>
            </a:r>
          </a:p>
          <a:p>
            <a:pPr indent="0">
              <a:buNone/>
            </a:pPr>
            <a:r>
              <a:rPr lang="en-US" sz="2000" dirty="0"/>
              <a:t>In this game:</a:t>
            </a:r>
          </a:p>
          <a:p>
            <a:pPr marL="571500" indent="-342900"/>
            <a:r>
              <a:rPr lang="en-US" sz="2000" dirty="0"/>
              <a:t>Used to store surplus generation that you may have after fulfilling the loads in your city. </a:t>
            </a:r>
          </a:p>
          <a:p>
            <a:pPr marL="0" indent="0">
              <a:buNone/>
            </a:pPr>
            <a:endParaRPr lang="en-US" sz="1800" dirty="0"/>
          </a:p>
        </p:txBody>
      </p:sp>
    </p:spTree>
    <p:extLst>
      <p:ext uri="{BB962C8B-B14F-4D97-AF65-F5344CB8AC3E}">
        <p14:creationId xmlns:p14="http://schemas.microsoft.com/office/powerpoint/2010/main" val="40289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Arc 4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8501DB7-679B-4B3A-FD2A-214677AF7DD1}"/>
              </a:ext>
            </a:extLst>
          </p:cNvPr>
          <p:cNvSpPr>
            <a:spLocks noGrp="1"/>
          </p:cNvSpPr>
          <p:nvPr>
            <p:ph type="title"/>
          </p:nvPr>
        </p:nvSpPr>
        <p:spPr>
          <a:xfrm>
            <a:off x="5894962" y="479493"/>
            <a:ext cx="5458838" cy="1325563"/>
          </a:xfrm>
        </p:spPr>
        <p:txBody>
          <a:bodyPr>
            <a:normAutofit/>
          </a:bodyPr>
          <a:lstStyle/>
          <a:p>
            <a:r>
              <a:rPr lang="en-US" b="1" dirty="0"/>
              <a:t>Event Cards</a:t>
            </a:r>
          </a:p>
        </p:txBody>
      </p:sp>
      <p:sp>
        <p:nvSpPr>
          <p:cNvPr id="43" name="Freeform: Shape 4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squirrel next to a truck&#10;&#10;AI-generated content may be incorrect.">
            <a:extLst>
              <a:ext uri="{FF2B5EF4-FFF2-40B4-BE49-F238E27FC236}">
                <a16:creationId xmlns:a16="http://schemas.microsoft.com/office/drawing/2014/main" id="{5E3FAE26-54C3-531E-FD5D-D146C2AD5852}"/>
              </a:ext>
            </a:extLst>
          </p:cNvPr>
          <p:cNvPicPr>
            <a:picLocks noChangeAspect="1"/>
          </p:cNvPicPr>
          <p:nvPr/>
        </p:nvPicPr>
        <p:blipFill>
          <a:blip r:embed="rId3"/>
          <a:stretch>
            <a:fillRect/>
          </a:stretch>
        </p:blipFill>
        <p:spPr>
          <a:xfrm>
            <a:off x="1066395" y="511293"/>
            <a:ext cx="405095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graphicFrame>
        <p:nvGraphicFramePr>
          <p:cNvPr id="45" name="Content Placeholder 2">
            <a:extLst>
              <a:ext uri="{FF2B5EF4-FFF2-40B4-BE49-F238E27FC236}">
                <a16:creationId xmlns:a16="http://schemas.microsoft.com/office/drawing/2014/main" id="{E6CF5B41-2659-7248-5864-970D825E38BB}"/>
              </a:ext>
            </a:extLst>
          </p:cNvPr>
          <p:cNvGraphicFramePr>
            <a:graphicFrameLocks noGrp="1"/>
          </p:cNvGraphicFramePr>
          <p:nvPr>
            <p:ph idx="1"/>
            <p:extLst>
              <p:ext uri="{D42A27DB-BD31-4B8C-83A1-F6EECF244321}">
                <p14:modId xmlns:p14="http://schemas.microsoft.com/office/powerpoint/2010/main" val="1922898607"/>
              </p:ext>
            </p:extLst>
          </p:nvPr>
        </p:nvGraphicFramePr>
        <p:xfrm>
          <a:off x="5894962" y="1984443"/>
          <a:ext cx="5458838" cy="4192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6285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2B38D4F-54CE-E647-8A4D-A67E7A01F5B1}"/>
              </a:ext>
            </a:extLst>
          </p:cNvPr>
          <p:cNvSpPr>
            <a:spLocks noGrp="1"/>
          </p:cNvSpPr>
          <p:nvPr>
            <p:ph type="title"/>
          </p:nvPr>
        </p:nvSpPr>
        <p:spPr>
          <a:xfrm>
            <a:off x="5909300" y="270137"/>
            <a:ext cx="5967898" cy="1325563"/>
          </a:xfrm>
        </p:spPr>
        <p:txBody>
          <a:bodyPr>
            <a:normAutofit/>
          </a:bodyPr>
          <a:lstStyle/>
          <a:p>
            <a:r>
              <a:rPr lang="en-US" b="1" dirty="0"/>
              <a:t>Tree Problems &amp; Squirrel Incidents </a:t>
            </a:r>
          </a:p>
        </p:txBody>
      </p:sp>
      <p:sp>
        <p:nvSpPr>
          <p:cNvPr id="35" name="Freeform: Shape 34">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4038"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id="{89A08116-8475-9FBD-7C46-4E460C86BF07}"/>
              </a:ext>
            </a:extLst>
          </p:cNvPr>
          <p:cNvPicPr>
            <a:picLocks noChangeAspect="1"/>
          </p:cNvPicPr>
          <p:nvPr/>
        </p:nvPicPr>
        <p:blipFill>
          <a:blip r:embed="rId3">
            <a:extLst>
              <a:ext uri="{96DAC541-7B7A-43D3-8B79-37D633B846F1}">
                <asvg:svgBlip xmlns:asvg="http://schemas.microsoft.com/office/drawing/2016/SVG/main" r:embed="rId4"/>
              </a:ext>
            </a:extLst>
          </a:blip>
          <a:srcRect t="11218"/>
          <a:stretch>
            <a:fillRect/>
          </a:stretch>
        </p:blipFill>
        <p:spPr>
          <a:xfrm>
            <a:off x="314802" y="558913"/>
            <a:ext cx="1848971"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37" name="Oval 36">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31108"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2817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4" name="Picture 3">
            <a:extLst>
              <a:ext uri="{FF2B5EF4-FFF2-40B4-BE49-F238E27FC236}">
                <a16:creationId xmlns:a16="http://schemas.microsoft.com/office/drawing/2014/main" id="{B762B862-8F7E-99E7-2465-7F0943A4598F}"/>
              </a:ext>
            </a:extLst>
          </p:cNvPr>
          <p:cNvPicPr>
            <a:picLocks noChangeAspect="1"/>
          </p:cNvPicPr>
          <p:nvPr/>
        </p:nvPicPr>
        <p:blipFill>
          <a:blip r:embed="rId5">
            <a:extLst>
              <a:ext uri="{28A0092B-C50C-407E-A947-70E740481C1C}">
                <a14:useLocalDpi xmlns:a14="http://schemas.microsoft.com/office/drawing/2010/main" val="0"/>
              </a:ext>
            </a:extLst>
          </a:blip>
          <a:srcRect l="998" r="998"/>
          <a:stretch/>
        </p:blipFill>
        <p:spPr>
          <a:xfrm>
            <a:off x="314801" y="3661942"/>
            <a:ext cx="1609679" cy="253342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10" name="Graphic 9">
            <a:extLst>
              <a:ext uri="{FF2B5EF4-FFF2-40B4-BE49-F238E27FC236}">
                <a16:creationId xmlns:a16="http://schemas.microsoft.com/office/drawing/2014/main" id="{9D203063-D403-47D4-E996-0FBB349D16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8750" y="2392776"/>
            <a:ext cx="1641554"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3" name="Content Placeholder 2">
            <a:extLst>
              <a:ext uri="{FF2B5EF4-FFF2-40B4-BE49-F238E27FC236}">
                <a16:creationId xmlns:a16="http://schemas.microsoft.com/office/drawing/2014/main" id="{77157673-96D3-8024-29A9-38BFD0F292DF}"/>
              </a:ext>
            </a:extLst>
          </p:cNvPr>
          <p:cNvSpPr>
            <a:spLocks noGrp="1"/>
          </p:cNvSpPr>
          <p:nvPr>
            <p:ph idx="1"/>
          </p:nvPr>
        </p:nvSpPr>
        <p:spPr>
          <a:xfrm>
            <a:off x="5909300" y="1662339"/>
            <a:ext cx="6161148" cy="5195661"/>
          </a:xfrm>
        </p:spPr>
        <p:txBody>
          <a:bodyPr vert="horz" lIns="91440" tIns="45720" rIns="91440" bIns="45720" rtlCol="0">
            <a:noAutofit/>
          </a:bodyPr>
          <a:lstStyle/>
          <a:p>
            <a:pPr marL="0" indent="0">
              <a:buNone/>
            </a:pPr>
            <a:r>
              <a:rPr lang="en-US" sz="2000" dirty="0"/>
              <a:t>Specific events that involve Trees and Squirrels</a:t>
            </a:r>
          </a:p>
          <a:p>
            <a:pPr marL="0" indent="0">
              <a:buNone/>
            </a:pPr>
            <a:r>
              <a:rPr lang="en-US" sz="1800" b="1" dirty="0"/>
              <a:t>Trees: </a:t>
            </a:r>
          </a:p>
          <a:p>
            <a:r>
              <a:rPr lang="en-US" sz="1600" dirty="0"/>
              <a:t>A leading cause power outages, that are a result from damage to grid infrastructure</a:t>
            </a:r>
          </a:p>
          <a:p>
            <a:r>
              <a:rPr lang="en-US" sz="1600" dirty="0"/>
              <a:t>Branches and roots can interfere with both overhead power lines and buried lines. </a:t>
            </a:r>
          </a:p>
          <a:p>
            <a:r>
              <a:rPr lang="en-US" sz="1600" dirty="0"/>
              <a:t>High winds, storms, and lightning can cause trees to fall and damage infrastructure. </a:t>
            </a:r>
          </a:p>
          <a:p>
            <a:pPr marL="0" indent="0">
              <a:buNone/>
            </a:pPr>
            <a:r>
              <a:rPr lang="en-US" sz="1800" b="1" dirty="0"/>
              <a:t>Squirrels:</a:t>
            </a:r>
          </a:p>
          <a:p>
            <a:r>
              <a:rPr lang="en-US" sz="1600" dirty="0"/>
              <a:t>Another leading cause of power outages</a:t>
            </a:r>
          </a:p>
          <a:p>
            <a:r>
              <a:rPr lang="en-US" sz="1600" dirty="0"/>
              <a:t>Teeth continually grow, requiring them to gnaw on hard objects to file them down.</a:t>
            </a:r>
          </a:p>
          <a:p>
            <a:r>
              <a:rPr lang="en-US" sz="1600" dirty="0"/>
              <a:t> Gnaw specifically on power lines, as power lines are made of a material that squirrels are attracted to</a:t>
            </a:r>
          </a:p>
          <a:p>
            <a:r>
              <a:rPr lang="en-US" sz="1600" dirty="0"/>
              <a:t>Gnawing and nesting lead to equipment damage, ultimately requiring repairs or replacements</a:t>
            </a:r>
          </a:p>
        </p:txBody>
      </p:sp>
      <p:sp>
        <p:nvSpPr>
          <p:cNvPr id="41" name="Arc 40">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99690" y="5509119"/>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4986"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0799903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58ef34f-5f9e-46df-8c6d-9c9b7543dd82">
      <Terms xmlns="http://schemas.microsoft.com/office/infopath/2007/PartnerControls"/>
    </lcf76f155ced4ddcb4097134ff3c332f>
    <TaxCatchAll xmlns="9649f2ac-26c4-4396-a2c7-360bbf65434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6C66D7966E0E40A469A80A72E70F50" ma:contentTypeVersion="13" ma:contentTypeDescription="Create a new document." ma:contentTypeScope="" ma:versionID="2acaa92e1f4bd0623dcdc1ccacbabca4">
  <xsd:schema xmlns:xsd="http://www.w3.org/2001/XMLSchema" xmlns:xs="http://www.w3.org/2001/XMLSchema" xmlns:p="http://schemas.microsoft.com/office/2006/metadata/properties" xmlns:ns2="058ef34f-5f9e-46df-8c6d-9c9b7543dd82" xmlns:ns3="9649f2ac-26c4-4396-a2c7-360bbf654349" targetNamespace="http://schemas.microsoft.com/office/2006/metadata/properties" ma:root="true" ma:fieldsID="a26374dab44708e7dbd3ade0a9e2752b" ns2:_="" ns3:_="">
    <xsd:import namespace="058ef34f-5f9e-46df-8c6d-9c9b7543dd82"/>
    <xsd:import namespace="9649f2ac-26c4-4396-a2c7-360bbf65434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SearchPropertie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8ef34f-5f9e-46df-8c6d-9c9b7543dd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9e8d040-3cf8-41ce-a03b-17301c6837ba"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49f2ac-26c4-4396-a2c7-360bbf65434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58cb93e-ed45-4c4b-b211-a4bf6ad4c6ea}" ma:internalName="TaxCatchAll" ma:showField="CatchAllData" ma:web="9649f2ac-26c4-4396-a2c7-360bbf6543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C33814-E10C-46A2-8C40-7EEE3F971D78}">
  <ds:schemaRefs>
    <ds:schemaRef ds:uri="http://schemas.microsoft.com/sharepoint/v3/contenttype/forms"/>
  </ds:schemaRefs>
</ds:datastoreItem>
</file>

<file path=customXml/itemProps2.xml><?xml version="1.0" encoding="utf-8"?>
<ds:datastoreItem xmlns:ds="http://schemas.openxmlformats.org/officeDocument/2006/customXml" ds:itemID="{EA2B140F-64A1-4550-A21E-A18202F68E7F}">
  <ds:schemaRefs>
    <ds:schemaRef ds:uri="http://purl.org/dc/elements/1.1/"/>
    <ds:schemaRef ds:uri="058ef34f-5f9e-46df-8c6d-9c9b7543dd82"/>
    <ds:schemaRef ds:uri="http://www.w3.org/XML/1998/namespace"/>
    <ds:schemaRef ds:uri="http://schemas.microsoft.com/office/2006/documentManagement/types"/>
    <ds:schemaRef ds:uri="http://purl.org/dc/terms/"/>
    <ds:schemaRef ds:uri="http://schemas.microsoft.com/office/2006/metadata/properties"/>
    <ds:schemaRef ds:uri="9649f2ac-26c4-4396-a2c7-360bbf654349"/>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A7E46BB-46FC-4D76-9716-6DBEAACA7B94}">
  <ds:schemaRefs>
    <ds:schemaRef ds:uri="058ef34f-5f9e-46df-8c6d-9c9b7543dd82"/>
    <ds:schemaRef ds:uri="9649f2ac-26c4-4396-a2c7-360bbf6543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330</TotalTime>
  <Words>2277</Words>
  <Application>Microsoft Office PowerPoint</Application>
  <PresentationFormat>Widescreen</PresentationFormat>
  <Paragraphs>202</Paragraphs>
  <Slides>17</Slides>
  <Notes>10</Notes>
  <HiddenSlides>2</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An Educational Guide to Microgrid Mastermind</vt:lpstr>
      <vt:lpstr>Loads</vt:lpstr>
      <vt:lpstr>Power Lines</vt:lpstr>
      <vt:lpstr>Substations</vt:lpstr>
      <vt:lpstr>Power Plants</vt:lpstr>
      <vt:lpstr>Power Plant Location Matters</vt:lpstr>
      <vt:lpstr>Battery </vt:lpstr>
      <vt:lpstr>Event Cards</vt:lpstr>
      <vt:lpstr>Tree Problems &amp; Squirrel Incidents </vt:lpstr>
      <vt:lpstr>Predicted / Actual Load &amp; Generation</vt:lpstr>
      <vt:lpstr>Energy Grids &amp; Strategic Planning</vt:lpstr>
      <vt:lpstr>Resilient Infrastructure is Essential</vt:lpstr>
      <vt:lpstr>Balancing Supply and Demand</vt:lpstr>
      <vt:lpstr>Roles Reflect Real Careers in Energy</vt:lpstr>
      <vt:lpstr>Resources/Reference:</vt:lpstr>
      <vt:lpstr>Teacher Resources</vt:lpstr>
      <vt:lpstr>Learning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Jada Vogel</dc:creator>
  <cp:lastModifiedBy>Jada Vogel</cp:lastModifiedBy>
  <cp:revision>146</cp:revision>
  <dcterms:created xsi:type="dcterms:W3CDTF">2025-06-16T00:38:34Z</dcterms:created>
  <dcterms:modified xsi:type="dcterms:W3CDTF">2025-08-13T14:44:25Z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0x0101007D6C66D7966E0E40A469A80A72E70F50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